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60"/>
  </p:notesMasterIdLst>
  <p:handoutMasterIdLst>
    <p:handoutMasterId r:id="rId61"/>
  </p:handoutMasterIdLst>
  <p:sldIdLst>
    <p:sldId id="295" r:id="rId2"/>
    <p:sldId id="296" r:id="rId3"/>
    <p:sldId id="266" r:id="rId4"/>
    <p:sldId id="300" r:id="rId5"/>
    <p:sldId id="301" r:id="rId6"/>
    <p:sldId id="366" r:id="rId7"/>
    <p:sldId id="302" r:id="rId8"/>
    <p:sldId id="367" r:id="rId9"/>
    <p:sldId id="368" r:id="rId10"/>
    <p:sldId id="359" r:id="rId11"/>
    <p:sldId id="358" r:id="rId12"/>
    <p:sldId id="361" r:id="rId13"/>
    <p:sldId id="369" r:id="rId14"/>
    <p:sldId id="370" r:id="rId15"/>
    <p:sldId id="371" r:id="rId16"/>
    <p:sldId id="319" r:id="rId17"/>
    <p:sldId id="372" r:id="rId18"/>
    <p:sldId id="318" r:id="rId19"/>
    <p:sldId id="362" r:id="rId20"/>
    <p:sldId id="373" r:id="rId21"/>
    <p:sldId id="353" r:id="rId22"/>
    <p:sldId id="374" r:id="rId23"/>
    <p:sldId id="375" r:id="rId24"/>
    <p:sldId id="376" r:id="rId25"/>
    <p:sldId id="377" r:id="rId26"/>
    <p:sldId id="378" r:id="rId27"/>
    <p:sldId id="379" r:id="rId28"/>
    <p:sldId id="380" r:id="rId29"/>
    <p:sldId id="326" r:id="rId30"/>
    <p:sldId id="329" r:id="rId31"/>
    <p:sldId id="330" r:id="rId32"/>
    <p:sldId id="381" r:id="rId33"/>
    <p:sldId id="382" r:id="rId34"/>
    <p:sldId id="336" r:id="rId35"/>
    <p:sldId id="383" r:id="rId36"/>
    <p:sldId id="386" r:id="rId37"/>
    <p:sldId id="384" r:id="rId38"/>
    <p:sldId id="385" r:id="rId39"/>
    <p:sldId id="387" r:id="rId40"/>
    <p:sldId id="388" r:id="rId41"/>
    <p:sldId id="389" r:id="rId42"/>
    <p:sldId id="390" r:id="rId43"/>
    <p:sldId id="391" r:id="rId44"/>
    <p:sldId id="392" r:id="rId45"/>
    <p:sldId id="393" r:id="rId46"/>
    <p:sldId id="363" r:id="rId47"/>
    <p:sldId id="338" r:id="rId48"/>
    <p:sldId id="394" r:id="rId49"/>
    <p:sldId id="395" r:id="rId50"/>
    <p:sldId id="396" r:id="rId51"/>
    <p:sldId id="351" r:id="rId52"/>
    <p:sldId id="399" r:id="rId53"/>
    <p:sldId id="397" r:id="rId54"/>
    <p:sldId id="398" r:id="rId55"/>
    <p:sldId id="400" r:id="rId56"/>
    <p:sldId id="401" r:id="rId57"/>
    <p:sldId id="402" r:id="rId58"/>
    <p:sldId id="352" r:id="rId59"/>
  </p:sldIdLst>
  <p:sldSz cx="9144000" cy="6858000" type="overhead"/>
  <p:notesSz cx="7102475" cy="10234613"/>
  <p:defaultTextStyle>
    <a:defPPr>
      <a:defRPr lang="zh-CN"/>
    </a:defPPr>
    <a:lvl1pPr algn="l" rtl="0" fontAlgn="base">
      <a:spcBef>
        <a:spcPct val="0"/>
      </a:spcBef>
      <a:spcAft>
        <a:spcPct val="0"/>
      </a:spcAft>
      <a:defRPr kumimoji="1" sz="20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umimoji="1" sz="20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umimoji="1" sz="20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umimoji="1" sz="20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umimoji="1" sz="20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umimoji="1" sz="20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umimoji="1" sz="20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umimoji="1" sz="20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umimoji="1" sz="2000"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2">
          <p15:clr>
            <a:srgbClr val="A4A3A4"/>
          </p15:clr>
        </p15:guide>
        <p15:guide id="2" pos="223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3300"/>
    <a:srgbClr val="A505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69" autoAdjust="0"/>
    <p:restoredTop sz="98028" autoAdjust="0"/>
  </p:normalViewPr>
  <p:slideViewPr>
    <p:cSldViewPr>
      <p:cViewPr varScale="1">
        <p:scale>
          <a:sx n="88" d="100"/>
          <a:sy n="88" d="100"/>
        </p:scale>
        <p:origin x="1446" y="78"/>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1836" y="-90"/>
      </p:cViewPr>
      <p:guideLst>
        <p:guide orient="horz" pos="3222"/>
        <p:guide pos="223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_rels/viewProps.xml.rels><?xml version="1.0" encoding="UTF-8" standalone="yes"?>
<Relationships xmlns="http://schemas.openxmlformats.org/package/2006/relationships"><Relationship Id="rId1"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FCE478-328D-4DDB-B2F8-D514E725A2E0}" type="doc">
      <dgm:prSet loTypeId="urn:microsoft.com/office/officeart/2005/8/layout/pyramid2" loCatId="list" qsTypeId="urn:microsoft.com/office/officeart/2005/8/quickstyle/simple1" qsCatId="simple" csTypeId="urn:microsoft.com/office/officeart/2005/8/colors/accent1_2" csCatId="accent1" phldr="1"/>
      <dgm:spPr/>
      <dgm:t>
        <a:bodyPr/>
        <a:lstStyle/>
        <a:p>
          <a:endParaRPr lang="zh-CN" altLang="en-US"/>
        </a:p>
      </dgm:t>
    </dgm:pt>
    <dgm:pt modelId="{B534F334-B7AF-4981-9B22-E8E2005CC279}">
      <dgm:prSet phldrT="[文本]"/>
      <dgm:spPr/>
      <dgm:t>
        <a:bodyPr/>
        <a:lstStyle/>
        <a:p>
          <a:pPr algn="l"/>
          <a:r>
            <a:rPr lang="en-US" altLang="zh-CN" b="1" dirty="0" smtClean="0"/>
            <a:t>1</a:t>
          </a:r>
          <a:r>
            <a:rPr lang="zh-CN" altLang="en-US" b="1" dirty="0" smtClean="0"/>
            <a:t>、集成数字化管理</a:t>
          </a:r>
          <a:endParaRPr lang="zh-CN" altLang="en-US" b="1" dirty="0"/>
        </a:p>
      </dgm:t>
    </dgm:pt>
    <dgm:pt modelId="{21CE9BDC-3B9B-42A0-9B3C-E6B60D938040}" type="parTrans" cxnId="{5CBAA75A-CB0C-4CAA-BA31-575F1B280A9F}">
      <dgm:prSet/>
      <dgm:spPr/>
      <dgm:t>
        <a:bodyPr/>
        <a:lstStyle/>
        <a:p>
          <a:endParaRPr lang="zh-CN" altLang="en-US"/>
        </a:p>
      </dgm:t>
    </dgm:pt>
    <dgm:pt modelId="{12DD8C28-CD07-4371-A5E2-2C091033A9EB}" type="sibTrans" cxnId="{5CBAA75A-CB0C-4CAA-BA31-575F1B280A9F}">
      <dgm:prSet/>
      <dgm:spPr/>
      <dgm:t>
        <a:bodyPr/>
        <a:lstStyle/>
        <a:p>
          <a:endParaRPr lang="zh-CN" altLang="en-US"/>
        </a:p>
      </dgm:t>
    </dgm:pt>
    <dgm:pt modelId="{73E36F6E-E3A3-4FE9-8662-BDAEA42A8BC3}">
      <dgm:prSet phldrT="[文本]"/>
      <dgm:spPr/>
      <dgm:t>
        <a:bodyPr/>
        <a:lstStyle/>
        <a:p>
          <a:pPr algn="l"/>
          <a:r>
            <a:rPr lang="en-US" altLang="zh-CN" b="1" dirty="0" smtClean="0"/>
            <a:t>2</a:t>
          </a:r>
          <a:r>
            <a:rPr lang="zh-CN" altLang="en-US" b="1" dirty="0" smtClean="0"/>
            <a:t>、组织机构的虚拟化</a:t>
          </a:r>
          <a:endParaRPr lang="zh-CN" altLang="en-US" b="1" dirty="0"/>
        </a:p>
      </dgm:t>
    </dgm:pt>
    <dgm:pt modelId="{9EB9013B-87E7-4289-9FB2-BF327C0D4182}" type="parTrans" cxnId="{B693BF6C-16B3-4CB1-B238-E3974CF105C4}">
      <dgm:prSet/>
      <dgm:spPr/>
      <dgm:t>
        <a:bodyPr/>
        <a:lstStyle/>
        <a:p>
          <a:endParaRPr lang="zh-CN" altLang="en-US"/>
        </a:p>
      </dgm:t>
    </dgm:pt>
    <dgm:pt modelId="{2A06705E-C33F-4D52-A53A-4B8A9FFF1D44}" type="sibTrans" cxnId="{B693BF6C-16B3-4CB1-B238-E3974CF105C4}">
      <dgm:prSet/>
      <dgm:spPr/>
      <dgm:t>
        <a:bodyPr/>
        <a:lstStyle/>
        <a:p>
          <a:endParaRPr lang="zh-CN" altLang="en-US"/>
        </a:p>
      </dgm:t>
    </dgm:pt>
    <dgm:pt modelId="{6EF5E5BC-F84E-465B-84C1-1BFDE4C7E6BF}">
      <dgm:prSet phldrT="[文本]"/>
      <dgm:spPr/>
      <dgm:t>
        <a:bodyPr/>
        <a:lstStyle/>
        <a:p>
          <a:pPr algn="l"/>
          <a:r>
            <a:rPr lang="en-US" altLang="zh-CN" b="1" dirty="0" smtClean="0"/>
            <a:t>3</a:t>
          </a:r>
          <a:r>
            <a:rPr lang="zh-CN" altLang="en-US" b="1" dirty="0" smtClean="0"/>
            <a:t>、个人信息管理</a:t>
          </a:r>
          <a:endParaRPr lang="zh-CN" altLang="en-US" b="1" dirty="0"/>
        </a:p>
      </dgm:t>
    </dgm:pt>
    <dgm:pt modelId="{1C26CBDF-1690-4966-9D6D-7EE5656D6592}" type="parTrans" cxnId="{68AB35A9-4C8D-4B18-95C8-2A21EBCA12DD}">
      <dgm:prSet/>
      <dgm:spPr/>
      <dgm:t>
        <a:bodyPr/>
        <a:lstStyle/>
        <a:p>
          <a:endParaRPr lang="zh-CN" altLang="en-US"/>
        </a:p>
      </dgm:t>
    </dgm:pt>
    <dgm:pt modelId="{C3C34435-7FC5-4DFC-862F-009E221BC72B}" type="sibTrans" cxnId="{68AB35A9-4C8D-4B18-95C8-2A21EBCA12DD}">
      <dgm:prSet/>
      <dgm:spPr/>
      <dgm:t>
        <a:bodyPr/>
        <a:lstStyle/>
        <a:p>
          <a:endParaRPr lang="zh-CN" altLang="en-US"/>
        </a:p>
      </dgm:t>
    </dgm:pt>
    <dgm:pt modelId="{1E1C8CB2-5039-4675-8DFD-08DD200E48C2}">
      <dgm:prSet phldrT="[文本]"/>
      <dgm:spPr/>
      <dgm:t>
        <a:bodyPr/>
        <a:lstStyle/>
        <a:p>
          <a:pPr algn="l"/>
          <a:r>
            <a:rPr lang="en-US" altLang="zh-CN" b="1" dirty="0" smtClean="0"/>
            <a:t>4</a:t>
          </a:r>
          <a:r>
            <a:rPr lang="zh-CN" altLang="en-US" b="1" dirty="0" smtClean="0"/>
            <a:t>、部门信息管理</a:t>
          </a:r>
          <a:endParaRPr lang="zh-CN" altLang="en-US" b="1" dirty="0"/>
        </a:p>
      </dgm:t>
    </dgm:pt>
    <dgm:pt modelId="{2CCAB6FC-1D04-4D4B-AE25-D828BE801350}" type="parTrans" cxnId="{6CF7D3CF-0841-4BD8-86B9-242FA1D38F98}">
      <dgm:prSet/>
      <dgm:spPr/>
      <dgm:t>
        <a:bodyPr/>
        <a:lstStyle/>
        <a:p>
          <a:endParaRPr lang="zh-CN" altLang="en-US"/>
        </a:p>
      </dgm:t>
    </dgm:pt>
    <dgm:pt modelId="{FE9E3281-8B29-486B-BA9A-FD1C637D4DE9}" type="sibTrans" cxnId="{6CF7D3CF-0841-4BD8-86B9-242FA1D38F98}">
      <dgm:prSet/>
      <dgm:spPr/>
      <dgm:t>
        <a:bodyPr/>
        <a:lstStyle/>
        <a:p>
          <a:endParaRPr lang="zh-CN" altLang="en-US"/>
        </a:p>
      </dgm:t>
    </dgm:pt>
    <dgm:pt modelId="{979388C4-AB65-40FD-80CE-174B97D67D6B}">
      <dgm:prSet phldrT="[文本]"/>
      <dgm:spPr/>
      <dgm:t>
        <a:bodyPr/>
        <a:lstStyle/>
        <a:p>
          <a:pPr algn="l"/>
          <a:r>
            <a:rPr lang="en-US" altLang="zh-CN" b="1" dirty="0" smtClean="0"/>
            <a:t>5</a:t>
          </a:r>
          <a:r>
            <a:rPr lang="zh-CN" altLang="en-US" b="1" dirty="0" smtClean="0"/>
            <a:t>、集团层面管理</a:t>
          </a:r>
          <a:endParaRPr lang="zh-CN" altLang="en-US" b="1" dirty="0"/>
        </a:p>
      </dgm:t>
    </dgm:pt>
    <dgm:pt modelId="{4EF09230-FA32-4E68-8582-F487D9A86407}" type="parTrans" cxnId="{F20F5725-93E6-4522-97D1-A242F24DB994}">
      <dgm:prSet/>
      <dgm:spPr/>
      <dgm:t>
        <a:bodyPr/>
        <a:lstStyle/>
        <a:p>
          <a:endParaRPr lang="zh-CN" altLang="en-US"/>
        </a:p>
      </dgm:t>
    </dgm:pt>
    <dgm:pt modelId="{B9344ADC-4FA0-453E-868F-83E06F51D150}" type="sibTrans" cxnId="{F20F5725-93E6-4522-97D1-A242F24DB994}">
      <dgm:prSet/>
      <dgm:spPr/>
      <dgm:t>
        <a:bodyPr/>
        <a:lstStyle/>
        <a:p>
          <a:endParaRPr lang="zh-CN" altLang="en-US"/>
        </a:p>
      </dgm:t>
    </dgm:pt>
    <dgm:pt modelId="{C24B19E4-0AB4-4E35-9FDE-821576E756C3}">
      <dgm:prSet phldrT="[文本]"/>
      <dgm:spPr/>
      <dgm:t>
        <a:bodyPr/>
        <a:lstStyle/>
        <a:p>
          <a:pPr algn="l"/>
          <a:r>
            <a:rPr lang="en-US" altLang="zh-CN" b="1" dirty="0" smtClean="0"/>
            <a:t>6</a:t>
          </a:r>
          <a:r>
            <a:rPr lang="zh-CN" altLang="en-US" b="1" dirty="0" smtClean="0"/>
            <a:t>、创建管理架构的基本原则</a:t>
          </a:r>
          <a:endParaRPr lang="zh-CN" altLang="en-US" b="1" dirty="0"/>
        </a:p>
      </dgm:t>
    </dgm:pt>
    <dgm:pt modelId="{9F7417A0-A6AA-4C88-A98C-29C39BB954F5}" type="parTrans" cxnId="{34C55643-5BA5-4A7E-A0CE-9D705BF10AF2}">
      <dgm:prSet/>
      <dgm:spPr/>
      <dgm:t>
        <a:bodyPr/>
        <a:lstStyle/>
        <a:p>
          <a:endParaRPr lang="zh-CN" altLang="en-US"/>
        </a:p>
      </dgm:t>
    </dgm:pt>
    <dgm:pt modelId="{F41BCAF4-E067-43A1-9142-89ED168190A4}" type="sibTrans" cxnId="{34C55643-5BA5-4A7E-A0CE-9D705BF10AF2}">
      <dgm:prSet/>
      <dgm:spPr/>
      <dgm:t>
        <a:bodyPr/>
        <a:lstStyle/>
        <a:p>
          <a:endParaRPr lang="zh-CN" altLang="en-US"/>
        </a:p>
      </dgm:t>
    </dgm:pt>
    <dgm:pt modelId="{7E2E6417-5973-47E9-AC78-3E0CC47C014D}">
      <dgm:prSet phldrT="[文本]"/>
      <dgm:spPr/>
      <dgm:t>
        <a:bodyPr/>
        <a:lstStyle/>
        <a:p>
          <a:pPr algn="l"/>
          <a:r>
            <a:rPr lang="en-US" altLang="zh-CN" b="1" dirty="0" smtClean="0"/>
            <a:t>7</a:t>
          </a:r>
          <a:r>
            <a:rPr lang="zh-CN" altLang="en-US" b="1" dirty="0" smtClean="0"/>
            <a:t>、创建管理架构的方法</a:t>
          </a:r>
          <a:endParaRPr lang="zh-CN" altLang="en-US" b="1" dirty="0"/>
        </a:p>
      </dgm:t>
    </dgm:pt>
    <dgm:pt modelId="{7BEBA176-6822-4B98-8D4C-24DCAF39F3AC}" type="parTrans" cxnId="{E81EEDF1-641A-4693-B386-D220A46B62EE}">
      <dgm:prSet/>
      <dgm:spPr/>
      <dgm:t>
        <a:bodyPr/>
        <a:lstStyle/>
        <a:p>
          <a:endParaRPr lang="zh-CN" altLang="en-US"/>
        </a:p>
      </dgm:t>
    </dgm:pt>
    <dgm:pt modelId="{D83751F2-313C-4910-940C-3C1AE6E3ED8D}" type="sibTrans" cxnId="{E81EEDF1-641A-4693-B386-D220A46B62EE}">
      <dgm:prSet/>
      <dgm:spPr/>
      <dgm:t>
        <a:bodyPr/>
        <a:lstStyle/>
        <a:p>
          <a:endParaRPr lang="zh-CN" altLang="en-US"/>
        </a:p>
      </dgm:t>
    </dgm:pt>
    <dgm:pt modelId="{524E569B-C41B-4569-8639-76C2B5A06996}">
      <dgm:prSet phldrT="[文本]"/>
      <dgm:spPr/>
      <dgm:t>
        <a:bodyPr/>
        <a:lstStyle/>
        <a:p>
          <a:pPr algn="l"/>
          <a:r>
            <a:rPr lang="en-US" altLang="zh-CN" b="1" dirty="0" smtClean="0"/>
            <a:t>9</a:t>
          </a:r>
          <a:r>
            <a:rPr lang="zh-CN" altLang="en-US" b="1" dirty="0" smtClean="0"/>
            <a:t>、举例</a:t>
          </a:r>
          <a:endParaRPr lang="zh-CN" altLang="en-US" b="1" dirty="0"/>
        </a:p>
      </dgm:t>
    </dgm:pt>
    <dgm:pt modelId="{1F652302-0156-42DB-9090-450A6588B9D4}" type="parTrans" cxnId="{54B87E4C-C04D-4F3E-8416-50E99D933881}">
      <dgm:prSet/>
      <dgm:spPr/>
      <dgm:t>
        <a:bodyPr/>
        <a:lstStyle/>
        <a:p>
          <a:endParaRPr lang="zh-CN" altLang="en-US"/>
        </a:p>
      </dgm:t>
    </dgm:pt>
    <dgm:pt modelId="{3D82586F-7FE4-417A-A823-28DCF370AB2E}" type="sibTrans" cxnId="{54B87E4C-C04D-4F3E-8416-50E99D933881}">
      <dgm:prSet/>
      <dgm:spPr/>
      <dgm:t>
        <a:bodyPr/>
        <a:lstStyle/>
        <a:p>
          <a:endParaRPr lang="zh-CN" altLang="en-US"/>
        </a:p>
      </dgm:t>
    </dgm:pt>
    <dgm:pt modelId="{7A8A67DB-9996-470A-BB42-67E79CF65DAA}" type="pres">
      <dgm:prSet presAssocID="{2BFCE478-328D-4DDB-B2F8-D514E725A2E0}" presName="compositeShape" presStyleCnt="0">
        <dgm:presLayoutVars>
          <dgm:dir/>
          <dgm:resizeHandles/>
        </dgm:presLayoutVars>
      </dgm:prSet>
      <dgm:spPr/>
      <dgm:t>
        <a:bodyPr/>
        <a:lstStyle/>
        <a:p>
          <a:endParaRPr lang="zh-CN" altLang="en-US"/>
        </a:p>
      </dgm:t>
    </dgm:pt>
    <dgm:pt modelId="{A9DF40CB-EF6C-45B4-A461-FB0BC9F4ADDF}" type="pres">
      <dgm:prSet presAssocID="{2BFCE478-328D-4DDB-B2F8-D514E725A2E0}" presName="pyramid" presStyleLbl="node1" presStyleIdx="0" presStyleCnt="1" custLinFactNeighborX="-15014" custLinFactNeighborY="-20354"/>
      <dgm:spPr/>
    </dgm:pt>
    <dgm:pt modelId="{956B63F4-161D-415E-B58C-4EEF1BD4BBBB}" type="pres">
      <dgm:prSet presAssocID="{2BFCE478-328D-4DDB-B2F8-D514E725A2E0}" presName="theList" presStyleCnt="0"/>
      <dgm:spPr/>
    </dgm:pt>
    <dgm:pt modelId="{F7AAEA4E-EA77-4ACE-9D28-BA6095ADAA71}" type="pres">
      <dgm:prSet presAssocID="{B534F334-B7AF-4981-9B22-E8E2005CC279}" presName="aNode" presStyleLbl="fgAcc1" presStyleIdx="0" presStyleCnt="8" custScaleX="123526" custScaleY="49701" custLinFactNeighborX="-14432" custLinFactNeighborY="-79536">
        <dgm:presLayoutVars>
          <dgm:bulletEnabled val="1"/>
        </dgm:presLayoutVars>
      </dgm:prSet>
      <dgm:spPr/>
      <dgm:t>
        <a:bodyPr/>
        <a:lstStyle/>
        <a:p>
          <a:endParaRPr lang="zh-CN" altLang="en-US"/>
        </a:p>
      </dgm:t>
    </dgm:pt>
    <dgm:pt modelId="{B01FD92B-CA5C-4BAC-B346-D608C6AEEEA4}" type="pres">
      <dgm:prSet presAssocID="{B534F334-B7AF-4981-9B22-E8E2005CC279}" presName="aSpace" presStyleCnt="0"/>
      <dgm:spPr/>
    </dgm:pt>
    <dgm:pt modelId="{9802717F-3CCD-4C78-B99C-B3459480D9D9}" type="pres">
      <dgm:prSet presAssocID="{73E36F6E-E3A3-4FE9-8662-BDAEA42A8BC3}" presName="aNode" presStyleLbl="fgAcc1" presStyleIdx="1" presStyleCnt="8" custScaleX="123526" custScaleY="49701" custLinFactNeighborX="-14432" custLinFactNeighborY="-25662">
        <dgm:presLayoutVars>
          <dgm:bulletEnabled val="1"/>
        </dgm:presLayoutVars>
      </dgm:prSet>
      <dgm:spPr/>
      <dgm:t>
        <a:bodyPr/>
        <a:lstStyle/>
        <a:p>
          <a:endParaRPr lang="zh-CN" altLang="en-US"/>
        </a:p>
      </dgm:t>
    </dgm:pt>
    <dgm:pt modelId="{410626BB-ED46-42C3-835E-C6AEFDADFC21}" type="pres">
      <dgm:prSet presAssocID="{73E36F6E-E3A3-4FE9-8662-BDAEA42A8BC3}" presName="aSpace" presStyleCnt="0"/>
      <dgm:spPr/>
    </dgm:pt>
    <dgm:pt modelId="{583B407D-2A25-4C5D-96AF-844D4E27B114}" type="pres">
      <dgm:prSet presAssocID="{6EF5E5BC-F84E-465B-84C1-1BFDE4C7E6BF}" presName="aNode" presStyleLbl="fgAcc1" presStyleIdx="2" presStyleCnt="8" custScaleX="123526" custScaleY="49701" custLinFactNeighborX="-14432" custLinFactNeighborY="28212">
        <dgm:presLayoutVars>
          <dgm:bulletEnabled val="1"/>
        </dgm:presLayoutVars>
      </dgm:prSet>
      <dgm:spPr/>
      <dgm:t>
        <a:bodyPr/>
        <a:lstStyle/>
        <a:p>
          <a:endParaRPr lang="zh-CN" altLang="en-US"/>
        </a:p>
      </dgm:t>
    </dgm:pt>
    <dgm:pt modelId="{30D833FB-05E8-4304-8520-54A3901AA7CE}" type="pres">
      <dgm:prSet presAssocID="{6EF5E5BC-F84E-465B-84C1-1BFDE4C7E6BF}" presName="aSpace" presStyleCnt="0"/>
      <dgm:spPr/>
    </dgm:pt>
    <dgm:pt modelId="{E4F9B64B-94A6-4C3F-948C-AA1CB0E3C8B7}" type="pres">
      <dgm:prSet presAssocID="{1E1C8CB2-5039-4675-8DFD-08DD200E48C2}" presName="aNode" presStyleLbl="fgAcc1" presStyleIdx="3" presStyleCnt="8" custScaleX="123526" custScaleY="49701" custLinFactNeighborX="-14432" custLinFactNeighborY="26937">
        <dgm:presLayoutVars>
          <dgm:bulletEnabled val="1"/>
        </dgm:presLayoutVars>
      </dgm:prSet>
      <dgm:spPr/>
      <dgm:t>
        <a:bodyPr/>
        <a:lstStyle/>
        <a:p>
          <a:endParaRPr lang="zh-CN" altLang="en-US"/>
        </a:p>
      </dgm:t>
    </dgm:pt>
    <dgm:pt modelId="{81D62885-BA1C-4187-AB4E-280670F0D2DB}" type="pres">
      <dgm:prSet presAssocID="{1E1C8CB2-5039-4675-8DFD-08DD200E48C2}" presName="aSpace" presStyleCnt="0"/>
      <dgm:spPr/>
    </dgm:pt>
    <dgm:pt modelId="{820D7413-4A01-46C9-BFB6-FF9BA9D86EFE}" type="pres">
      <dgm:prSet presAssocID="{979388C4-AB65-40FD-80CE-174B97D67D6B}" presName="aNode" presStyleLbl="fgAcc1" presStyleIdx="4" presStyleCnt="8" custScaleX="123526" custScaleY="49701" custLinFactNeighborX="-14432" custLinFactNeighborY="80811">
        <dgm:presLayoutVars>
          <dgm:bulletEnabled val="1"/>
        </dgm:presLayoutVars>
      </dgm:prSet>
      <dgm:spPr/>
      <dgm:t>
        <a:bodyPr/>
        <a:lstStyle/>
        <a:p>
          <a:endParaRPr lang="zh-CN" altLang="en-US"/>
        </a:p>
      </dgm:t>
    </dgm:pt>
    <dgm:pt modelId="{3BAD521A-92D8-483D-8D80-E1C10AB8096A}" type="pres">
      <dgm:prSet presAssocID="{979388C4-AB65-40FD-80CE-174B97D67D6B}" presName="aSpace" presStyleCnt="0"/>
      <dgm:spPr/>
    </dgm:pt>
    <dgm:pt modelId="{60CA57B1-09D0-4733-87B4-2008432490AD}" type="pres">
      <dgm:prSet presAssocID="{C24B19E4-0AB4-4E35-9FDE-821576E756C3}" presName="aNode" presStyleLbl="fgAcc1" presStyleIdx="5" presStyleCnt="8" custScaleX="123526" custScaleY="49701" custLinFactNeighborX="-14432" custLinFactNeighborY="80811">
        <dgm:presLayoutVars>
          <dgm:bulletEnabled val="1"/>
        </dgm:presLayoutVars>
      </dgm:prSet>
      <dgm:spPr/>
      <dgm:t>
        <a:bodyPr/>
        <a:lstStyle/>
        <a:p>
          <a:endParaRPr lang="zh-CN" altLang="en-US"/>
        </a:p>
      </dgm:t>
    </dgm:pt>
    <dgm:pt modelId="{1CF659F7-3884-4FAF-8A13-5B0A7C5F0322}" type="pres">
      <dgm:prSet presAssocID="{C24B19E4-0AB4-4E35-9FDE-821576E756C3}" presName="aSpace" presStyleCnt="0"/>
      <dgm:spPr/>
    </dgm:pt>
    <dgm:pt modelId="{B37C4FC5-249A-4BF5-9F18-84A7CD0E330D}" type="pres">
      <dgm:prSet presAssocID="{7E2E6417-5973-47E9-AC78-3E0CC47C014D}" presName="aNode" presStyleLbl="fgAcc1" presStyleIdx="6" presStyleCnt="8" custScaleX="123526" custScaleY="49701" custLinFactNeighborX="-14432" custLinFactNeighborY="80811">
        <dgm:presLayoutVars>
          <dgm:bulletEnabled val="1"/>
        </dgm:presLayoutVars>
      </dgm:prSet>
      <dgm:spPr/>
      <dgm:t>
        <a:bodyPr/>
        <a:lstStyle/>
        <a:p>
          <a:endParaRPr lang="zh-CN" altLang="en-US"/>
        </a:p>
      </dgm:t>
    </dgm:pt>
    <dgm:pt modelId="{3BA214A8-2933-4D9E-A70F-AC076CDB0A55}" type="pres">
      <dgm:prSet presAssocID="{7E2E6417-5973-47E9-AC78-3E0CC47C014D}" presName="aSpace" presStyleCnt="0"/>
      <dgm:spPr/>
    </dgm:pt>
    <dgm:pt modelId="{43EE7DD1-1CE0-4CA5-9D95-B8A4226EAD30}" type="pres">
      <dgm:prSet presAssocID="{524E569B-C41B-4569-8639-76C2B5A06996}" presName="aNode" presStyleLbl="fgAcc1" presStyleIdx="7" presStyleCnt="8" custScaleX="123526" custScaleY="49701" custLinFactNeighborX="-14432" custLinFactNeighborY="80811">
        <dgm:presLayoutVars>
          <dgm:bulletEnabled val="1"/>
        </dgm:presLayoutVars>
      </dgm:prSet>
      <dgm:spPr/>
      <dgm:t>
        <a:bodyPr/>
        <a:lstStyle/>
        <a:p>
          <a:endParaRPr lang="zh-CN" altLang="en-US"/>
        </a:p>
      </dgm:t>
    </dgm:pt>
    <dgm:pt modelId="{AEF90DE8-EB1A-4753-B7F1-FA2E2DE135A9}" type="pres">
      <dgm:prSet presAssocID="{524E569B-C41B-4569-8639-76C2B5A06996}" presName="aSpace" presStyleCnt="0"/>
      <dgm:spPr/>
    </dgm:pt>
  </dgm:ptLst>
  <dgm:cxnLst>
    <dgm:cxn modelId="{68AB35A9-4C8D-4B18-95C8-2A21EBCA12DD}" srcId="{2BFCE478-328D-4DDB-B2F8-D514E725A2E0}" destId="{6EF5E5BC-F84E-465B-84C1-1BFDE4C7E6BF}" srcOrd="2" destOrd="0" parTransId="{1C26CBDF-1690-4966-9D6D-7EE5656D6592}" sibTransId="{C3C34435-7FC5-4DFC-862F-009E221BC72B}"/>
    <dgm:cxn modelId="{6CF7D3CF-0841-4BD8-86B9-242FA1D38F98}" srcId="{2BFCE478-328D-4DDB-B2F8-D514E725A2E0}" destId="{1E1C8CB2-5039-4675-8DFD-08DD200E48C2}" srcOrd="3" destOrd="0" parTransId="{2CCAB6FC-1D04-4D4B-AE25-D828BE801350}" sibTransId="{FE9E3281-8B29-486B-BA9A-FD1C637D4DE9}"/>
    <dgm:cxn modelId="{10174FB4-5C0B-4DA9-A5F4-AEE10781C5D5}" type="presOf" srcId="{524E569B-C41B-4569-8639-76C2B5A06996}" destId="{43EE7DD1-1CE0-4CA5-9D95-B8A4226EAD30}" srcOrd="0" destOrd="0" presId="urn:microsoft.com/office/officeart/2005/8/layout/pyramid2"/>
    <dgm:cxn modelId="{E81EEDF1-641A-4693-B386-D220A46B62EE}" srcId="{2BFCE478-328D-4DDB-B2F8-D514E725A2E0}" destId="{7E2E6417-5973-47E9-AC78-3E0CC47C014D}" srcOrd="6" destOrd="0" parTransId="{7BEBA176-6822-4B98-8D4C-24DCAF39F3AC}" sibTransId="{D83751F2-313C-4910-940C-3C1AE6E3ED8D}"/>
    <dgm:cxn modelId="{FA5364D1-15AE-4925-87E2-443BA84A1736}" type="presOf" srcId="{979388C4-AB65-40FD-80CE-174B97D67D6B}" destId="{820D7413-4A01-46C9-BFB6-FF9BA9D86EFE}" srcOrd="0" destOrd="0" presId="urn:microsoft.com/office/officeart/2005/8/layout/pyramid2"/>
    <dgm:cxn modelId="{2E73CFE3-A28F-459A-A8C7-07407A8E565A}" type="presOf" srcId="{B534F334-B7AF-4981-9B22-E8E2005CC279}" destId="{F7AAEA4E-EA77-4ACE-9D28-BA6095ADAA71}" srcOrd="0" destOrd="0" presId="urn:microsoft.com/office/officeart/2005/8/layout/pyramid2"/>
    <dgm:cxn modelId="{5CBAA75A-CB0C-4CAA-BA31-575F1B280A9F}" srcId="{2BFCE478-328D-4DDB-B2F8-D514E725A2E0}" destId="{B534F334-B7AF-4981-9B22-E8E2005CC279}" srcOrd="0" destOrd="0" parTransId="{21CE9BDC-3B9B-42A0-9B3C-E6B60D938040}" sibTransId="{12DD8C28-CD07-4371-A5E2-2C091033A9EB}"/>
    <dgm:cxn modelId="{F20F5725-93E6-4522-97D1-A242F24DB994}" srcId="{2BFCE478-328D-4DDB-B2F8-D514E725A2E0}" destId="{979388C4-AB65-40FD-80CE-174B97D67D6B}" srcOrd="4" destOrd="0" parTransId="{4EF09230-FA32-4E68-8582-F487D9A86407}" sibTransId="{B9344ADC-4FA0-453E-868F-83E06F51D150}"/>
    <dgm:cxn modelId="{177CDE2D-2FD5-41A4-87F5-916464DE834D}" type="presOf" srcId="{1E1C8CB2-5039-4675-8DFD-08DD200E48C2}" destId="{E4F9B64B-94A6-4C3F-948C-AA1CB0E3C8B7}" srcOrd="0" destOrd="0" presId="urn:microsoft.com/office/officeart/2005/8/layout/pyramid2"/>
    <dgm:cxn modelId="{64F1DFE5-18B6-4839-AC30-04FA26D58B52}" type="presOf" srcId="{6EF5E5BC-F84E-465B-84C1-1BFDE4C7E6BF}" destId="{583B407D-2A25-4C5D-96AF-844D4E27B114}" srcOrd="0" destOrd="0" presId="urn:microsoft.com/office/officeart/2005/8/layout/pyramid2"/>
    <dgm:cxn modelId="{AFF94E06-FCD8-4D69-AC88-AD4B2C025E6B}" type="presOf" srcId="{73E36F6E-E3A3-4FE9-8662-BDAEA42A8BC3}" destId="{9802717F-3CCD-4C78-B99C-B3459480D9D9}" srcOrd="0" destOrd="0" presId="urn:microsoft.com/office/officeart/2005/8/layout/pyramid2"/>
    <dgm:cxn modelId="{1A5AF6E4-C5DA-457F-98DB-06D8CFCAA69C}" type="presOf" srcId="{C24B19E4-0AB4-4E35-9FDE-821576E756C3}" destId="{60CA57B1-09D0-4733-87B4-2008432490AD}" srcOrd="0" destOrd="0" presId="urn:microsoft.com/office/officeart/2005/8/layout/pyramid2"/>
    <dgm:cxn modelId="{34C55643-5BA5-4A7E-A0CE-9D705BF10AF2}" srcId="{2BFCE478-328D-4DDB-B2F8-D514E725A2E0}" destId="{C24B19E4-0AB4-4E35-9FDE-821576E756C3}" srcOrd="5" destOrd="0" parTransId="{9F7417A0-A6AA-4C88-A98C-29C39BB954F5}" sibTransId="{F41BCAF4-E067-43A1-9142-89ED168190A4}"/>
    <dgm:cxn modelId="{A627E821-EDE3-4C52-9A4B-275DB943A8AA}" type="presOf" srcId="{2BFCE478-328D-4DDB-B2F8-D514E725A2E0}" destId="{7A8A67DB-9996-470A-BB42-67E79CF65DAA}" srcOrd="0" destOrd="0" presId="urn:microsoft.com/office/officeart/2005/8/layout/pyramid2"/>
    <dgm:cxn modelId="{9F403322-45CC-4B13-95E7-8E08F2C1179A}" type="presOf" srcId="{7E2E6417-5973-47E9-AC78-3E0CC47C014D}" destId="{B37C4FC5-249A-4BF5-9F18-84A7CD0E330D}" srcOrd="0" destOrd="0" presId="urn:microsoft.com/office/officeart/2005/8/layout/pyramid2"/>
    <dgm:cxn modelId="{54B87E4C-C04D-4F3E-8416-50E99D933881}" srcId="{2BFCE478-328D-4DDB-B2F8-D514E725A2E0}" destId="{524E569B-C41B-4569-8639-76C2B5A06996}" srcOrd="7" destOrd="0" parTransId="{1F652302-0156-42DB-9090-450A6588B9D4}" sibTransId="{3D82586F-7FE4-417A-A823-28DCF370AB2E}"/>
    <dgm:cxn modelId="{B693BF6C-16B3-4CB1-B238-E3974CF105C4}" srcId="{2BFCE478-328D-4DDB-B2F8-D514E725A2E0}" destId="{73E36F6E-E3A3-4FE9-8662-BDAEA42A8BC3}" srcOrd="1" destOrd="0" parTransId="{9EB9013B-87E7-4289-9FB2-BF327C0D4182}" sibTransId="{2A06705E-C33F-4D52-A53A-4B8A9FFF1D44}"/>
    <dgm:cxn modelId="{96169081-5BE0-404F-BAFF-0ED69D66E064}" type="presParOf" srcId="{7A8A67DB-9996-470A-BB42-67E79CF65DAA}" destId="{A9DF40CB-EF6C-45B4-A461-FB0BC9F4ADDF}" srcOrd="0" destOrd="0" presId="urn:microsoft.com/office/officeart/2005/8/layout/pyramid2"/>
    <dgm:cxn modelId="{CE3190B1-F2D7-4542-AD81-3EA6877C3EED}" type="presParOf" srcId="{7A8A67DB-9996-470A-BB42-67E79CF65DAA}" destId="{956B63F4-161D-415E-B58C-4EEF1BD4BBBB}" srcOrd="1" destOrd="0" presId="urn:microsoft.com/office/officeart/2005/8/layout/pyramid2"/>
    <dgm:cxn modelId="{4C32AB38-EDE6-49A9-919B-7EB5B67D7045}" type="presParOf" srcId="{956B63F4-161D-415E-B58C-4EEF1BD4BBBB}" destId="{F7AAEA4E-EA77-4ACE-9D28-BA6095ADAA71}" srcOrd="0" destOrd="0" presId="urn:microsoft.com/office/officeart/2005/8/layout/pyramid2"/>
    <dgm:cxn modelId="{4609CC90-0F3F-442A-9A29-889AD9256113}" type="presParOf" srcId="{956B63F4-161D-415E-B58C-4EEF1BD4BBBB}" destId="{B01FD92B-CA5C-4BAC-B346-D608C6AEEEA4}" srcOrd="1" destOrd="0" presId="urn:microsoft.com/office/officeart/2005/8/layout/pyramid2"/>
    <dgm:cxn modelId="{43B24EAF-D812-4D8E-945D-7B6C16ADF2C4}" type="presParOf" srcId="{956B63F4-161D-415E-B58C-4EEF1BD4BBBB}" destId="{9802717F-3CCD-4C78-B99C-B3459480D9D9}" srcOrd="2" destOrd="0" presId="urn:microsoft.com/office/officeart/2005/8/layout/pyramid2"/>
    <dgm:cxn modelId="{B3808D2B-CE03-4DAC-B5AF-B5E0A1CA95A6}" type="presParOf" srcId="{956B63F4-161D-415E-B58C-4EEF1BD4BBBB}" destId="{410626BB-ED46-42C3-835E-C6AEFDADFC21}" srcOrd="3" destOrd="0" presId="urn:microsoft.com/office/officeart/2005/8/layout/pyramid2"/>
    <dgm:cxn modelId="{4E17F5B4-7100-4DEE-AA5B-997E8C538E6F}" type="presParOf" srcId="{956B63F4-161D-415E-B58C-4EEF1BD4BBBB}" destId="{583B407D-2A25-4C5D-96AF-844D4E27B114}" srcOrd="4" destOrd="0" presId="urn:microsoft.com/office/officeart/2005/8/layout/pyramid2"/>
    <dgm:cxn modelId="{93D9D0EE-9DA2-43E1-B849-AD137E59A671}" type="presParOf" srcId="{956B63F4-161D-415E-B58C-4EEF1BD4BBBB}" destId="{30D833FB-05E8-4304-8520-54A3901AA7CE}" srcOrd="5" destOrd="0" presId="urn:microsoft.com/office/officeart/2005/8/layout/pyramid2"/>
    <dgm:cxn modelId="{88307CF2-4830-4059-869A-41B4F0E5093B}" type="presParOf" srcId="{956B63F4-161D-415E-B58C-4EEF1BD4BBBB}" destId="{E4F9B64B-94A6-4C3F-948C-AA1CB0E3C8B7}" srcOrd="6" destOrd="0" presId="urn:microsoft.com/office/officeart/2005/8/layout/pyramid2"/>
    <dgm:cxn modelId="{75CB5540-E3F2-4A01-BD53-B82B90E74A7B}" type="presParOf" srcId="{956B63F4-161D-415E-B58C-4EEF1BD4BBBB}" destId="{81D62885-BA1C-4187-AB4E-280670F0D2DB}" srcOrd="7" destOrd="0" presId="urn:microsoft.com/office/officeart/2005/8/layout/pyramid2"/>
    <dgm:cxn modelId="{8590185B-C178-455F-B471-696B7CE429F3}" type="presParOf" srcId="{956B63F4-161D-415E-B58C-4EEF1BD4BBBB}" destId="{820D7413-4A01-46C9-BFB6-FF9BA9D86EFE}" srcOrd="8" destOrd="0" presId="urn:microsoft.com/office/officeart/2005/8/layout/pyramid2"/>
    <dgm:cxn modelId="{997F3991-5A69-46DE-84E5-C854CD03B359}" type="presParOf" srcId="{956B63F4-161D-415E-B58C-4EEF1BD4BBBB}" destId="{3BAD521A-92D8-483D-8D80-E1C10AB8096A}" srcOrd="9" destOrd="0" presId="urn:microsoft.com/office/officeart/2005/8/layout/pyramid2"/>
    <dgm:cxn modelId="{F4BEF888-DBE7-477E-84E3-193DE6C4C66A}" type="presParOf" srcId="{956B63F4-161D-415E-B58C-4EEF1BD4BBBB}" destId="{60CA57B1-09D0-4733-87B4-2008432490AD}" srcOrd="10" destOrd="0" presId="urn:microsoft.com/office/officeart/2005/8/layout/pyramid2"/>
    <dgm:cxn modelId="{0FF749B3-CB12-4E57-B7AA-01DC41DE524D}" type="presParOf" srcId="{956B63F4-161D-415E-B58C-4EEF1BD4BBBB}" destId="{1CF659F7-3884-4FAF-8A13-5B0A7C5F0322}" srcOrd="11" destOrd="0" presId="urn:microsoft.com/office/officeart/2005/8/layout/pyramid2"/>
    <dgm:cxn modelId="{CE2D5B93-1288-4ADB-99B7-B4B52DF694FF}" type="presParOf" srcId="{956B63F4-161D-415E-B58C-4EEF1BD4BBBB}" destId="{B37C4FC5-249A-4BF5-9F18-84A7CD0E330D}" srcOrd="12" destOrd="0" presId="urn:microsoft.com/office/officeart/2005/8/layout/pyramid2"/>
    <dgm:cxn modelId="{928C0203-02EA-4740-8B5F-1A1EF7363892}" type="presParOf" srcId="{956B63F4-161D-415E-B58C-4EEF1BD4BBBB}" destId="{3BA214A8-2933-4D9E-A70F-AC076CDB0A55}" srcOrd="13" destOrd="0" presId="urn:microsoft.com/office/officeart/2005/8/layout/pyramid2"/>
    <dgm:cxn modelId="{6E6C9BD7-B47B-4E6A-A474-1D8E3A309313}" type="presParOf" srcId="{956B63F4-161D-415E-B58C-4EEF1BD4BBBB}" destId="{43EE7DD1-1CE0-4CA5-9D95-B8A4226EAD30}" srcOrd="14" destOrd="0" presId="urn:microsoft.com/office/officeart/2005/8/layout/pyramid2"/>
    <dgm:cxn modelId="{03676C8B-201D-471B-A902-BD969228A85E}" type="presParOf" srcId="{956B63F4-161D-415E-B58C-4EEF1BD4BBBB}" destId="{AEF90DE8-EB1A-4753-B7F1-FA2E2DE135A9}" srcOrd="15"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DF40CB-EF6C-45B4-A461-FB0BC9F4ADDF}">
      <dsp:nvSpPr>
        <dsp:cNvPr id="0" name=""/>
        <dsp:cNvSpPr/>
      </dsp:nvSpPr>
      <dsp:spPr>
        <a:xfrm>
          <a:off x="0" y="0"/>
          <a:ext cx="4824536" cy="4824536"/>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AAEA4E-EA77-4ACE-9D28-BA6095ADAA71}">
      <dsp:nvSpPr>
        <dsp:cNvPr id="0" name=""/>
        <dsp:cNvSpPr/>
      </dsp:nvSpPr>
      <dsp:spPr>
        <a:xfrm>
          <a:off x="1788269" y="405676"/>
          <a:ext cx="3873711" cy="385434"/>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US" altLang="zh-CN" sz="1500" b="1" kern="1200" dirty="0" smtClean="0"/>
            <a:t>1</a:t>
          </a:r>
          <a:r>
            <a:rPr lang="zh-CN" altLang="en-US" sz="1500" b="1" kern="1200" dirty="0" smtClean="0"/>
            <a:t>、集成数字化管理</a:t>
          </a:r>
          <a:endParaRPr lang="zh-CN" altLang="en-US" sz="1500" b="1" kern="1200" dirty="0"/>
        </a:p>
      </dsp:txBody>
      <dsp:txXfrm>
        <a:off x="1807084" y="424491"/>
        <a:ext cx="3836081" cy="347804"/>
      </dsp:txXfrm>
    </dsp:sp>
    <dsp:sp modelId="{9802717F-3CCD-4C78-B99C-B3459480D9D9}">
      <dsp:nvSpPr>
        <dsp:cNvPr id="0" name=""/>
        <dsp:cNvSpPr/>
      </dsp:nvSpPr>
      <dsp:spPr>
        <a:xfrm>
          <a:off x="1788269" y="940273"/>
          <a:ext cx="3873711" cy="385434"/>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US" altLang="zh-CN" sz="1500" b="1" kern="1200" dirty="0" smtClean="0"/>
            <a:t>2</a:t>
          </a:r>
          <a:r>
            <a:rPr lang="zh-CN" altLang="en-US" sz="1500" b="1" kern="1200" dirty="0" smtClean="0"/>
            <a:t>、组织机构的虚拟化</a:t>
          </a:r>
          <a:endParaRPr lang="zh-CN" altLang="en-US" sz="1500" b="1" kern="1200" dirty="0"/>
        </a:p>
      </dsp:txBody>
      <dsp:txXfrm>
        <a:off x="1807084" y="959088"/>
        <a:ext cx="3836081" cy="347804"/>
      </dsp:txXfrm>
    </dsp:sp>
    <dsp:sp modelId="{583B407D-2A25-4C5D-96AF-844D4E27B114}">
      <dsp:nvSpPr>
        <dsp:cNvPr id="0" name=""/>
        <dsp:cNvSpPr/>
      </dsp:nvSpPr>
      <dsp:spPr>
        <a:xfrm>
          <a:off x="1788269" y="1474870"/>
          <a:ext cx="3873711" cy="385434"/>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US" altLang="zh-CN" sz="1500" b="1" kern="1200" dirty="0" smtClean="0"/>
            <a:t>3</a:t>
          </a:r>
          <a:r>
            <a:rPr lang="zh-CN" altLang="en-US" sz="1500" b="1" kern="1200" dirty="0" smtClean="0"/>
            <a:t>、个人信息管理</a:t>
          </a:r>
          <a:endParaRPr lang="zh-CN" altLang="en-US" sz="1500" b="1" kern="1200" dirty="0"/>
        </a:p>
      </dsp:txBody>
      <dsp:txXfrm>
        <a:off x="1807084" y="1493685"/>
        <a:ext cx="3836081" cy="347804"/>
      </dsp:txXfrm>
    </dsp:sp>
    <dsp:sp modelId="{E4F9B64B-94A6-4C3F-948C-AA1CB0E3C8B7}">
      <dsp:nvSpPr>
        <dsp:cNvPr id="0" name=""/>
        <dsp:cNvSpPr/>
      </dsp:nvSpPr>
      <dsp:spPr>
        <a:xfrm>
          <a:off x="1788269" y="1956007"/>
          <a:ext cx="3873711" cy="385434"/>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US" altLang="zh-CN" sz="1500" b="1" kern="1200" dirty="0" smtClean="0"/>
            <a:t>4</a:t>
          </a:r>
          <a:r>
            <a:rPr lang="zh-CN" altLang="en-US" sz="1500" b="1" kern="1200" dirty="0" smtClean="0"/>
            <a:t>、部门信息管理</a:t>
          </a:r>
          <a:endParaRPr lang="zh-CN" altLang="en-US" sz="1500" b="1" kern="1200" dirty="0"/>
        </a:p>
      </dsp:txBody>
      <dsp:txXfrm>
        <a:off x="1807084" y="1974822"/>
        <a:ext cx="3836081" cy="347804"/>
      </dsp:txXfrm>
    </dsp:sp>
    <dsp:sp modelId="{820D7413-4A01-46C9-BFB6-FF9BA9D86EFE}">
      <dsp:nvSpPr>
        <dsp:cNvPr id="0" name=""/>
        <dsp:cNvSpPr/>
      </dsp:nvSpPr>
      <dsp:spPr>
        <a:xfrm>
          <a:off x="1788269" y="2490604"/>
          <a:ext cx="3873711" cy="385434"/>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US" altLang="zh-CN" sz="1500" b="1" kern="1200" dirty="0" smtClean="0"/>
            <a:t>5</a:t>
          </a:r>
          <a:r>
            <a:rPr lang="zh-CN" altLang="en-US" sz="1500" b="1" kern="1200" dirty="0" smtClean="0"/>
            <a:t>、集团层面管理</a:t>
          </a:r>
          <a:endParaRPr lang="zh-CN" altLang="en-US" sz="1500" b="1" kern="1200" dirty="0"/>
        </a:p>
      </dsp:txBody>
      <dsp:txXfrm>
        <a:off x="1807084" y="2509419"/>
        <a:ext cx="3836081" cy="347804"/>
      </dsp:txXfrm>
    </dsp:sp>
    <dsp:sp modelId="{60CA57B1-09D0-4733-87B4-2008432490AD}">
      <dsp:nvSpPr>
        <dsp:cNvPr id="0" name=""/>
        <dsp:cNvSpPr/>
      </dsp:nvSpPr>
      <dsp:spPr>
        <a:xfrm>
          <a:off x="1788269" y="2972977"/>
          <a:ext cx="3873711" cy="385434"/>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US" altLang="zh-CN" sz="1500" b="1" kern="1200" dirty="0" smtClean="0"/>
            <a:t>6</a:t>
          </a:r>
          <a:r>
            <a:rPr lang="zh-CN" altLang="en-US" sz="1500" b="1" kern="1200" dirty="0" smtClean="0"/>
            <a:t>、创建管理架构的基本原则</a:t>
          </a:r>
          <a:endParaRPr lang="zh-CN" altLang="en-US" sz="1500" b="1" kern="1200" dirty="0"/>
        </a:p>
      </dsp:txBody>
      <dsp:txXfrm>
        <a:off x="1807084" y="2991792"/>
        <a:ext cx="3836081" cy="347804"/>
      </dsp:txXfrm>
    </dsp:sp>
    <dsp:sp modelId="{B37C4FC5-249A-4BF5-9F18-84A7CD0E330D}">
      <dsp:nvSpPr>
        <dsp:cNvPr id="0" name=""/>
        <dsp:cNvSpPr/>
      </dsp:nvSpPr>
      <dsp:spPr>
        <a:xfrm>
          <a:off x="1788269" y="3455350"/>
          <a:ext cx="3873711" cy="385434"/>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US" altLang="zh-CN" sz="1500" b="1" kern="1200" dirty="0" smtClean="0"/>
            <a:t>7</a:t>
          </a:r>
          <a:r>
            <a:rPr lang="zh-CN" altLang="en-US" sz="1500" b="1" kern="1200" dirty="0" smtClean="0"/>
            <a:t>、创建管理架构的方法</a:t>
          </a:r>
          <a:endParaRPr lang="zh-CN" altLang="en-US" sz="1500" b="1" kern="1200" dirty="0"/>
        </a:p>
      </dsp:txBody>
      <dsp:txXfrm>
        <a:off x="1807084" y="3474165"/>
        <a:ext cx="3836081" cy="347804"/>
      </dsp:txXfrm>
    </dsp:sp>
    <dsp:sp modelId="{43EE7DD1-1CE0-4CA5-9D95-B8A4226EAD30}">
      <dsp:nvSpPr>
        <dsp:cNvPr id="0" name=""/>
        <dsp:cNvSpPr/>
      </dsp:nvSpPr>
      <dsp:spPr>
        <a:xfrm>
          <a:off x="1788269" y="3937723"/>
          <a:ext cx="3873711" cy="385434"/>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US" altLang="zh-CN" sz="1500" b="1" kern="1200" dirty="0" smtClean="0"/>
            <a:t>9</a:t>
          </a:r>
          <a:r>
            <a:rPr lang="zh-CN" altLang="en-US" sz="1500" b="1" kern="1200" dirty="0" smtClean="0"/>
            <a:t>、举例</a:t>
          </a:r>
          <a:endParaRPr lang="zh-CN" altLang="en-US" sz="1500" b="1" kern="1200" dirty="0"/>
        </a:p>
      </dsp:txBody>
      <dsp:txXfrm>
        <a:off x="1807084" y="3956538"/>
        <a:ext cx="3836081" cy="347804"/>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3076575" cy="512763"/>
          </a:xfrm>
          <a:prstGeom prst="rect">
            <a:avLst/>
          </a:prstGeom>
          <a:noFill/>
          <a:ln w="9525">
            <a:noFill/>
            <a:miter lim="800000"/>
            <a:headEnd/>
            <a:tailEnd/>
          </a:ln>
          <a:effectLst/>
        </p:spPr>
        <p:txBody>
          <a:bodyPr vert="horz" wrap="square" lIns="94759" tIns="47379" rIns="94759" bIns="47379" numCol="1" anchor="t" anchorCtr="0" compatLnSpc="1">
            <a:prstTxWarp prst="textNoShape">
              <a:avLst/>
            </a:prstTxWarp>
          </a:bodyPr>
          <a:lstStyle>
            <a:lvl1pPr defTabSz="947738">
              <a:spcBef>
                <a:spcPct val="20000"/>
              </a:spcBef>
              <a:buFontTx/>
              <a:buChar char="•"/>
              <a:defRPr sz="1200">
                <a:latin typeface="Arial" charset="0"/>
                <a:ea typeface="宋体" pitchFamily="2" charset="-122"/>
              </a:defRPr>
            </a:lvl1pPr>
          </a:lstStyle>
          <a:p>
            <a:pPr>
              <a:defRPr/>
            </a:pPr>
            <a:endParaRPr lang="en-US" altLang="zh-CN"/>
          </a:p>
        </p:txBody>
      </p:sp>
      <p:sp>
        <p:nvSpPr>
          <p:cNvPr id="24579" name="Rectangle 3"/>
          <p:cNvSpPr>
            <a:spLocks noGrp="1" noChangeArrowheads="1"/>
          </p:cNvSpPr>
          <p:nvPr>
            <p:ph type="dt" sz="quarter" idx="1"/>
          </p:nvPr>
        </p:nvSpPr>
        <p:spPr bwMode="auto">
          <a:xfrm>
            <a:off x="4025900" y="0"/>
            <a:ext cx="3076575" cy="512763"/>
          </a:xfrm>
          <a:prstGeom prst="rect">
            <a:avLst/>
          </a:prstGeom>
          <a:noFill/>
          <a:ln w="9525">
            <a:noFill/>
            <a:miter lim="800000"/>
            <a:headEnd/>
            <a:tailEnd/>
          </a:ln>
          <a:effectLst/>
        </p:spPr>
        <p:txBody>
          <a:bodyPr vert="horz" wrap="square" lIns="94759" tIns="47379" rIns="94759" bIns="47379" numCol="1" anchor="t" anchorCtr="0" compatLnSpc="1">
            <a:prstTxWarp prst="textNoShape">
              <a:avLst/>
            </a:prstTxWarp>
          </a:bodyPr>
          <a:lstStyle>
            <a:lvl1pPr algn="r" defTabSz="947738">
              <a:spcBef>
                <a:spcPct val="20000"/>
              </a:spcBef>
              <a:buFontTx/>
              <a:buChar char="•"/>
              <a:defRPr sz="1200">
                <a:latin typeface="Arial" charset="0"/>
                <a:ea typeface="宋体" pitchFamily="2" charset="-122"/>
              </a:defRPr>
            </a:lvl1pPr>
          </a:lstStyle>
          <a:p>
            <a:pPr>
              <a:defRPr/>
            </a:pPr>
            <a:endParaRPr lang="en-US" altLang="zh-CN"/>
          </a:p>
        </p:txBody>
      </p:sp>
      <p:sp>
        <p:nvSpPr>
          <p:cNvPr id="24580" name="Rectangle 4"/>
          <p:cNvSpPr>
            <a:spLocks noGrp="1" noChangeArrowheads="1"/>
          </p:cNvSpPr>
          <p:nvPr>
            <p:ph type="ftr" sz="quarter" idx="2"/>
          </p:nvPr>
        </p:nvSpPr>
        <p:spPr bwMode="auto">
          <a:xfrm>
            <a:off x="0" y="9721850"/>
            <a:ext cx="3076575" cy="512763"/>
          </a:xfrm>
          <a:prstGeom prst="rect">
            <a:avLst/>
          </a:prstGeom>
          <a:noFill/>
          <a:ln w="9525">
            <a:noFill/>
            <a:miter lim="800000"/>
            <a:headEnd/>
            <a:tailEnd/>
          </a:ln>
          <a:effectLst/>
        </p:spPr>
        <p:txBody>
          <a:bodyPr vert="horz" wrap="square" lIns="94759" tIns="47379" rIns="94759" bIns="47379" numCol="1" anchor="b" anchorCtr="0" compatLnSpc="1">
            <a:prstTxWarp prst="textNoShape">
              <a:avLst/>
            </a:prstTxWarp>
          </a:bodyPr>
          <a:lstStyle>
            <a:lvl1pPr defTabSz="947738">
              <a:spcBef>
                <a:spcPct val="20000"/>
              </a:spcBef>
              <a:buFontTx/>
              <a:buNone/>
              <a:defRPr sz="1500">
                <a:latin typeface="华文细黑" pitchFamily="2" charset="-122"/>
                <a:ea typeface="华文细黑" pitchFamily="2" charset="-122"/>
              </a:defRPr>
            </a:lvl1pPr>
          </a:lstStyle>
          <a:p>
            <a:pPr>
              <a:defRPr/>
            </a:pPr>
            <a:r>
              <a:rPr lang="en-US" altLang="zh-CN"/>
              <a:t>                           3Hmis</a:t>
            </a:r>
            <a:r>
              <a:rPr lang="zh-CN" altLang="en-US"/>
              <a:t>管理信息系统</a:t>
            </a:r>
          </a:p>
        </p:txBody>
      </p:sp>
      <p:sp>
        <p:nvSpPr>
          <p:cNvPr id="24581" name="Rectangle 5"/>
          <p:cNvSpPr>
            <a:spLocks noGrp="1" noChangeArrowheads="1"/>
          </p:cNvSpPr>
          <p:nvPr>
            <p:ph type="sldNum" sz="quarter" idx="3"/>
          </p:nvPr>
        </p:nvSpPr>
        <p:spPr bwMode="auto">
          <a:xfrm>
            <a:off x="4025900" y="9721850"/>
            <a:ext cx="3076575" cy="512763"/>
          </a:xfrm>
          <a:prstGeom prst="rect">
            <a:avLst/>
          </a:prstGeom>
          <a:noFill/>
          <a:ln w="9525">
            <a:noFill/>
            <a:miter lim="800000"/>
            <a:headEnd/>
            <a:tailEnd/>
          </a:ln>
          <a:effectLst/>
        </p:spPr>
        <p:txBody>
          <a:bodyPr vert="horz" wrap="square" lIns="94759" tIns="47379" rIns="94759" bIns="47379" numCol="1" anchor="b" anchorCtr="0" compatLnSpc="1">
            <a:prstTxWarp prst="textNoShape">
              <a:avLst/>
            </a:prstTxWarp>
          </a:bodyPr>
          <a:lstStyle>
            <a:lvl1pPr algn="r" defTabSz="947738">
              <a:spcBef>
                <a:spcPct val="20000"/>
              </a:spcBef>
              <a:buFontTx/>
              <a:buChar char="•"/>
              <a:defRPr sz="1200"/>
            </a:lvl1pPr>
          </a:lstStyle>
          <a:p>
            <a:fld id="{2762638A-9C7C-4C95-BAE1-91E6800F64EB}" type="slidenum">
              <a:rPr lang="en-US" altLang="zh-CN"/>
              <a:pPr/>
              <a:t>‹#›</a:t>
            </a:fld>
            <a:endParaRPr lang="en-US" altLang="zh-CN"/>
          </a:p>
        </p:txBody>
      </p:sp>
    </p:spTree>
    <p:extLst>
      <p:ext uri="{BB962C8B-B14F-4D97-AF65-F5344CB8AC3E}">
        <p14:creationId xmlns:p14="http://schemas.microsoft.com/office/powerpoint/2010/main" val="16025772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3076575" cy="512763"/>
          </a:xfrm>
          <a:prstGeom prst="rect">
            <a:avLst/>
          </a:prstGeom>
          <a:noFill/>
          <a:ln w="9525">
            <a:noFill/>
            <a:miter lim="800000"/>
            <a:headEnd/>
            <a:tailEnd/>
          </a:ln>
          <a:effectLst/>
        </p:spPr>
        <p:txBody>
          <a:bodyPr vert="horz" wrap="square" lIns="94759" tIns="47379" rIns="94759" bIns="47379" numCol="1" anchor="t" anchorCtr="0" compatLnSpc="1">
            <a:prstTxWarp prst="textNoShape">
              <a:avLst/>
            </a:prstTxWarp>
          </a:bodyPr>
          <a:lstStyle>
            <a:lvl1pPr defTabSz="947738" latinLnBrk="1">
              <a:spcBef>
                <a:spcPct val="20000"/>
              </a:spcBef>
              <a:buFontTx/>
              <a:buChar char="•"/>
              <a:defRPr sz="1200">
                <a:latin typeface="Arial" charset="0"/>
                <a:ea typeface="宋体" pitchFamily="2" charset="-122"/>
              </a:defRPr>
            </a:lvl1pPr>
          </a:lstStyle>
          <a:p>
            <a:pPr>
              <a:defRPr/>
            </a:pPr>
            <a:endParaRPr lang="en-US" altLang="zh-CN"/>
          </a:p>
        </p:txBody>
      </p:sp>
      <p:sp>
        <p:nvSpPr>
          <p:cNvPr id="23555" name="Rectangle 3"/>
          <p:cNvSpPr>
            <a:spLocks noGrp="1" noChangeArrowheads="1"/>
          </p:cNvSpPr>
          <p:nvPr>
            <p:ph type="dt" idx="1"/>
          </p:nvPr>
        </p:nvSpPr>
        <p:spPr bwMode="auto">
          <a:xfrm>
            <a:off x="4025900" y="0"/>
            <a:ext cx="3076575" cy="512763"/>
          </a:xfrm>
          <a:prstGeom prst="rect">
            <a:avLst/>
          </a:prstGeom>
          <a:noFill/>
          <a:ln w="9525">
            <a:noFill/>
            <a:miter lim="800000"/>
            <a:headEnd/>
            <a:tailEnd/>
          </a:ln>
          <a:effectLst/>
        </p:spPr>
        <p:txBody>
          <a:bodyPr vert="horz" wrap="square" lIns="94759" tIns="47379" rIns="94759" bIns="47379" numCol="1" anchor="t" anchorCtr="0" compatLnSpc="1">
            <a:prstTxWarp prst="textNoShape">
              <a:avLst/>
            </a:prstTxWarp>
          </a:bodyPr>
          <a:lstStyle>
            <a:lvl1pPr algn="r" defTabSz="947738" latinLnBrk="1">
              <a:spcBef>
                <a:spcPct val="20000"/>
              </a:spcBef>
              <a:buFontTx/>
              <a:buChar char="•"/>
              <a:defRPr sz="1200">
                <a:latin typeface="Arial" charset="0"/>
                <a:ea typeface="宋体" pitchFamily="2" charset="-122"/>
              </a:defRPr>
            </a:lvl1pPr>
          </a:lstStyle>
          <a:p>
            <a:pPr>
              <a:defRPr/>
            </a:pPr>
            <a:endParaRPr lang="en-US" altLang="zh-CN"/>
          </a:p>
        </p:txBody>
      </p:sp>
      <p:sp>
        <p:nvSpPr>
          <p:cNvPr id="62468" name="Rectangle 4"/>
          <p:cNvSpPr>
            <a:spLocks noGrp="1" noRot="1" noChangeAspect="1" noChangeArrowheads="1" noTextEdit="1"/>
          </p:cNvSpPr>
          <p:nvPr>
            <p:ph type="sldImg" idx="2"/>
          </p:nvPr>
        </p:nvSpPr>
        <p:spPr bwMode="auto">
          <a:xfrm>
            <a:off x="990600" y="765175"/>
            <a:ext cx="5122863" cy="384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7" name="Rectangle 5"/>
          <p:cNvSpPr>
            <a:spLocks noGrp="1" noChangeArrowheads="1"/>
          </p:cNvSpPr>
          <p:nvPr>
            <p:ph type="body" sz="quarter" idx="3"/>
          </p:nvPr>
        </p:nvSpPr>
        <p:spPr bwMode="auto">
          <a:xfrm>
            <a:off x="946150" y="4862513"/>
            <a:ext cx="5210175" cy="4605337"/>
          </a:xfrm>
          <a:prstGeom prst="rect">
            <a:avLst/>
          </a:prstGeom>
          <a:noFill/>
          <a:ln w="9525">
            <a:noFill/>
            <a:miter lim="800000"/>
            <a:headEnd/>
            <a:tailEnd/>
          </a:ln>
          <a:effectLst/>
        </p:spPr>
        <p:txBody>
          <a:bodyPr vert="horz" wrap="square" lIns="94759" tIns="47379" rIns="94759" bIns="47379"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23558" name="Rectangle 6"/>
          <p:cNvSpPr>
            <a:spLocks noGrp="1" noChangeArrowheads="1"/>
          </p:cNvSpPr>
          <p:nvPr>
            <p:ph type="ftr" sz="quarter" idx="4"/>
          </p:nvPr>
        </p:nvSpPr>
        <p:spPr bwMode="auto">
          <a:xfrm>
            <a:off x="0" y="9721850"/>
            <a:ext cx="3076575" cy="512763"/>
          </a:xfrm>
          <a:prstGeom prst="rect">
            <a:avLst/>
          </a:prstGeom>
          <a:noFill/>
          <a:ln w="9525">
            <a:noFill/>
            <a:miter lim="800000"/>
            <a:headEnd/>
            <a:tailEnd/>
          </a:ln>
          <a:effectLst/>
        </p:spPr>
        <p:txBody>
          <a:bodyPr vert="horz" wrap="square" lIns="94759" tIns="47379" rIns="94759" bIns="47379" numCol="1" anchor="b" anchorCtr="0" compatLnSpc="1">
            <a:prstTxWarp prst="textNoShape">
              <a:avLst/>
            </a:prstTxWarp>
          </a:bodyPr>
          <a:lstStyle>
            <a:lvl1pPr defTabSz="947738" latinLnBrk="1">
              <a:spcBef>
                <a:spcPct val="20000"/>
              </a:spcBef>
              <a:buFontTx/>
              <a:buChar char="•"/>
              <a:defRPr sz="1200">
                <a:latin typeface="Arial" charset="0"/>
                <a:ea typeface="宋体" pitchFamily="2" charset="-122"/>
              </a:defRPr>
            </a:lvl1pPr>
          </a:lstStyle>
          <a:p>
            <a:pPr>
              <a:defRPr/>
            </a:pPr>
            <a:endParaRPr lang="en-US" altLang="zh-CN"/>
          </a:p>
        </p:txBody>
      </p:sp>
      <p:sp>
        <p:nvSpPr>
          <p:cNvPr id="23559" name="Rectangle 7"/>
          <p:cNvSpPr>
            <a:spLocks noGrp="1" noChangeArrowheads="1"/>
          </p:cNvSpPr>
          <p:nvPr>
            <p:ph type="sldNum" sz="quarter" idx="5"/>
          </p:nvPr>
        </p:nvSpPr>
        <p:spPr bwMode="auto">
          <a:xfrm>
            <a:off x="4025900" y="9721850"/>
            <a:ext cx="3076575" cy="512763"/>
          </a:xfrm>
          <a:prstGeom prst="rect">
            <a:avLst/>
          </a:prstGeom>
          <a:noFill/>
          <a:ln w="9525">
            <a:noFill/>
            <a:miter lim="800000"/>
            <a:headEnd/>
            <a:tailEnd/>
          </a:ln>
          <a:effectLst/>
        </p:spPr>
        <p:txBody>
          <a:bodyPr vert="horz" wrap="square" lIns="94759" tIns="47379" rIns="94759" bIns="47379" numCol="1" anchor="b" anchorCtr="0" compatLnSpc="1">
            <a:prstTxWarp prst="textNoShape">
              <a:avLst/>
            </a:prstTxWarp>
          </a:bodyPr>
          <a:lstStyle>
            <a:lvl1pPr algn="r" defTabSz="947738" latinLnBrk="1">
              <a:spcBef>
                <a:spcPct val="20000"/>
              </a:spcBef>
              <a:buFontTx/>
              <a:buChar char="•"/>
              <a:defRPr sz="1200"/>
            </a:lvl1pPr>
          </a:lstStyle>
          <a:p>
            <a:fld id="{2C4CF1A2-62BD-4C99-B987-E659A73E6E4A}" type="slidenum">
              <a:rPr lang="en-US" altLang="zh-CN"/>
              <a:pPr/>
              <a:t>‹#›</a:t>
            </a:fld>
            <a:endParaRPr lang="en-US" altLang="zh-CN"/>
          </a:p>
        </p:txBody>
      </p:sp>
    </p:spTree>
    <p:extLst>
      <p:ext uri="{BB962C8B-B14F-4D97-AF65-F5344CB8AC3E}">
        <p14:creationId xmlns:p14="http://schemas.microsoft.com/office/powerpoint/2010/main" val="33148902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a:ln/>
        </p:spPr>
      </p:sp>
      <p:sp>
        <p:nvSpPr>
          <p:cNvPr id="6349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63492"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defTabSz="947738"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defTabSz="947738"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defTabSz="947738"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defTabSz="947738"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defTabSz="947738"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defTabSz="947738"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defTabSz="947738"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defTabSz="947738"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D776A6D8-D2E5-4BE5-85DC-FF6020F47C54}" type="slidenum">
              <a:rPr lang="en-US" altLang="zh-CN" sz="1200"/>
              <a:pPr eaLnBrk="1" hangingPunct="1"/>
              <a:t>47</a:t>
            </a:fld>
            <a:endParaRPr lang="en-US" altLang="zh-CN" sz="1200"/>
          </a:p>
        </p:txBody>
      </p:sp>
    </p:spTree>
    <p:extLst>
      <p:ext uri="{BB962C8B-B14F-4D97-AF65-F5344CB8AC3E}">
        <p14:creationId xmlns:p14="http://schemas.microsoft.com/office/powerpoint/2010/main" val="111351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AutoShape 2"/>
          <p:cNvSpPr>
            <a:spLocks noChangeArrowheads="1"/>
          </p:cNvSpPr>
          <p:nvPr/>
        </p:nvSpPr>
        <p:spPr bwMode="blackWhite">
          <a:xfrm>
            <a:off x="1600200" y="-2209800"/>
            <a:ext cx="9144000" cy="9067800"/>
          </a:xfrm>
          <a:prstGeom prst="diamond">
            <a:avLst/>
          </a:pr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buFontTx/>
              <a:buChar char="•"/>
            </a:pPr>
            <a:endParaRPr lang="zh-CN" altLang="zh-CN" sz="3000"/>
          </a:p>
        </p:txBody>
      </p:sp>
      <p:sp>
        <p:nvSpPr>
          <p:cNvPr id="5" name="Rectangle 3"/>
          <p:cNvSpPr>
            <a:spLocks noChangeArrowheads="1"/>
          </p:cNvSpPr>
          <p:nvPr/>
        </p:nvSpPr>
        <p:spPr bwMode="auto">
          <a:xfrm>
            <a:off x="0" y="0"/>
            <a:ext cx="381000" cy="6858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buFontTx/>
              <a:buChar char="•"/>
            </a:pPr>
            <a:endParaRPr lang="zh-CN" altLang="zh-CN" sz="3000"/>
          </a:p>
        </p:txBody>
      </p:sp>
      <p:sp>
        <p:nvSpPr>
          <p:cNvPr id="6" name="Rectangle 4"/>
          <p:cNvSpPr>
            <a:spLocks noChangeArrowheads="1"/>
          </p:cNvSpPr>
          <p:nvPr/>
        </p:nvSpPr>
        <p:spPr bwMode="auto">
          <a:xfrm>
            <a:off x="0" y="0"/>
            <a:ext cx="381000" cy="228600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pPr>
            <a:endParaRPr kumimoji="0" lang="zh-CN" altLang="zh-CN" sz="3000"/>
          </a:p>
        </p:txBody>
      </p:sp>
      <p:sp>
        <p:nvSpPr>
          <p:cNvPr id="4101" name="Rectangle 5"/>
          <p:cNvSpPr>
            <a:spLocks noGrp="1" noChangeArrowheads="1"/>
          </p:cNvSpPr>
          <p:nvPr>
            <p:ph type="ctrTitle"/>
          </p:nvPr>
        </p:nvSpPr>
        <p:spPr>
          <a:xfrm>
            <a:off x="914400" y="1828800"/>
            <a:ext cx="7772400" cy="1143000"/>
          </a:xfrm>
        </p:spPr>
        <p:txBody>
          <a:bodyPr/>
          <a:lstStyle>
            <a:lvl1pPr>
              <a:defRPr sz="4800"/>
            </a:lvl1pPr>
          </a:lstStyle>
          <a:p>
            <a:r>
              <a:rPr lang="zh-CN" altLang="en-US"/>
              <a:t>单击此处编辑母版标题样式</a:t>
            </a:r>
          </a:p>
        </p:txBody>
      </p:sp>
      <p:sp>
        <p:nvSpPr>
          <p:cNvPr id="4102" name="Rectangle 6"/>
          <p:cNvSpPr>
            <a:spLocks noGrp="1" noChangeArrowheads="1"/>
          </p:cNvSpPr>
          <p:nvPr>
            <p:ph type="subTitle" idx="1"/>
          </p:nvPr>
        </p:nvSpPr>
        <p:spPr>
          <a:xfrm>
            <a:off x="914400" y="3276600"/>
            <a:ext cx="6400800" cy="1752600"/>
          </a:xfrm>
        </p:spPr>
        <p:txBody>
          <a:bodyPr/>
          <a:lstStyle>
            <a:lvl1pPr marL="0" indent="0">
              <a:buFontTx/>
              <a:buNone/>
              <a:defRPr/>
            </a:lvl1pPr>
          </a:lstStyle>
          <a:p>
            <a:r>
              <a:rPr lang="zh-CN" altLang="en-US"/>
              <a:t>单击此处编辑母版副标题样式</a:t>
            </a:r>
          </a:p>
        </p:txBody>
      </p:sp>
      <p:sp>
        <p:nvSpPr>
          <p:cNvPr id="7" name="Rectangle 7"/>
          <p:cNvSpPr>
            <a:spLocks noGrp="1" noChangeArrowheads="1"/>
          </p:cNvSpPr>
          <p:nvPr>
            <p:ph type="dt" sz="half" idx="10"/>
          </p:nvPr>
        </p:nvSpPr>
        <p:spPr/>
        <p:txBody>
          <a:bodyPr/>
          <a:lstStyle>
            <a:lvl1pPr>
              <a:defRPr/>
            </a:lvl1pPr>
          </a:lstStyle>
          <a:p>
            <a:pPr>
              <a:defRPr/>
            </a:pPr>
            <a:fld id="{0D2BA633-F7F3-41DC-A029-A71C3C166AA2}" type="datetime1">
              <a:rPr lang="zh-CN" altLang="en-US"/>
              <a:pPr>
                <a:defRPr/>
              </a:pPr>
              <a:t>2014/10/14</a:t>
            </a:fld>
            <a:endParaRPr lang="en-US" altLang="zh-CN"/>
          </a:p>
        </p:txBody>
      </p:sp>
      <p:sp>
        <p:nvSpPr>
          <p:cNvPr id="8" name="Rectangle 8"/>
          <p:cNvSpPr>
            <a:spLocks noGrp="1" noChangeArrowheads="1"/>
          </p:cNvSpPr>
          <p:nvPr>
            <p:ph type="ftr" sz="quarter" idx="11"/>
          </p:nvPr>
        </p:nvSpPr>
        <p:spPr/>
        <p:txBody>
          <a:bodyPr/>
          <a:lstStyle>
            <a:lvl1pPr>
              <a:defRPr/>
            </a:lvl1pPr>
          </a:lstStyle>
          <a:p>
            <a:pPr>
              <a:defRPr/>
            </a:pPr>
            <a:endParaRPr lang="en-US" altLang="zh-CN"/>
          </a:p>
        </p:txBody>
      </p:sp>
      <p:sp>
        <p:nvSpPr>
          <p:cNvPr id="9" name="Rectangle 9"/>
          <p:cNvSpPr>
            <a:spLocks noGrp="1" noChangeArrowheads="1"/>
          </p:cNvSpPr>
          <p:nvPr>
            <p:ph type="sldNum" sz="quarter" idx="12"/>
          </p:nvPr>
        </p:nvSpPr>
        <p:spPr/>
        <p:txBody>
          <a:bodyPr/>
          <a:lstStyle>
            <a:lvl1pPr>
              <a:defRPr/>
            </a:lvl1pPr>
          </a:lstStyle>
          <a:p>
            <a:fld id="{7B2FA19B-EEC5-4C61-A161-5A9D6AAD18BE}" type="slidenum">
              <a:rPr lang="en-US" altLang="zh-CN"/>
              <a:pPr/>
              <a:t>‹#›</a:t>
            </a:fld>
            <a:endParaRPr lang="en-US" altLang="zh-CN"/>
          </a:p>
        </p:txBody>
      </p:sp>
    </p:spTree>
    <p:extLst>
      <p:ext uri="{BB962C8B-B14F-4D97-AF65-F5344CB8AC3E}">
        <p14:creationId xmlns:p14="http://schemas.microsoft.com/office/powerpoint/2010/main" val="2411933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7"/>
          <p:cNvSpPr>
            <a:spLocks noGrp="1" noChangeArrowheads="1"/>
          </p:cNvSpPr>
          <p:nvPr>
            <p:ph type="dt" sz="half" idx="10"/>
          </p:nvPr>
        </p:nvSpPr>
        <p:spPr>
          <a:ln/>
        </p:spPr>
        <p:txBody>
          <a:bodyPr/>
          <a:lstStyle>
            <a:lvl1pPr>
              <a:defRPr/>
            </a:lvl1pPr>
          </a:lstStyle>
          <a:p>
            <a:pPr>
              <a:defRPr/>
            </a:pPr>
            <a:fld id="{99F81A5D-8F45-4D98-B4D5-27C822D59EA5}" type="datetime1">
              <a:rPr lang="zh-CN" altLang="en-US"/>
              <a:pPr>
                <a:defRPr/>
              </a:pPr>
              <a:t>2014/10/14</a:t>
            </a:fld>
            <a:endParaRPr lang="en-US" altLang="zh-CN"/>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9"/>
          <p:cNvSpPr>
            <a:spLocks noGrp="1" noChangeArrowheads="1"/>
          </p:cNvSpPr>
          <p:nvPr>
            <p:ph type="sldNum" sz="quarter" idx="12"/>
          </p:nvPr>
        </p:nvSpPr>
        <p:spPr>
          <a:ln/>
        </p:spPr>
        <p:txBody>
          <a:bodyPr/>
          <a:lstStyle>
            <a:lvl1pPr>
              <a:defRPr/>
            </a:lvl1pPr>
          </a:lstStyle>
          <a:p>
            <a:fld id="{F1C4CDBC-9DB2-411B-BEDE-B63F90A2A7A0}" type="slidenum">
              <a:rPr lang="en-US" altLang="zh-CN"/>
              <a:pPr/>
              <a:t>‹#›</a:t>
            </a:fld>
            <a:endParaRPr lang="en-US" altLang="zh-CN"/>
          </a:p>
        </p:txBody>
      </p:sp>
    </p:spTree>
    <p:extLst>
      <p:ext uri="{BB962C8B-B14F-4D97-AF65-F5344CB8AC3E}">
        <p14:creationId xmlns:p14="http://schemas.microsoft.com/office/powerpoint/2010/main" val="4027083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72250" y="609600"/>
            <a:ext cx="1885950" cy="5334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914400" y="609600"/>
            <a:ext cx="5505450" cy="5334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7"/>
          <p:cNvSpPr>
            <a:spLocks noGrp="1" noChangeArrowheads="1"/>
          </p:cNvSpPr>
          <p:nvPr>
            <p:ph type="dt" sz="half" idx="10"/>
          </p:nvPr>
        </p:nvSpPr>
        <p:spPr>
          <a:ln/>
        </p:spPr>
        <p:txBody>
          <a:bodyPr/>
          <a:lstStyle>
            <a:lvl1pPr>
              <a:defRPr/>
            </a:lvl1pPr>
          </a:lstStyle>
          <a:p>
            <a:pPr>
              <a:defRPr/>
            </a:pPr>
            <a:fld id="{DDFDE11F-3957-4ACC-8EBB-3AC17E9E1C45}" type="datetime1">
              <a:rPr lang="zh-CN" altLang="en-US"/>
              <a:pPr>
                <a:defRPr/>
              </a:pPr>
              <a:t>2014/10/14</a:t>
            </a:fld>
            <a:endParaRPr lang="en-US" altLang="zh-CN"/>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9"/>
          <p:cNvSpPr>
            <a:spLocks noGrp="1" noChangeArrowheads="1"/>
          </p:cNvSpPr>
          <p:nvPr>
            <p:ph type="sldNum" sz="quarter" idx="12"/>
          </p:nvPr>
        </p:nvSpPr>
        <p:spPr>
          <a:ln/>
        </p:spPr>
        <p:txBody>
          <a:bodyPr/>
          <a:lstStyle>
            <a:lvl1pPr>
              <a:defRPr/>
            </a:lvl1pPr>
          </a:lstStyle>
          <a:p>
            <a:fld id="{B6FA28A1-7DC4-48F7-BABF-C4C53D66780E}" type="slidenum">
              <a:rPr lang="en-US" altLang="zh-CN"/>
              <a:pPr/>
              <a:t>‹#›</a:t>
            </a:fld>
            <a:endParaRPr lang="en-US" altLang="zh-CN"/>
          </a:p>
        </p:txBody>
      </p:sp>
    </p:spTree>
    <p:extLst>
      <p:ext uri="{BB962C8B-B14F-4D97-AF65-F5344CB8AC3E}">
        <p14:creationId xmlns:p14="http://schemas.microsoft.com/office/powerpoint/2010/main" val="801093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7"/>
          <p:cNvSpPr>
            <a:spLocks noGrp="1" noChangeArrowheads="1"/>
          </p:cNvSpPr>
          <p:nvPr>
            <p:ph type="dt" sz="half" idx="10"/>
          </p:nvPr>
        </p:nvSpPr>
        <p:spPr>
          <a:ln/>
        </p:spPr>
        <p:txBody>
          <a:bodyPr/>
          <a:lstStyle>
            <a:lvl1pPr>
              <a:defRPr/>
            </a:lvl1pPr>
          </a:lstStyle>
          <a:p>
            <a:pPr>
              <a:defRPr/>
            </a:pPr>
            <a:fld id="{F24F01B9-E1B6-46C0-A673-F12762C6CEBD}" type="datetime1">
              <a:rPr lang="zh-CN" altLang="en-US"/>
              <a:pPr>
                <a:defRPr/>
              </a:pPr>
              <a:t>2014/10/14</a:t>
            </a:fld>
            <a:endParaRPr lang="en-US" altLang="zh-CN"/>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9"/>
          <p:cNvSpPr>
            <a:spLocks noGrp="1" noChangeArrowheads="1"/>
          </p:cNvSpPr>
          <p:nvPr>
            <p:ph type="sldNum" sz="quarter" idx="12"/>
          </p:nvPr>
        </p:nvSpPr>
        <p:spPr>
          <a:ln/>
        </p:spPr>
        <p:txBody>
          <a:bodyPr/>
          <a:lstStyle>
            <a:lvl1pPr>
              <a:defRPr/>
            </a:lvl1pPr>
          </a:lstStyle>
          <a:p>
            <a:fld id="{58723947-8274-4713-B3EB-91304FE0E240}" type="slidenum">
              <a:rPr lang="en-US" altLang="zh-CN"/>
              <a:pPr/>
              <a:t>‹#›</a:t>
            </a:fld>
            <a:endParaRPr lang="en-US" altLang="zh-CN"/>
          </a:p>
        </p:txBody>
      </p:sp>
    </p:spTree>
    <p:extLst>
      <p:ext uri="{BB962C8B-B14F-4D97-AF65-F5344CB8AC3E}">
        <p14:creationId xmlns:p14="http://schemas.microsoft.com/office/powerpoint/2010/main" val="2463494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7"/>
          <p:cNvSpPr>
            <a:spLocks noGrp="1" noChangeArrowheads="1"/>
          </p:cNvSpPr>
          <p:nvPr>
            <p:ph type="dt" sz="half" idx="10"/>
          </p:nvPr>
        </p:nvSpPr>
        <p:spPr>
          <a:ln/>
        </p:spPr>
        <p:txBody>
          <a:bodyPr/>
          <a:lstStyle>
            <a:lvl1pPr>
              <a:defRPr/>
            </a:lvl1pPr>
          </a:lstStyle>
          <a:p>
            <a:pPr>
              <a:defRPr/>
            </a:pPr>
            <a:fld id="{4B560613-76B9-4596-A3B9-3F7B712643D8}" type="datetime1">
              <a:rPr lang="zh-CN" altLang="en-US"/>
              <a:pPr>
                <a:defRPr/>
              </a:pPr>
              <a:t>2014/10/14</a:t>
            </a:fld>
            <a:endParaRPr lang="en-US" altLang="zh-CN"/>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9"/>
          <p:cNvSpPr>
            <a:spLocks noGrp="1" noChangeArrowheads="1"/>
          </p:cNvSpPr>
          <p:nvPr>
            <p:ph type="sldNum" sz="quarter" idx="12"/>
          </p:nvPr>
        </p:nvSpPr>
        <p:spPr>
          <a:ln/>
        </p:spPr>
        <p:txBody>
          <a:bodyPr/>
          <a:lstStyle>
            <a:lvl1pPr>
              <a:defRPr/>
            </a:lvl1pPr>
          </a:lstStyle>
          <a:p>
            <a:fld id="{2FE84ADA-1E7D-474D-8C51-5DB97F146817}" type="slidenum">
              <a:rPr lang="en-US" altLang="zh-CN"/>
              <a:pPr/>
              <a:t>‹#›</a:t>
            </a:fld>
            <a:endParaRPr lang="en-US" altLang="zh-CN"/>
          </a:p>
        </p:txBody>
      </p:sp>
    </p:spTree>
    <p:extLst>
      <p:ext uri="{BB962C8B-B14F-4D97-AF65-F5344CB8AC3E}">
        <p14:creationId xmlns:p14="http://schemas.microsoft.com/office/powerpoint/2010/main" val="2524064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914400" y="2286000"/>
            <a:ext cx="36957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762500" y="2286000"/>
            <a:ext cx="36957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7"/>
          <p:cNvSpPr>
            <a:spLocks noGrp="1" noChangeArrowheads="1"/>
          </p:cNvSpPr>
          <p:nvPr>
            <p:ph type="dt" sz="half" idx="10"/>
          </p:nvPr>
        </p:nvSpPr>
        <p:spPr>
          <a:ln/>
        </p:spPr>
        <p:txBody>
          <a:bodyPr/>
          <a:lstStyle>
            <a:lvl1pPr>
              <a:defRPr/>
            </a:lvl1pPr>
          </a:lstStyle>
          <a:p>
            <a:pPr>
              <a:defRPr/>
            </a:pPr>
            <a:fld id="{15096166-6EDE-48BC-B90B-25ED073900B3}" type="datetime1">
              <a:rPr lang="zh-CN" altLang="en-US"/>
              <a:pPr>
                <a:defRPr/>
              </a:pPr>
              <a:t>2014/10/14</a:t>
            </a:fld>
            <a:endParaRPr lang="en-US" altLang="zh-CN"/>
          </a:p>
        </p:txBody>
      </p:sp>
      <p:sp>
        <p:nvSpPr>
          <p:cNvPr id="6" name="Rectangle 8"/>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9"/>
          <p:cNvSpPr>
            <a:spLocks noGrp="1" noChangeArrowheads="1"/>
          </p:cNvSpPr>
          <p:nvPr>
            <p:ph type="sldNum" sz="quarter" idx="12"/>
          </p:nvPr>
        </p:nvSpPr>
        <p:spPr>
          <a:ln/>
        </p:spPr>
        <p:txBody>
          <a:bodyPr/>
          <a:lstStyle>
            <a:lvl1pPr>
              <a:defRPr/>
            </a:lvl1pPr>
          </a:lstStyle>
          <a:p>
            <a:fld id="{664E646C-1585-4D09-A970-309CFE355C99}" type="slidenum">
              <a:rPr lang="en-US" altLang="zh-CN"/>
              <a:pPr/>
              <a:t>‹#›</a:t>
            </a:fld>
            <a:endParaRPr lang="en-US" altLang="zh-CN"/>
          </a:p>
        </p:txBody>
      </p:sp>
    </p:spTree>
    <p:extLst>
      <p:ext uri="{BB962C8B-B14F-4D97-AF65-F5344CB8AC3E}">
        <p14:creationId xmlns:p14="http://schemas.microsoft.com/office/powerpoint/2010/main" val="795974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7"/>
          <p:cNvSpPr>
            <a:spLocks noGrp="1" noChangeArrowheads="1"/>
          </p:cNvSpPr>
          <p:nvPr>
            <p:ph type="dt" sz="half" idx="10"/>
          </p:nvPr>
        </p:nvSpPr>
        <p:spPr>
          <a:ln/>
        </p:spPr>
        <p:txBody>
          <a:bodyPr/>
          <a:lstStyle>
            <a:lvl1pPr>
              <a:defRPr/>
            </a:lvl1pPr>
          </a:lstStyle>
          <a:p>
            <a:pPr>
              <a:defRPr/>
            </a:pPr>
            <a:fld id="{D4F5B150-4EBC-40D1-B444-5BA7F08B464B}" type="datetime1">
              <a:rPr lang="zh-CN" altLang="en-US"/>
              <a:pPr>
                <a:defRPr/>
              </a:pPr>
              <a:t>2014/10/14</a:t>
            </a:fld>
            <a:endParaRPr lang="en-US" altLang="zh-CN"/>
          </a:p>
        </p:txBody>
      </p:sp>
      <p:sp>
        <p:nvSpPr>
          <p:cNvPr id="8" name="Rectangle 8"/>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9"/>
          <p:cNvSpPr>
            <a:spLocks noGrp="1" noChangeArrowheads="1"/>
          </p:cNvSpPr>
          <p:nvPr>
            <p:ph type="sldNum" sz="quarter" idx="12"/>
          </p:nvPr>
        </p:nvSpPr>
        <p:spPr>
          <a:ln/>
        </p:spPr>
        <p:txBody>
          <a:bodyPr/>
          <a:lstStyle>
            <a:lvl1pPr>
              <a:defRPr/>
            </a:lvl1pPr>
          </a:lstStyle>
          <a:p>
            <a:fld id="{BED02AB8-9BD3-4A47-8B09-B9CB42C4ABDF}" type="slidenum">
              <a:rPr lang="en-US" altLang="zh-CN"/>
              <a:pPr/>
              <a:t>‹#›</a:t>
            </a:fld>
            <a:endParaRPr lang="en-US" altLang="zh-CN"/>
          </a:p>
        </p:txBody>
      </p:sp>
    </p:spTree>
    <p:extLst>
      <p:ext uri="{BB962C8B-B14F-4D97-AF65-F5344CB8AC3E}">
        <p14:creationId xmlns:p14="http://schemas.microsoft.com/office/powerpoint/2010/main" val="3281028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7"/>
          <p:cNvSpPr>
            <a:spLocks noGrp="1" noChangeArrowheads="1"/>
          </p:cNvSpPr>
          <p:nvPr>
            <p:ph type="dt" sz="half" idx="10"/>
          </p:nvPr>
        </p:nvSpPr>
        <p:spPr>
          <a:ln/>
        </p:spPr>
        <p:txBody>
          <a:bodyPr/>
          <a:lstStyle>
            <a:lvl1pPr>
              <a:defRPr/>
            </a:lvl1pPr>
          </a:lstStyle>
          <a:p>
            <a:pPr>
              <a:defRPr/>
            </a:pPr>
            <a:fld id="{70F01BF0-AC95-46B7-865F-59B026FF9CA8}" type="datetime1">
              <a:rPr lang="zh-CN" altLang="en-US"/>
              <a:pPr>
                <a:defRPr/>
              </a:pPr>
              <a:t>2014/10/14</a:t>
            </a:fld>
            <a:endParaRPr lang="en-US" altLang="zh-CN"/>
          </a:p>
        </p:txBody>
      </p:sp>
      <p:sp>
        <p:nvSpPr>
          <p:cNvPr id="4" name="Rectangle 8"/>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9"/>
          <p:cNvSpPr>
            <a:spLocks noGrp="1" noChangeArrowheads="1"/>
          </p:cNvSpPr>
          <p:nvPr>
            <p:ph type="sldNum" sz="quarter" idx="12"/>
          </p:nvPr>
        </p:nvSpPr>
        <p:spPr>
          <a:ln/>
        </p:spPr>
        <p:txBody>
          <a:bodyPr/>
          <a:lstStyle>
            <a:lvl1pPr>
              <a:defRPr/>
            </a:lvl1pPr>
          </a:lstStyle>
          <a:p>
            <a:fld id="{CF7DE3E1-D071-43B3-BDBB-9792871ED63E}" type="slidenum">
              <a:rPr lang="en-US" altLang="zh-CN"/>
              <a:pPr/>
              <a:t>‹#›</a:t>
            </a:fld>
            <a:endParaRPr lang="en-US" altLang="zh-CN"/>
          </a:p>
        </p:txBody>
      </p:sp>
    </p:spTree>
    <p:extLst>
      <p:ext uri="{BB962C8B-B14F-4D97-AF65-F5344CB8AC3E}">
        <p14:creationId xmlns:p14="http://schemas.microsoft.com/office/powerpoint/2010/main" val="3447523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fld id="{705565DE-AD65-46F5-8D74-285A86739631}" type="datetime1">
              <a:rPr lang="zh-CN" altLang="en-US"/>
              <a:pPr>
                <a:defRPr/>
              </a:pPr>
              <a:t>2014/10/14</a:t>
            </a:fld>
            <a:endParaRPr lang="en-US" altLang="zh-CN"/>
          </a:p>
        </p:txBody>
      </p:sp>
      <p:sp>
        <p:nvSpPr>
          <p:cNvPr id="3" name="Rectangle 8"/>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9"/>
          <p:cNvSpPr>
            <a:spLocks noGrp="1" noChangeArrowheads="1"/>
          </p:cNvSpPr>
          <p:nvPr>
            <p:ph type="sldNum" sz="quarter" idx="12"/>
          </p:nvPr>
        </p:nvSpPr>
        <p:spPr>
          <a:ln/>
        </p:spPr>
        <p:txBody>
          <a:bodyPr/>
          <a:lstStyle>
            <a:lvl1pPr>
              <a:defRPr/>
            </a:lvl1pPr>
          </a:lstStyle>
          <a:p>
            <a:fld id="{D76C8FDE-218B-44DD-AD5B-ECF9E5264EA5}" type="slidenum">
              <a:rPr lang="en-US" altLang="zh-CN"/>
              <a:pPr/>
              <a:t>‹#›</a:t>
            </a:fld>
            <a:endParaRPr lang="en-US" altLang="zh-CN"/>
          </a:p>
        </p:txBody>
      </p:sp>
    </p:spTree>
    <p:extLst>
      <p:ext uri="{BB962C8B-B14F-4D97-AF65-F5344CB8AC3E}">
        <p14:creationId xmlns:p14="http://schemas.microsoft.com/office/powerpoint/2010/main" val="1987312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7"/>
          <p:cNvSpPr>
            <a:spLocks noGrp="1" noChangeArrowheads="1"/>
          </p:cNvSpPr>
          <p:nvPr>
            <p:ph type="dt" sz="half" idx="10"/>
          </p:nvPr>
        </p:nvSpPr>
        <p:spPr>
          <a:ln/>
        </p:spPr>
        <p:txBody>
          <a:bodyPr/>
          <a:lstStyle>
            <a:lvl1pPr>
              <a:defRPr/>
            </a:lvl1pPr>
          </a:lstStyle>
          <a:p>
            <a:pPr>
              <a:defRPr/>
            </a:pPr>
            <a:fld id="{250D3622-4971-491E-A22E-CC4EF458A209}" type="datetime1">
              <a:rPr lang="zh-CN" altLang="en-US"/>
              <a:pPr>
                <a:defRPr/>
              </a:pPr>
              <a:t>2014/10/14</a:t>
            </a:fld>
            <a:endParaRPr lang="en-US" altLang="zh-CN"/>
          </a:p>
        </p:txBody>
      </p:sp>
      <p:sp>
        <p:nvSpPr>
          <p:cNvPr id="6" name="Rectangle 8"/>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9"/>
          <p:cNvSpPr>
            <a:spLocks noGrp="1" noChangeArrowheads="1"/>
          </p:cNvSpPr>
          <p:nvPr>
            <p:ph type="sldNum" sz="quarter" idx="12"/>
          </p:nvPr>
        </p:nvSpPr>
        <p:spPr>
          <a:ln/>
        </p:spPr>
        <p:txBody>
          <a:bodyPr/>
          <a:lstStyle>
            <a:lvl1pPr>
              <a:defRPr/>
            </a:lvl1pPr>
          </a:lstStyle>
          <a:p>
            <a:fld id="{C625341A-7A75-4F97-A5A7-3C59CAA78EFB}" type="slidenum">
              <a:rPr lang="en-US" altLang="zh-CN"/>
              <a:pPr/>
              <a:t>‹#›</a:t>
            </a:fld>
            <a:endParaRPr lang="en-US" altLang="zh-CN"/>
          </a:p>
        </p:txBody>
      </p:sp>
    </p:spTree>
    <p:extLst>
      <p:ext uri="{BB962C8B-B14F-4D97-AF65-F5344CB8AC3E}">
        <p14:creationId xmlns:p14="http://schemas.microsoft.com/office/powerpoint/2010/main" val="3422227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7"/>
          <p:cNvSpPr>
            <a:spLocks noGrp="1" noChangeArrowheads="1"/>
          </p:cNvSpPr>
          <p:nvPr>
            <p:ph type="dt" sz="half" idx="10"/>
          </p:nvPr>
        </p:nvSpPr>
        <p:spPr>
          <a:ln/>
        </p:spPr>
        <p:txBody>
          <a:bodyPr/>
          <a:lstStyle>
            <a:lvl1pPr>
              <a:defRPr/>
            </a:lvl1pPr>
          </a:lstStyle>
          <a:p>
            <a:pPr>
              <a:defRPr/>
            </a:pPr>
            <a:fld id="{B675AFC7-43AA-42EA-8C83-EA77D3FE9F4E}" type="datetime1">
              <a:rPr lang="zh-CN" altLang="en-US"/>
              <a:pPr>
                <a:defRPr/>
              </a:pPr>
              <a:t>2014/10/14</a:t>
            </a:fld>
            <a:endParaRPr lang="en-US" altLang="zh-CN"/>
          </a:p>
        </p:txBody>
      </p:sp>
      <p:sp>
        <p:nvSpPr>
          <p:cNvPr id="6" name="Rectangle 8"/>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9"/>
          <p:cNvSpPr>
            <a:spLocks noGrp="1" noChangeArrowheads="1"/>
          </p:cNvSpPr>
          <p:nvPr>
            <p:ph type="sldNum" sz="quarter" idx="12"/>
          </p:nvPr>
        </p:nvSpPr>
        <p:spPr>
          <a:ln/>
        </p:spPr>
        <p:txBody>
          <a:bodyPr/>
          <a:lstStyle>
            <a:lvl1pPr>
              <a:defRPr/>
            </a:lvl1pPr>
          </a:lstStyle>
          <a:p>
            <a:fld id="{7DFC6236-D2CA-4A6E-959F-1AD03E04CD2E}" type="slidenum">
              <a:rPr lang="en-US" altLang="zh-CN"/>
              <a:pPr/>
              <a:t>‹#›</a:t>
            </a:fld>
            <a:endParaRPr lang="en-US" altLang="zh-CN"/>
          </a:p>
        </p:txBody>
      </p:sp>
    </p:spTree>
    <p:extLst>
      <p:ext uri="{BB962C8B-B14F-4D97-AF65-F5344CB8AC3E}">
        <p14:creationId xmlns:p14="http://schemas.microsoft.com/office/powerpoint/2010/main" val="4042785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2"/>
            </a:gs>
            <a:gs pos="100000">
              <a:schemeClr val="bg1"/>
            </a:gs>
          </a:gsLst>
          <a:lin ang="5400000" scaled="1"/>
        </a:gradFill>
        <a:effectLst/>
      </p:bgPr>
    </p:bg>
    <p:spTree>
      <p:nvGrpSpPr>
        <p:cNvPr id="1" name=""/>
        <p:cNvGrpSpPr/>
        <p:nvPr/>
      </p:nvGrpSpPr>
      <p:grpSpPr>
        <a:xfrm>
          <a:off x="0" y="0"/>
          <a:ext cx="0" cy="0"/>
          <a:chOff x="0" y="0"/>
          <a:chExt cx="0" cy="0"/>
        </a:xfrm>
      </p:grpSpPr>
      <p:sp>
        <p:nvSpPr>
          <p:cNvPr id="1026" name="AutoShape 2"/>
          <p:cNvSpPr>
            <a:spLocks noChangeArrowheads="1"/>
          </p:cNvSpPr>
          <p:nvPr/>
        </p:nvSpPr>
        <p:spPr bwMode="blackWhite">
          <a:xfrm>
            <a:off x="1600200" y="-2209800"/>
            <a:ext cx="9144000" cy="9067800"/>
          </a:xfrm>
          <a:prstGeom prst="diamond">
            <a:avLst/>
          </a:pr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buFontTx/>
              <a:buChar char="•"/>
            </a:pPr>
            <a:endParaRPr lang="zh-CN" altLang="zh-CN" sz="3000"/>
          </a:p>
        </p:txBody>
      </p:sp>
      <p:sp>
        <p:nvSpPr>
          <p:cNvPr id="1027" name="Rectangle 3"/>
          <p:cNvSpPr>
            <a:spLocks noChangeArrowheads="1"/>
          </p:cNvSpPr>
          <p:nvPr/>
        </p:nvSpPr>
        <p:spPr bwMode="auto">
          <a:xfrm>
            <a:off x="0" y="0"/>
            <a:ext cx="381000" cy="6858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buFontTx/>
              <a:buChar char="•"/>
            </a:pPr>
            <a:endParaRPr lang="zh-CN" altLang="zh-CN" sz="3000"/>
          </a:p>
        </p:txBody>
      </p:sp>
      <p:sp>
        <p:nvSpPr>
          <p:cNvPr id="1028" name="Rectangle 4"/>
          <p:cNvSpPr>
            <a:spLocks noChangeArrowheads="1"/>
          </p:cNvSpPr>
          <p:nvPr/>
        </p:nvSpPr>
        <p:spPr bwMode="auto">
          <a:xfrm>
            <a:off x="0" y="0"/>
            <a:ext cx="381000" cy="228600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buFontTx/>
              <a:buChar char="•"/>
            </a:pPr>
            <a:endParaRPr kumimoji="0" lang="zh-CN" altLang="zh-CN" sz="3000"/>
          </a:p>
        </p:txBody>
      </p:sp>
      <p:sp>
        <p:nvSpPr>
          <p:cNvPr id="1029" name="Rectangle 5"/>
          <p:cNvSpPr>
            <a:spLocks noGrp="1" noChangeArrowheads="1"/>
          </p:cNvSpPr>
          <p:nvPr>
            <p:ph type="title"/>
          </p:nvPr>
        </p:nvSpPr>
        <p:spPr bwMode="auto">
          <a:xfrm>
            <a:off x="914400" y="609600"/>
            <a:ext cx="7543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0" name="Rectangle 6"/>
          <p:cNvSpPr>
            <a:spLocks noGrp="1" noChangeArrowheads="1"/>
          </p:cNvSpPr>
          <p:nvPr>
            <p:ph type="body" idx="1"/>
          </p:nvPr>
        </p:nvSpPr>
        <p:spPr bwMode="auto">
          <a:xfrm>
            <a:off x="914400" y="2286000"/>
            <a:ext cx="75438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第二层</a:t>
            </a:r>
          </a:p>
          <a:p>
            <a:pPr lvl="2"/>
            <a:r>
              <a:rPr lang="zh-CN" altLang="en-US" smtClean="0"/>
              <a:t>第三层</a:t>
            </a:r>
          </a:p>
          <a:p>
            <a:pPr lvl="3"/>
            <a:r>
              <a:rPr lang="zh-CN" altLang="en-US" smtClean="0"/>
              <a:t>第四层</a:t>
            </a:r>
          </a:p>
          <a:p>
            <a:pPr lvl="4"/>
            <a:r>
              <a:rPr lang="zh-CN" altLang="en-US" smtClean="0"/>
              <a:t>第五层</a:t>
            </a:r>
          </a:p>
          <a:p>
            <a:pPr lvl="3"/>
            <a:endParaRPr lang="en-US" altLang="zh-CN" smtClean="0"/>
          </a:p>
        </p:txBody>
      </p:sp>
      <p:sp>
        <p:nvSpPr>
          <p:cNvPr id="3079" name="Rectangle 7"/>
          <p:cNvSpPr>
            <a:spLocks noGrp="1" noChangeArrowheads="1"/>
          </p:cNvSpPr>
          <p:nvPr>
            <p:ph type="dt" sz="half" idx="2"/>
          </p:nvPr>
        </p:nvSpPr>
        <p:spPr bwMode="auto">
          <a:xfrm>
            <a:off x="6629400" y="6096000"/>
            <a:ext cx="2286000" cy="3048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lgn="r">
              <a:spcBef>
                <a:spcPct val="20000"/>
              </a:spcBef>
              <a:buFontTx/>
              <a:buNone/>
              <a:defRPr sz="1400">
                <a:latin typeface="Arial" charset="0"/>
                <a:ea typeface="宋体" pitchFamily="2" charset="-122"/>
              </a:defRPr>
            </a:lvl1pPr>
          </a:lstStyle>
          <a:p>
            <a:pPr>
              <a:defRPr/>
            </a:pPr>
            <a:fld id="{A4DB4B39-D172-47B9-9302-0E5B179E5317}" type="datetime1">
              <a:rPr lang="zh-CN" altLang="en-US"/>
              <a:pPr>
                <a:defRPr/>
              </a:pPr>
              <a:t>2014/10/14</a:t>
            </a:fld>
            <a:endParaRPr lang="en-US" altLang="zh-CN"/>
          </a:p>
        </p:txBody>
      </p:sp>
      <p:sp>
        <p:nvSpPr>
          <p:cNvPr id="3080" name="Rectangle 8"/>
          <p:cNvSpPr>
            <a:spLocks noGrp="1" noChangeArrowheads="1"/>
          </p:cNvSpPr>
          <p:nvPr>
            <p:ph type="ftr" sz="quarter" idx="3"/>
          </p:nvPr>
        </p:nvSpPr>
        <p:spPr bwMode="auto">
          <a:xfrm>
            <a:off x="2286000" y="6096000"/>
            <a:ext cx="4343400" cy="5349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spcBef>
                <a:spcPct val="20000"/>
              </a:spcBef>
              <a:buFontTx/>
              <a:buNone/>
              <a:defRPr sz="1400">
                <a:latin typeface="Arial" charset="0"/>
                <a:ea typeface="宋体" pitchFamily="2" charset="-122"/>
              </a:defRPr>
            </a:lvl1pPr>
          </a:lstStyle>
          <a:p>
            <a:pPr>
              <a:defRPr/>
            </a:pPr>
            <a:endParaRPr lang="en-US" altLang="zh-CN"/>
          </a:p>
        </p:txBody>
      </p:sp>
      <p:sp>
        <p:nvSpPr>
          <p:cNvPr id="3081" name="Rectangle 9"/>
          <p:cNvSpPr>
            <a:spLocks noGrp="1" noChangeArrowheads="1"/>
          </p:cNvSpPr>
          <p:nvPr>
            <p:ph type="sldNum" sz="quarter" idx="4"/>
          </p:nvPr>
        </p:nvSpPr>
        <p:spPr bwMode="auto">
          <a:xfrm>
            <a:off x="6629400" y="6400800"/>
            <a:ext cx="2286000" cy="2286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lgn="r">
              <a:spcBef>
                <a:spcPct val="20000"/>
              </a:spcBef>
              <a:defRPr sz="1400"/>
            </a:lvl1pPr>
          </a:lstStyle>
          <a:p>
            <a:fld id="{36D3504B-62B6-47A7-9F5E-8C54BE26CC2B}" type="slidenum">
              <a:rPr lang="en-US" altLang="zh-CN"/>
              <a:pPr/>
              <a:t>‹#›</a:t>
            </a:fld>
            <a:endParaRPr lang="en-US" altLang="zh-CN"/>
          </a:p>
        </p:txBody>
      </p:sp>
    </p:spTree>
  </p:cSld>
  <p:clrMap bg1="dk2" tx1="lt1" bg2="dk1" tx2="lt2" accent1="accent1" accent2="accent2" accent3="accent3" accent4="accent4" accent5="accent5" accent6="accent6" hlink="hlink" folHlink="folHlink"/>
  <p:sldLayoutIdLst>
    <p:sldLayoutId id="2147483816"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hdr="0" ftr="0"/>
  <p:txStyles>
    <p:titleStyle>
      <a:lvl1pPr algn="l" rtl="0" eaLnBrk="0" fontAlgn="base" hangingPunct="0">
        <a:lnSpc>
          <a:spcPct val="85000"/>
        </a:lnSpc>
        <a:spcBef>
          <a:spcPct val="0"/>
        </a:spcBef>
        <a:spcAft>
          <a:spcPct val="0"/>
        </a:spcAft>
        <a:defRPr kumimoji="1" sz="4200">
          <a:solidFill>
            <a:schemeClr val="tx2"/>
          </a:solidFill>
          <a:latin typeface="+mj-lt"/>
          <a:ea typeface="+mj-ea"/>
          <a:cs typeface="+mj-cs"/>
        </a:defRPr>
      </a:lvl1pPr>
      <a:lvl2pPr algn="l" rtl="0" eaLnBrk="0" fontAlgn="base" hangingPunct="0">
        <a:lnSpc>
          <a:spcPct val="85000"/>
        </a:lnSpc>
        <a:spcBef>
          <a:spcPct val="0"/>
        </a:spcBef>
        <a:spcAft>
          <a:spcPct val="0"/>
        </a:spcAft>
        <a:defRPr kumimoji="1" sz="4200">
          <a:solidFill>
            <a:schemeClr val="tx2"/>
          </a:solidFill>
          <a:latin typeface="Arial" charset="0"/>
          <a:ea typeface="宋体" pitchFamily="2" charset="-122"/>
        </a:defRPr>
      </a:lvl2pPr>
      <a:lvl3pPr algn="l" rtl="0" eaLnBrk="0" fontAlgn="base" hangingPunct="0">
        <a:lnSpc>
          <a:spcPct val="85000"/>
        </a:lnSpc>
        <a:spcBef>
          <a:spcPct val="0"/>
        </a:spcBef>
        <a:spcAft>
          <a:spcPct val="0"/>
        </a:spcAft>
        <a:defRPr kumimoji="1" sz="4200">
          <a:solidFill>
            <a:schemeClr val="tx2"/>
          </a:solidFill>
          <a:latin typeface="Arial" charset="0"/>
          <a:ea typeface="宋体" pitchFamily="2" charset="-122"/>
        </a:defRPr>
      </a:lvl3pPr>
      <a:lvl4pPr algn="l" rtl="0" eaLnBrk="0" fontAlgn="base" hangingPunct="0">
        <a:lnSpc>
          <a:spcPct val="85000"/>
        </a:lnSpc>
        <a:spcBef>
          <a:spcPct val="0"/>
        </a:spcBef>
        <a:spcAft>
          <a:spcPct val="0"/>
        </a:spcAft>
        <a:defRPr kumimoji="1" sz="4200">
          <a:solidFill>
            <a:schemeClr val="tx2"/>
          </a:solidFill>
          <a:latin typeface="Arial" charset="0"/>
          <a:ea typeface="宋体" pitchFamily="2" charset="-122"/>
        </a:defRPr>
      </a:lvl4pPr>
      <a:lvl5pPr algn="l" rtl="0" eaLnBrk="0" fontAlgn="base" hangingPunct="0">
        <a:lnSpc>
          <a:spcPct val="85000"/>
        </a:lnSpc>
        <a:spcBef>
          <a:spcPct val="0"/>
        </a:spcBef>
        <a:spcAft>
          <a:spcPct val="0"/>
        </a:spcAft>
        <a:defRPr kumimoji="1" sz="4200">
          <a:solidFill>
            <a:schemeClr val="tx2"/>
          </a:solidFill>
          <a:latin typeface="Arial" charset="0"/>
          <a:ea typeface="宋体" pitchFamily="2" charset="-122"/>
        </a:defRPr>
      </a:lvl5pPr>
      <a:lvl6pPr marL="457200" algn="l" rtl="0" fontAlgn="base">
        <a:lnSpc>
          <a:spcPct val="85000"/>
        </a:lnSpc>
        <a:spcBef>
          <a:spcPct val="0"/>
        </a:spcBef>
        <a:spcAft>
          <a:spcPct val="0"/>
        </a:spcAft>
        <a:defRPr kumimoji="1" sz="4200">
          <a:solidFill>
            <a:schemeClr val="tx2"/>
          </a:solidFill>
          <a:latin typeface="Arial" charset="0"/>
          <a:ea typeface="宋体" pitchFamily="2" charset="-122"/>
        </a:defRPr>
      </a:lvl6pPr>
      <a:lvl7pPr marL="914400" algn="l" rtl="0" fontAlgn="base">
        <a:lnSpc>
          <a:spcPct val="85000"/>
        </a:lnSpc>
        <a:spcBef>
          <a:spcPct val="0"/>
        </a:spcBef>
        <a:spcAft>
          <a:spcPct val="0"/>
        </a:spcAft>
        <a:defRPr kumimoji="1" sz="4200">
          <a:solidFill>
            <a:schemeClr val="tx2"/>
          </a:solidFill>
          <a:latin typeface="Arial" charset="0"/>
          <a:ea typeface="宋体" pitchFamily="2" charset="-122"/>
        </a:defRPr>
      </a:lvl7pPr>
      <a:lvl8pPr marL="1371600" algn="l" rtl="0" fontAlgn="base">
        <a:lnSpc>
          <a:spcPct val="85000"/>
        </a:lnSpc>
        <a:spcBef>
          <a:spcPct val="0"/>
        </a:spcBef>
        <a:spcAft>
          <a:spcPct val="0"/>
        </a:spcAft>
        <a:defRPr kumimoji="1" sz="4200">
          <a:solidFill>
            <a:schemeClr val="tx2"/>
          </a:solidFill>
          <a:latin typeface="Arial" charset="0"/>
          <a:ea typeface="宋体" pitchFamily="2" charset="-122"/>
        </a:defRPr>
      </a:lvl8pPr>
      <a:lvl9pPr marL="1828800" algn="l" rtl="0" fontAlgn="base">
        <a:lnSpc>
          <a:spcPct val="85000"/>
        </a:lnSpc>
        <a:spcBef>
          <a:spcPct val="0"/>
        </a:spcBef>
        <a:spcAft>
          <a:spcPct val="0"/>
        </a:spcAft>
        <a:defRPr kumimoji="1" sz="4200">
          <a:solidFill>
            <a:schemeClr val="tx2"/>
          </a:solidFill>
          <a:latin typeface="Arial" charset="0"/>
          <a:ea typeface="宋体" pitchFamily="2" charset="-122"/>
        </a:defRPr>
      </a:lvl9pPr>
    </p:titleStyle>
    <p:bodyStyle>
      <a:lvl1pPr marL="342900" indent="-342900" algn="l" rtl="0" eaLnBrk="0" fontAlgn="base" hangingPunct="0">
        <a:spcBef>
          <a:spcPct val="60000"/>
        </a:spcBef>
        <a:spcAft>
          <a:spcPct val="0"/>
        </a:spcAft>
        <a:buClr>
          <a:schemeClr val="tx1"/>
        </a:buClr>
        <a:buChar char="•"/>
        <a:defRPr kumimoji="1" sz="3000">
          <a:solidFill>
            <a:schemeClr val="tx1"/>
          </a:solidFill>
          <a:latin typeface="+mn-lt"/>
          <a:ea typeface="+mn-ea"/>
          <a:cs typeface="+mn-cs"/>
        </a:defRPr>
      </a:lvl1pPr>
      <a:lvl2pPr marL="742950" indent="-285750" algn="l" rtl="0" eaLnBrk="0" fontAlgn="base" hangingPunct="0">
        <a:spcBef>
          <a:spcPct val="40000"/>
        </a:spcBef>
        <a:spcAft>
          <a:spcPct val="0"/>
        </a:spcAft>
        <a:buClr>
          <a:schemeClr val="tx1"/>
        </a:buClr>
        <a:buChar char="–"/>
        <a:defRPr kumimoji="1" sz="2600">
          <a:solidFill>
            <a:schemeClr val="tx1"/>
          </a:solidFill>
          <a:latin typeface="+mn-lt"/>
          <a:ea typeface="+mn-ea"/>
        </a:defRPr>
      </a:lvl2pPr>
      <a:lvl3pPr marL="1143000" indent="-228600" algn="l" rtl="0" eaLnBrk="0" fontAlgn="base" hangingPunct="0">
        <a:lnSpc>
          <a:spcPct val="95000"/>
        </a:lnSpc>
        <a:spcBef>
          <a:spcPct val="35000"/>
        </a:spcBef>
        <a:spcAft>
          <a:spcPct val="0"/>
        </a:spcAft>
        <a:buClr>
          <a:schemeClr val="tx1"/>
        </a:buClr>
        <a:buChar char="•"/>
        <a:defRPr kumimoji="1" sz="2400">
          <a:solidFill>
            <a:schemeClr val="tx1"/>
          </a:solidFill>
          <a:latin typeface="+mn-lt"/>
          <a:ea typeface="+mn-ea"/>
        </a:defRPr>
      </a:lvl3pPr>
      <a:lvl4pPr marL="1600200" indent="-228600" algn="l" rtl="0" eaLnBrk="0" fontAlgn="base" hangingPunct="0">
        <a:lnSpc>
          <a:spcPct val="75000"/>
        </a:lnSpc>
        <a:spcBef>
          <a:spcPct val="30000"/>
        </a:spcBef>
        <a:spcAft>
          <a:spcPct val="0"/>
        </a:spcAft>
        <a:buClr>
          <a:schemeClr val="tx1"/>
        </a:buClr>
        <a:buChar char="–"/>
        <a:defRPr kumimoji="1" sz="2000">
          <a:solidFill>
            <a:schemeClr val="tx1"/>
          </a:solidFill>
          <a:latin typeface="+mn-lt"/>
          <a:ea typeface="+mn-ea"/>
        </a:defRPr>
      </a:lvl4pPr>
      <a:lvl5pPr marL="2057400" indent="-228600" algn="l" rtl="0" eaLnBrk="0" fontAlgn="base" hangingPunct="0">
        <a:lnSpc>
          <a:spcPct val="75000"/>
        </a:lnSpc>
        <a:spcBef>
          <a:spcPct val="30000"/>
        </a:spcBef>
        <a:spcAft>
          <a:spcPct val="0"/>
        </a:spcAft>
        <a:buClr>
          <a:schemeClr val="tx1"/>
        </a:buClr>
        <a:buChar char="»"/>
        <a:defRPr kumimoji="1" sz="2000">
          <a:solidFill>
            <a:schemeClr val="tx1"/>
          </a:solidFill>
          <a:latin typeface="+mn-lt"/>
          <a:ea typeface="+mn-ea"/>
        </a:defRPr>
      </a:lvl5pPr>
      <a:lvl6pPr marL="2514600" indent="-228600" algn="l" rtl="0" fontAlgn="base">
        <a:lnSpc>
          <a:spcPct val="75000"/>
        </a:lnSpc>
        <a:spcBef>
          <a:spcPct val="30000"/>
        </a:spcBef>
        <a:spcAft>
          <a:spcPct val="0"/>
        </a:spcAft>
        <a:buClr>
          <a:schemeClr val="tx1"/>
        </a:buClr>
        <a:buChar char="»"/>
        <a:defRPr kumimoji="1">
          <a:solidFill>
            <a:schemeClr val="tx1"/>
          </a:solidFill>
          <a:latin typeface="+mn-lt"/>
          <a:ea typeface="+mn-ea"/>
        </a:defRPr>
      </a:lvl6pPr>
      <a:lvl7pPr marL="2971800" indent="-228600" algn="l" rtl="0" fontAlgn="base">
        <a:lnSpc>
          <a:spcPct val="75000"/>
        </a:lnSpc>
        <a:spcBef>
          <a:spcPct val="30000"/>
        </a:spcBef>
        <a:spcAft>
          <a:spcPct val="0"/>
        </a:spcAft>
        <a:buClr>
          <a:schemeClr val="tx1"/>
        </a:buClr>
        <a:buChar char="»"/>
        <a:defRPr kumimoji="1">
          <a:solidFill>
            <a:schemeClr val="tx1"/>
          </a:solidFill>
          <a:latin typeface="+mn-lt"/>
          <a:ea typeface="+mn-ea"/>
        </a:defRPr>
      </a:lvl7pPr>
      <a:lvl8pPr marL="3429000" indent="-228600" algn="l" rtl="0" fontAlgn="base">
        <a:lnSpc>
          <a:spcPct val="75000"/>
        </a:lnSpc>
        <a:spcBef>
          <a:spcPct val="30000"/>
        </a:spcBef>
        <a:spcAft>
          <a:spcPct val="0"/>
        </a:spcAft>
        <a:buClr>
          <a:schemeClr val="tx1"/>
        </a:buClr>
        <a:buChar char="»"/>
        <a:defRPr kumimoji="1">
          <a:solidFill>
            <a:schemeClr val="tx1"/>
          </a:solidFill>
          <a:latin typeface="+mn-lt"/>
          <a:ea typeface="+mn-ea"/>
        </a:defRPr>
      </a:lvl8pPr>
      <a:lvl9pPr marL="3886200" indent="-228600" algn="l" rtl="0" fontAlgn="base">
        <a:lnSpc>
          <a:spcPct val="75000"/>
        </a:lnSpc>
        <a:spcBef>
          <a:spcPct val="30000"/>
        </a:spcBef>
        <a:spcAft>
          <a:spcPct val="0"/>
        </a:spcAft>
        <a:buClr>
          <a:schemeClr val="tx1"/>
        </a:buClr>
        <a:buChar char="»"/>
        <a:defRPr kumimoji="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gif"/><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19.pn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jpeg"/></Relationships>
</file>

<file path=ppt/slides/_rels/slide4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gif"/><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47.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日期占位符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5ED737F9-E04D-4CBE-B3EC-E0E90BA04734}" type="datetime1">
              <a:rPr lang="zh-CN" altLang="en-US" sz="1400" smtClean="0"/>
              <a:pPr eaLnBrk="1" hangingPunct="1"/>
              <a:t>2014/10/14</a:t>
            </a:fld>
            <a:endParaRPr lang="en-US" altLang="zh-CN" sz="1400" smtClean="0"/>
          </a:p>
        </p:txBody>
      </p:sp>
      <p:sp>
        <p:nvSpPr>
          <p:cNvPr id="3075" name="灯片编号占位符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370B96CB-2BCD-441E-A7B2-3820374E3918}" type="slidenum">
              <a:rPr lang="en-US" altLang="zh-CN" sz="1400"/>
              <a:pPr eaLnBrk="1" hangingPunct="1"/>
              <a:t>1</a:t>
            </a:fld>
            <a:endParaRPr lang="en-US" altLang="zh-CN" sz="1400"/>
          </a:p>
        </p:txBody>
      </p:sp>
      <p:sp>
        <p:nvSpPr>
          <p:cNvPr id="3076" name="Line 2057"/>
          <p:cNvSpPr>
            <a:spLocks noChangeShapeType="1"/>
          </p:cNvSpPr>
          <p:nvPr/>
        </p:nvSpPr>
        <p:spPr bwMode="auto">
          <a:xfrm>
            <a:off x="990600" y="1828800"/>
            <a:ext cx="7924800" cy="0"/>
          </a:xfrm>
          <a:prstGeom prst="line">
            <a:avLst/>
          </a:prstGeom>
          <a:noFill/>
          <a:ln w="76200">
            <a:solidFill>
              <a:srgbClr val="FF0000"/>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7" name="Rectangle 2058"/>
          <p:cNvSpPr>
            <a:spLocks noChangeArrowheads="1"/>
          </p:cNvSpPr>
          <p:nvPr/>
        </p:nvSpPr>
        <p:spPr bwMode="auto">
          <a:xfrm>
            <a:off x="1219200" y="1981200"/>
            <a:ext cx="73914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buFontTx/>
              <a:buChar char="•"/>
            </a:pPr>
            <a:r>
              <a:rPr lang="zh-CN" altLang="en-US" b="1">
                <a:solidFill>
                  <a:srgbClr val="A5052B"/>
                </a:solidFill>
              </a:rPr>
              <a:t>广东绍林科技开发有限公司</a:t>
            </a:r>
            <a:endParaRPr lang="zh-CN" altLang="en-US">
              <a:solidFill>
                <a:srgbClr val="A5052B"/>
              </a:solidFill>
            </a:endParaRPr>
          </a:p>
          <a:p>
            <a:pPr eaLnBrk="1" hangingPunct="1">
              <a:spcBef>
                <a:spcPct val="20000"/>
              </a:spcBef>
              <a:buFontTx/>
              <a:buChar char="•"/>
            </a:pPr>
            <a:r>
              <a:rPr lang="zh-CN" altLang="en-US"/>
              <a:t>通过国家认证的软件企业。</a:t>
            </a:r>
          </a:p>
          <a:p>
            <a:pPr eaLnBrk="1" hangingPunct="1">
              <a:spcBef>
                <a:spcPct val="20000"/>
              </a:spcBef>
              <a:buFontTx/>
              <a:buChar char="•"/>
            </a:pPr>
            <a:r>
              <a:rPr lang="zh-CN" altLang="en-US"/>
              <a:t>我国最早的知识管理软件开发与供应商（</a:t>
            </a:r>
            <a:r>
              <a:rPr lang="en-US" altLang="zh-CN"/>
              <a:t>1988</a:t>
            </a:r>
            <a:r>
              <a:rPr lang="zh-CN" altLang="en-US"/>
              <a:t>、</a:t>
            </a:r>
            <a:r>
              <a:rPr lang="en-US" altLang="zh-CN"/>
              <a:t>1990</a:t>
            </a:r>
            <a:r>
              <a:rPr lang="zh-CN" altLang="en-US"/>
              <a:t>）。</a:t>
            </a:r>
          </a:p>
          <a:p>
            <a:pPr eaLnBrk="1" hangingPunct="1">
              <a:spcBef>
                <a:spcPct val="20000"/>
              </a:spcBef>
              <a:buFontTx/>
              <a:buChar char="•"/>
            </a:pPr>
            <a:r>
              <a:rPr lang="en-US" altLang="zh-CN"/>
              <a:t>20</a:t>
            </a:r>
            <a:r>
              <a:rPr lang="zh-CN" altLang="en-US"/>
              <a:t>余年来，公司业务稳步发展，已成为知识类信息管理解决方案的开发、供应与运营商。</a:t>
            </a:r>
          </a:p>
          <a:p>
            <a:pPr eaLnBrk="1" hangingPunct="1">
              <a:spcBef>
                <a:spcPct val="20000"/>
              </a:spcBef>
              <a:buFontTx/>
              <a:buChar char="•"/>
            </a:pPr>
            <a:r>
              <a:rPr lang="zh-CN" altLang="en-US"/>
              <a:t>绍林科技与业界有着良好的合作关系，是微软、</a:t>
            </a:r>
            <a:r>
              <a:rPr lang="en-US" altLang="zh-CN"/>
              <a:t>Intel</a:t>
            </a:r>
            <a:r>
              <a:rPr lang="zh-CN" altLang="en-US"/>
              <a:t>、</a:t>
            </a:r>
            <a:r>
              <a:rPr lang="en-US" altLang="zh-CN"/>
              <a:t>HP</a:t>
            </a:r>
            <a:r>
              <a:rPr lang="zh-CN" altLang="en-US"/>
              <a:t>的合作伙伴，与多所著名高校建立了紧密的合作关系。</a:t>
            </a:r>
          </a:p>
          <a:p>
            <a:pPr eaLnBrk="1" hangingPunct="1">
              <a:spcBef>
                <a:spcPct val="20000"/>
              </a:spcBef>
              <a:buFontTx/>
              <a:buChar char="•"/>
            </a:pPr>
            <a:r>
              <a:rPr lang="zh-CN" altLang="en-US"/>
              <a:t>国家以及当地政府的领导多次视察</a:t>
            </a:r>
          </a:p>
          <a:p>
            <a:pPr eaLnBrk="1" hangingPunct="1">
              <a:spcBef>
                <a:spcPct val="20000"/>
              </a:spcBef>
            </a:pPr>
            <a:r>
              <a:rPr lang="zh-CN" altLang="en-US"/>
              <a:t> </a:t>
            </a:r>
          </a:p>
        </p:txBody>
      </p:sp>
      <p:pic>
        <p:nvPicPr>
          <p:cNvPr id="3078" name="Picture 2059" descr="20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7763" y="4581525"/>
            <a:ext cx="2182812"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9" name="Text Box 2060"/>
          <p:cNvSpPr txBox="1">
            <a:spLocks noChangeArrowheads="1"/>
          </p:cNvSpPr>
          <p:nvPr/>
        </p:nvSpPr>
        <p:spPr bwMode="auto">
          <a:xfrm>
            <a:off x="3059113" y="5734050"/>
            <a:ext cx="30956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Char char="•"/>
            </a:pPr>
            <a:r>
              <a:rPr lang="zh-CN" altLang="en-US" sz="1400"/>
              <a:t>全国政协周铁成副主席视察绍林公司</a:t>
            </a:r>
          </a:p>
        </p:txBody>
      </p:sp>
      <p:sp>
        <p:nvSpPr>
          <p:cNvPr id="3080" name="Rectangle 2062"/>
          <p:cNvSpPr>
            <a:spLocks noChangeArrowheads="1"/>
          </p:cNvSpPr>
          <p:nvPr/>
        </p:nvSpPr>
        <p:spPr bwMode="auto">
          <a:xfrm>
            <a:off x="914400" y="609600"/>
            <a:ext cx="7543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lnSpc>
                <a:spcPct val="85000"/>
              </a:lnSpc>
            </a:pPr>
            <a:r>
              <a:rPr lang="zh-CN" altLang="en-US" sz="4200">
                <a:solidFill>
                  <a:schemeClr val="tx2"/>
                </a:solidFill>
                <a:latin typeface="黑体" panose="02010609060101010101" pitchFamily="49" charset="-122"/>
                <a:ea typeface="黑体" panose="02010609060101010101" pitchFamily="49" charset="-122"/>
              </a:rPr>
              <a:t>绍林科技</a:t>
            </a:r>
            <a:r>
              <a:rPr lang="zh-CN" altLang="en-US" sz="4200">
                <a:solidFill>
                  <a:schemeClr val="tx2"/>
                </a:solidFill>
              </a:rPr>
              <a:t/>
            </a:r>
            <a:br>
              <a:rPr lang="zh-CN" altLang="en-US" sz="4200">
                <a:solidFill>
                  <a:schemeClr val="tx2"/>
                </a:solidFill>
              </a:rPr>
            </a:br>
            <a:r>
              <a:rPr lang="zh-CN" altLang="en-US" sz="4200">
                <a:solidFill>
                  <a:schemeClr val="tx2"/>
                </a:solidFill>
              </a:rPr>
              <a:t>             </a:t>
            </a:r>
            <a:r>
              <a:rPr lang="zh-CN" altLang="en-US" sz="4200">
                <a:solidFill>
                  <a:schemeClr val="tx2"/>
                </a:solidFill>
                <a:ea typeface="华文新魏" panose="02010800040101010101" pitchFamily="2" charset="-122"/>
              </a:rPr>
              <a:t>       知识管理软件专家</a:t>
            </a:r>
          </a:p>
        </p:txBody>
      </p:sp>
      <p:sp>
        <p:nvSpPr>
          <p:cNvPr id="3081" name="Text Box 2063"/>
          <p:cNvSpPr txBox="1">
            <a:spLocks noChangeArrowheads="1"/>
          </p:cNvSpPr>
          <p:nvPr/>
        </p:nvSpPr>
        <p:spPr bwMode="auto">
          <a:xfrm>
            <a:off x="1090613" y="6580188"/>
            <a:ext cx="4343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1400">
                <a:latin typeface="幼圆" panose="02010509060101010101" pitchFamily="49" charset="-122"/>
                <a:ea typeface="幼圆" panose="02010509060101010101" pitchFamily="49" charset="-122"/>
              </a:rPr>
              <a:t>软件就是思想</a:t>
            </a:r>
          </a:p>
        </p:txBody>
      </p:sp>
      <p:pic>
        <p:nvPicPr>
          <p:cNvPr id="3082" name="Picture 2064" descr="标志-横小"/>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350" y="6532563"/>
            <a:ext cx="728663"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7" name="Picture 26"/>
          <p:cNvPicPr>
            <a:picLocks noChangeAspect="1" noChangeArrowheads="1"/>
          </p:cNvPicPr>
          <p:nvPr/>
        </p:nvPicPr>
        <p:blipFill>
          <a:blip r:embed="rId2" cstate="print">
            <a:extLst/>
          </a:blip>
          <a:srcRect/>
          <a:stretch>
            <a:fillRect/>
          </a:stretch>
        </p:blipFill>
        <p:spPr bwMode="auto">
          <a:xfrm>
            <a:off x="971600" y="1268760"/>
            <a:ext cx="7894637" cy="4849813"/>
          </a:xfrm>
          <a:prstGeom prst="rect">
            <a:avLst/>
          </a:prstGeom>
          <a:ln>
            <a:noFill/>
          </a:ln>
          <a:effectLst>
            <a:softEdge rad="112500"/>
          </a:effectLst>
          <a:extLst/>
        </p:spPr>
      </p:pic>
      <p:pic>
        <p:nvPicPr>
          <p:cNvPr id="15" name="图片 14" descr="Sys_Logo.gif"/>
          <p:cNvPicPr>
            <a:picLocks noChangeAspect="1"/>
          </p:cNvPicPr>
          <p:nvPr/>
        </p:nvPicPr>
        <p:blipFill>
          <a:blip r:embed="rId3" cstate="print"/>
          <a:stretch>
            <a:fillRect/>
          </a:stretch>
        </p:blipFill>
        <p:spPr>
          <a:xfrm>
            <a:off x="371456" y="6315099"/>
            <a:ext cx="1485900" cy="542925"/>
          </a:xfrm>
          <a:prstGeom prst="rect">
            <a:avLst/>
          </a:prstGeom>
          <a:ln>
            <a:noFill/>
          </a:ln>
          <a:effectLst>
            <a:softEdge rad="112500"/>
          </a:effectLst>
        </p:spPr>
      </p:pic>
      <p:sp>
        <p:nvSpPr>
          <p:cNvPr id="12292" name="标题 1"/>
          <p:cNvSpPr>
            <a:spLocks noGrp="1"/>
          </p:cNvSpPr>
          <p:nvPr>
            <p:ph type="title"/>
          </p:nvPr>
        </p:nvSpPr>
        <p:spPr>
          <a:xfrm>
            <a:off x="914400" y="142875"/>
            <a:ext cx="7543800" cy="1143000"/>
          </a:xfrm>
        </p:spPr>
        <p:txBody>
          <a:bodyPr/>
          <a:lstStyle/>
          <a:p>
            <a:r>
              <a:rPr lang="zh-CN" altLang="en-US" smtClean="0"/>
              <a:t>办公自动化系统的主要功能：</a:t>
            </a:r>
          </a:p>
        </p:txBody>
      </p:sp>
      <p:sp>
        <p:nvSpPr>
          <p:cNvPr id="12293"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E3B1731F-3518-4DAB-9B0E-291B55BF7D7E}" type="datetime1">
              <a:rPr lang="zh-CN" altLang="en-US" sz="1400" smtClean="0"/>
              <a:pPr eaLnBrk="1" hangingPunct="1"/>
              <a:t>2014/10/14</a:t>
            </a:fld>
            <a:endParaRPr lang="en-US" altLang="zh-CN" sz="1400" smtClean="0"/>
          </a:p>
        </p:txBody>
      </p:sp>
      <p:sp>
        <p:nvSpPr>
          <p:cNvPr id="12294"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DA2DBC29-C33A-43AB-8F0A-E7145CE1F1B3}" type="slidenum">
              <a:rPr lang="en-US" altLang="zh-CN" sz="1400"/>
              <a:pPr eaLnBrk="1" hangingPunct="1"/>
              <a:t>10</a:t>
            </a:fld>
            <a:endParaRPr lang="en-US" altLang="zh-CN" sz="1400"/>
          </a:p>
        </p:txBody>
      </p:sp>
      <p:sp>
        <p:nvSpPr>
          <p:cNvPr id="8"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
        <p:nvSpPr>
          <p:cNvPr id="9" name="线形标注 1 8"/>
          <p:cNvSpPr/>
          <p:nvPr/>
        </p:nvSpPr>
        <p:spPr bwMode="auto">
          <a:xfrm>
            <a:off x="1187450" y="1557338"/>
            <a:ext cx="2089150" cy="1008062"/>
          </a:xfrm>
          <a:prstGeom prst="borderCallout1">
            <a:avLst>
              <a:gd name="adj1" fmla="val 28009"/>
              <a:gd name="adj2" fmla="val 3915"/>
              <a:gd name="adj3" fmla="val 35030"/>
              <a:gd name="adj4" fmla="val -1303"/>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spcBef>
                <a:spcPct val="20000"/>
              </a:spcBef>
              <a:defRPr/>
            </a:pPr>
            <a:r>
              <a:rPr lang="zh-CN" altLang="en-US" sz="1400" dirty="0">
                <a:solidFill>
                  <a:srgbClr val="002060"/>
                </a:solidFill>
                <a:latin typeface="微软雅黑" pitchFamily="34" charset="-122"/>
                <a:ea typeface="微软雅黑" pitchFamily="34" charset="-122"/>
              </a:rPr>
              <a:t>根据业务流形成信息流，打通公司总部、分支机构、供应商以及消费者之间的信息流。</a:t>
            </a:r>
          </a:p>
        </p:txBody>
      </p:sp>
      <p:sp>
        <p:nvSpPr>
          <p:cNvPr id="10" name="线形标注 1 9"/>
          <p:cNvSpPr/>
          <p:nvPr/>
        </p:nvSpPr>
        <p:spPr bwMode="auto">
          <a:xfrm>
            <a:off x="1187450" y="5084763"/>
            <a:ext cx="1800225" cy="792162"/>
          </a:xfrm>
          <a:prstGeom prst="borderCallout1">
            <a:avLst>
              <a:gd name="adj1" fmla="val 28009"/>
              <a:gd name="adj2" fmla="val 3915"/>
              <a:gd name="adj3" fmla="val 35030"/>
              <a:gd name="adj4" fmla="val -1303"/>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spcBef>
                <a:spcPct val="20000"/>
              </a:spcBef>
              <a:defRPr/>
            </a:pPr>
            <a:r>
              <a:rPr lang="zh-CN" altLang="en-US" sz="1400" dirty="0">
                <a:solidFill>
                  <a:srgbClr val="002060"/>
                </a:solidFill>
                <a:latin typeface="微软雅黑" pitchFamily="34" charset="-122"/>
                <a:ea typeface="微软雅黑" pitchFamily="34" charset="-122"/>
              </a:rPr>
              <a:t>任何地点、任何时候，可与任何人沟通和共享信息。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descr="Sys_Logo.gif"/>
          <p:cNvPicPr>
            <a:picLocks noChangeAspect="1"/>
          </p:cNvPicPr>
          <p:nvPr/>
        </p:nvPicPr>
        <p:blipFill>
          <a:blip r:embed="rId2" cstate="print"/>
          <a:stretch>
            <a:fillRect/>
          </a:stretch>
        </p:blipFill>
        <p:spPr>
          <a:xfrm>
            <a:off x="371456" y="6315099"/>
            <a:ext cx="1485900" cy="542925"/>
          </a:xfrm>
          <a:prstGeom prst="rect">
            <a:avLst/>
          </a:prstGeom>
          <a:ln>
            <a:noFill/>
          </a:ln>
          <a:effectLst>
            <a:softEdge rad="112500"/>
          </a:effectLst>
        </p:spPr>
      </p:pic>
      <p:sp>
        <p:nvSpPr>
          <p:cNvPr id="13315"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0820972F-AA43-4DE0-987F-21441EE99949}" type="datetime1">
              <a:rPr lang="zh-CN" altLang="en-US" sz="1400" smtClean="0"/>
              <a:pPr eaLnBrk="1" hangingPunct="1"/>
              <a:t>2014/10/14</a:t>
            </a:fld>
            <a:endParaRPr lang="en-US" altLang="zh-CN" sz="1400" smtClean="0"/>
          </a:p>
        </p:txBody>
      </p:sp>
      <p:sp>
        <p:nvSpPr>
          <p:cNvPr id="13316"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146A2C91-5CBF-4662-8591-171991CF507D}" type="slidenum">
              <a:rPr lang="en-US" altLang="zh-CN" sz="1400"/>
              <a:pPr eaLnBrk="1" hangingPunct="1"/>
              <a:t>11</a:t>
            </a:fld>
            <a:endParaRPr lang="en-US" altLang="zh-CN" sz="1400"/>
          </a:p>
        </p:txBody>
      </p:sp>
      <p:pic>
        <p:nvPicPr>
          <p:cNvPr id="24579" name="Picture 3" descr="P4"/>
          <p:cNvPicPr>
            <a:picLocks noChangeAspect="1" noChangeArrowheads="1"/>
          </p:cNvPicPr>
          <p:nvPr/>
        </p:nvPicPr>
        <p:blipFill>
          <a:blip r:embed="rId3"/>
          <a:srcRect/>
          <a:stretch>
            <a:fillRect/>
          </a:stretch>
        </p:blipFill>
        <p:spPr bwMode="auto">
          <a:xfrm>
            <a:off x="928688" y="1138238"/>
            <a:ext cx="7667625" cy="4933950"/>
          </a:xfrm>
          <a:prstGeom prst="rect">
            <a:avLst/>
          </a:prstGeom>
          <a:ln w="6350" cap="sq">
            <a:solidFill>
              <a:schemeClr val="bg1"/>
            </a:solidFill>
            <a:prstDash val="solid"/>
            <a:miter lim="800000"/>
          </a:ln>
          <a:effectLst>
            <a:outerShdw blurRad="50800" dist="38100" dir="2700000" algn="tl" rotWithShape="0">
              <a:srgbClr val="000000">
                <a:alpha val="43000"/>
              </a:srgbClr>
            </a:outerShdw>
          </a:effectLst>
        </p:spPr>
      </p:pic>
      <p:sp>
        <p:nvSpPr>
          <p:cNvPr id="9" name="线形标注 1 8"/>
          <p:cNvSpPr/>
          <p:nvPr/>
        </p:nvSpPr>
        <p:spPr bwMode="auto">
          <a:xfrm>
            <a:off x="1357313" y="5357813"/>
            <a:ext cx="1143000" cy="306387"/>
          </a:xfrm>
          <a:prstGeom prst="borderCallout1">
            <a:avLst>
              <a:gd name="adj1" fmla="val 18750"/>
              <a:gd name="adj2" fmla="val -8333"/>
              <a:gd name="adj3" fmla="val -31956"/>
              <a:gd name="adj4" fmla="val -30496"/>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spcBef>
                <a:spcPct val="20000"/>
              </a:spcBef>
              <a:defRPr/>
            </a:pPr>
            <a:r>
              <a:rPr lang="zh-CN" altLang="en-US" sz="1400" dirty="0">
                <a:solidFill>
                  <a:srgbClr val="002060"/>
                </a:solidFill>
                <a:latin typeface="微软雅黑" pitchFamily="34" charset="-122"/>
                <a:ea typeface="微软雅黑" pitchFamily="34" charset="-122"/>
              </a:rPr>
              <a:t>分类管理器</a:t>
            </a:r>
          </a:p>
        </p:txBody>
      </p:sp>
      <p:sp>
        <p:nvSpPr>
          <p:cNvPr id="10" name="线形标注 1 9"/>
          <p:cNvSpPr/>
          <p:nvPr/>
        </p:nvSpPr>
        <p:spPr bwMode="auto">
          <a:xfrm>
            <a:off x="1857375" y="3143250"/>
            <a:ext cx="1428750" cy="306388"/>
          </a:xfrm>
          <a:prstGeom prst="borderCallout1">
            <a:avLst>
              <a:gd name="adj1" fmla="val 18750"/>
              <a:gd name="adj2" fmla="val -8333"/>
              <a:gd name="adj3" fmla="val -31956"/>
              <a:gd name="adj4" fmla="val -30496"/>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spcBef>
                <a:spcPct val="20000"/>
              </a:spcBef>
              <a:defRPr/>
            </a:pPr>
            <a:r>
              <a:rPr lang="zh-CN" altLang="en-US" sz="1400" dirty="0">
                <a:solidFill>
                  <a:srgbClr val="002060"/>
                </a:solidFill>
                <a:latin typeface="微软雅黑" pitchFamily="34" charset="-122"/>
                <a:ea typeface="微软雅黑" pitchFamily="34" charset="-122"/>
              </a:rPr>
              <a:t>个人信息保管箱</a:t>
            </a:r>
          </a:p>
        </p:txBody>
      </p:sp>
      <p:sp>
        <p:nvSpPr>
          <p:cNvPr id="11" name="线形标注 1 10"/>
          <p:cNvSpPr/>
          <p:nvPr/>
        </p:nvSpPr>
        <p:spPr bwMode="auto">
          <a:xfrm>
            <a:off x="3571875" y="1928813"/>
            <a:ext cx="2214563" cy="306387"/>
          </a:xfrm>
          <a:prstGeom prst="borderCallout1">
            <a:avLst>
              <a:gd name="adj1" fmla="val 18750"/>
              <a:gd name="adj2" fmla="val -8333"/>
              <a:gd name="adj3" fmla="val 231226"/>
              <a:gd name="adj4" fmla="val -38681"/>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spcBef>
                <a:spcPct val="20000"/>
              </a:spcBef>
              <a:defRPr/>
            </a:pPr>
            <a:r>
              <a:rPr lang="zh-CN" altLang="en-US" sz="1400" dirty="0">
                <a:solidFill>
                  <a:srgbClr val="002060"/>
                </a:solidFill>
                <a:latin typeface="微软雅黑" pitchFamily="34" charset="-122"/>
                <a:ea typeface="微软雅黑" pitchFamily="34" charset="-122"/>
              </a:rPr>
              <a:t>个人信息保管箱使用情况</a:t>
            </a:r>
          </a:p>
        </p:txBody>
      </p:sp>
      <p:sp>
        <p:nvSpPr>
          <p:cNvPr id="12" name="线形标注 1 11"/>
          <p:cNvSpPr/>
          <p:nvPr/>
        </p:nvSpPr>
        <p:spPr bwMode="auto">
          <a:xfrm>
            <a:off x="3571875" y="3979863"/>
            <a:ext cx="1000125" cy="306387"/>
          </a:xfrm>
          <a:prstGeom prst="borderCallout1">
            <a:avLst>
              <a:gd name="adj1" fmla="val 18750"/>
              <a:gd name="adj2" fmla="val -8333"/>
              <a:gd name="adj3" fmla="val -84200"/>
              <a:gd name="adj4" fmla="val -45756"/>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spcBef>
                <a:spcPct val="20000"/>
              </a:spcBef>
              <a:defRPr/>
            </a:pPr>
            <a:r>
              <a:rPr lang="zh-CN" altLang="en-US" sz="1400" dirty="0">
                <a:solidFill>
                  <a:srgbClr val="002060"/>
                </a:solidFill>
                <a:latin typeface="微软雅黑" pitchFamily="34" charset="-122"/>
                <a:ea typeface="微软雅黑" pitchFamily="34" charset="-122"/>
              </a:rPr>
              <a:t>个人信息</a:t>
            </a:r>
          </a:p>
        </p:txBody>
      </p:sp>
      <p:sp>
        <p:nvSpPr>
          <p:cNvPr id="13" name="线形标注 1 12"/>
          <p:cNvSpPr>
            <a:spLocks/>
          </p:cNvSpPr>
          <p:nvPr/>
        </p:nvSpPr>
        <p:spPr bwMode="auto">
          <a:xfrm>
            <a:off x="6429375" y="1928813"/>
            <a:ext cx="1527175" cy="306387"/>
          </a:xfrm>
          <a:prstGeom prst="borderCallout1">
            <a:avLst>
              <a:gd name="adj1" fmla="val 37306"/>
              <a:gd name="adj2" fmla="val -4991"/>
              <a:gd name="adj3" fmla="val -61139"/>
              <a:gd name="adj4" fmla="val -23806"/>
            </a:avLst>
          </a:prstGeom>
          <a:solidFill>
            <a:schemeClr val="tx1"/>
          </a:solidFill>
          <a:ln w="25400" algn="ctr">
            <a:solidFill>
              <a:schemeClr val="bg2"/>
            </a:solidFill>
            <a:miter lim="800000"/>
            <a:headEnd/>
            <a:tailEnd/>
          </a:ln>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pPr>
            <a:r>
              <a:rPr lang="zh-CN" altLang="en-US" sz="1400">
                <a:solidFill>
                  <a:srgbClr val="002060"/>
                </a:solidFill>
                <a:latin typeface="微软雅黑" panose="020B0503020204020204" pitchFamily="34" charset="-122"/>
                <a:ea typeface="微软雅黑" panose="020B0503020204020204" pitchFamily="34" charset="-122"/>
              </a:rPr>
              <a:t>功能模块工具条</a:t>
            </a:r>
          </a:p>
        </p:txBody>
      </p:sp>
      <p:sp>
        <p:nvSpPr>
          <p:cNvPr id="14" name="线形标注 1 13"/>
          <p:cNvSpPr/>
          <p:nvPr/>
        </p:nvSpPr>
        <p:spPr bwMode="auto">
          <a:xfrm>
            <a:off x="6215063" y="3979863"/>
            <a:ext cx="1643062" cy="306387"/>
          </a:xfrm>
          <a:prstGeom prst="borderCallout1">
            <a:avLst>
              <a:gd name="adj1" fmla="val 18750"/>
              <a:gd name="adj2" fmla="val -8333"/>
              <a:gd name="adj3" fmla="val -61343"/>
              <a:gd name="adj4" fmla="val -25439"/>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spcBef>
                <a:spcPct val="20000"/>
              </a:spcBef>
              <a:defRPr/>
            </a:pPr>
            <a:r>
              <a:rPr lang="zh-CN" altLang="en-US" sz="1400" dirty="0">
                <a:solidFill>
                  <a:srgbClr val="002060"/>
                </a:solidFill>
                <a:latin typeface="微软雅黑" pitchFamily="34" charset="-122"/>
                <a:ea typeface="微软雅黑" pitchFamily="34" charset="-122"/>
              </a:rPr>
              <a:t>流程邮局待办事宜</a:t>
            </a:r>
          </a:p>
        </p:txBody>
      </p:sp>
      <p:sp>
        <p:nvSpPr>
          <p:cNvPr id="13324" name="标题 1"/>
          <p:cNvSpPr>
            <a:spLocks noGrp="1"/>
          </p:cNvSpPr>
          <p:nvPr>
            <p:ph type="title"/>
          </p:nvPr>
        </p:nvSpPr>
        <p:spPr>
          <a:xfrm>
            <a:off x="914400" y="142875"/>
            <a:ext cx="7543800" cy="1143000"/>
          </a:xfrm>
        </p:spPr>
        <p:txBody>
          <a:bodyPr/>
          <a:lstStyle/>
          <a:p>
            <a:r>
              <a:rPr lang="zh-CN" altLang="en-US" smtClean="0"/>
              <a:t>办公自动化系统界面：</a:t>
            </a:r>
          </a:p>
        </p:txBody>
      </p:sp>
      <p:sp>
        <p:nvSpPr>
          <p:cNvPr id="16"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
        <p:nvSpPr>
          <p:cNvPr id="17" name="标题 1"/>
          <p:cNvSpPr txBox="1">
            <a:spLocks/>
          </p:cNvSpPr>
          <p:nvPr/>
        </p:nvSpPr>
        <p:spPr bwMode="auto">
          <a:xfrm>
            <a:off x="2700338" y="5373688"/>
            <a:ext cx="5759450" cy="638175"/>
          </a:xfrm>
          <a:prstGeom prst="rect">
            <a:avLst/>
          </a:prstGeom>
          <a:noFill/>
          <a:ln w="9525" cap="rnd" cmpd="sng">
            <a:solidFill>
              <a:srgbClr val="FF3300"/>
            </a:solidFill>
            <a:round/>
            <a:headEnd/>
            <a:tailEnd/>
          </a:ln>
        </p:spPr>
        <p:txBody>
          <a:bodyPr anchor="ctr"/>
          <a:lstStyle/>
          <a:p>
            <a:pPr eaLnBrk="0" hangingPunct="0">
              <a:lnSpc>
                <a:spcPct val="85000"/>
              </a:lnSpc>
              <a:defRPr/>
            </a:pPr>
            <a:r>
              <a:rPr lang="zh-CN" altLang="en-US" sz="1400" b="1" kern="0" dirty="0">
                <a:solidFill>
                  <a:schemeClr val="accent4">
                    <a:lumMod val="10000"/>
                  </a:schemeClr>
                </a:solidFill>
                <a:latin typeface="+mj-lt"/>
                <a:ea typeface="+mj-ea"/>
                <a:cs typeface="+mj-cs"/>
              </a:rPr>
              <a:t>系统界面的目的是在计算机环境中提供工作所需的虚拟办公环境和条件</a:t>
            </a:r>
          </a:p>
        </p:txBody>
      </p:sp>
      <p:sp>
        <p:nvSpPr>
          <p:cNvPr id="18" name="线形标注 1 17"/>
          <p:cNvSpPr/>
          <p:nvPr/>
        </p:nvSpPr>
        <p:spPr bwMode="auto">
          <a:xfrm>
            <a:off x="5292725" y="4797425"/>
            <a:ext cx="1643063" cy="576263"/>
          </a:xfrm>
          <a:prstGeom prst="borderCallout1">
            <a:avLst>
              <a:gd name="adj1" fmla="val 18750"/>
              <a:gd name="adj2" fmla="val -8333"/>
              <a:gd name="adj3" fmla="val -107802"/>
              <a:gd name="adj4" fmla="val 22069"/>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spcBef>
                <a:spcPct val="20000"/>
              </a:spcBef>
              <a:defRPr/>
            </a:pPr>
            <a:r>
              <a:rPr lang="zh-CN" altLang="en-US" dirty="0">
                <a:solidFill>
                  <a:srgbClr val="002060"/>
                </a:solidFill>
                <a:latin typeface="微软雅黑" pitchFamily="34" charset="-122"/>
                <a:ea typeface="微软雅黑" pitchFamily="34" charset="-122"/>
              </a:rPr>
              <a:t>信息显示区</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down)">
                                      <p:cBhvr>
                                        <p:cTn id="27" dur="500"/>
                                        <p:tgtEl>
                                          <p:spTgt spid="1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down)">
                                      <p:cBhvr>
                                        <p:cTn id="32" dur="500"/>
                                        <p:tgtEl>
                                          <p:spTgt spid="1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down)">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
          <p:cNvSpPr>
            <a:spLocks noGrp="1"/>
          </p:cNvSpPr>
          <p:nvPr>
            <p:ph type="title"/>
          </p:nvPr>
        </p:nvSpPr>
        <p:spPr>
          <a:xfrm>
            <a:off x="914400" y="142875"/>
            <a:ext cx="7543800" cy="1143000"/>
          </a:xfrm>
        </p:spPr>
        <p:txBody>
          <a:bodyPr/>
          <a:lstStyle/>
          <a:p>
            <a:r>
              <a:rPr lang="zh-CN" altLang="en-US" smtClean="0"/>
              <a:t>二、办公管理架构</a:t>
            </a:r>
          </a:p>
        </p:txBody>
      </p:sp>
      <p:sp>
        <p:nvSpPr>
          <p:cNvPr id="14339"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3EFE3A0E-443D-4245-B563-7D1288C3F646}" type="datetime1">
              <a:rPr lang="zh-CN" altLang="en-US" sz="1400" smtClean="0"/>
              <a:pPr eaLnBrk="1" hangingPunct="1"/>
              <a:t>2014/10/14</a:t>
            </a:fld>
            <a:endParaRPr lang="en-US" altLang="zh-CN" sz="1400" smtClean="0"/>
          </a:p>
        </p:txBody>
      </p:sp>
      <p:sp>
        <p:nvSpPr>
          <p:cNvPr id="14340"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7A03F5B1-66E3-4269-A75A-3409F323664B}" type="slidenum">
              <a:rPr lang="en-US" altLang="zh-CN" sz="1400"/>
              <a:pPr eaLnBrk="1" hangingPunct="1"/>
              <a:t>12</a:t>
            </a:fld>
            <a:endParaRPr lang="en-US" altLang="zh-CN" sz="1400"/>
          </a:p>
        </p:txBody>
      </p:sp>
      <p:pic>
        <p:nvPicPr>
          <p:cNvPr id="7" name="图片 6" descr="Sys_Logo.gif"/>
          <p:cNvPicPr>
            <a:picLocks noChangeAspect="1"/>
          </p:cNvPicPr>
          <p:nvPr/>
        </p:nvPicPr>
        <p:blipFill>
          <a:blip r:embed="rId2" cstate="print"/>
          <a:stretch>
            <a:fillRect/>
          </a:stretch>
        </p:blipFill>
        <p:spPr>
          <a:xfrm>
            <a:off x="371456" y="6315099"/>
            <a:ext cx="1485900" cy="542925"/>
          </a:xfrm>
          <a:prstGeom prst="rect">
            <a:avLst/>
          </a:prstGeom>
          <a:ln>
            <a:noFill/>
          </a:ln>
          <a:effectLst>
            <a:softEdge rad="112500"/>
          </a:effectLst>
        </p:spPr>
      </p:pic>
      <p:graphicFrame>
        <p:nvGraphicFramePr>
          <p:cNvPr id="3" name="图示 2"/>
          <p:cNvGraphicFramePr/>
          <p:nvPr/>
        </p:nvGraphicFramePr>
        <p:xfrm>
          <a:off x="2123728" y="1196752"/>
          <a:ext cx="6312024"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graphicEl>
                                              <a:dgm id="{A9DF40CB-EF6C-45B4-A461-FB0BC9F4ADDF}"/>
                                            </p:graphicEl>
                                          </p:spTgt>
                                        </p:tgtEl>
                                        <p:attrNameLst>
                                          <p:attrName>style.visibility</p:attrName>
                                        </p:attrNameLst>
                                      </p:cBhvr>
                                      <p:to>
                                        <p:strVal val="visible"/>
                                      </p:to>
                                    </p:set>
                                    <p:anim calcmode="lin" valueType="num">
                                      <p:cBhvr additive="base">
                                        <p:cTn id="7" dur="500" fill="hold"/>
                                        <p:tgtEl>
                                          <p:spTgt spid="3">
                                            <p:graphicEl>
                                              <a:dgm id="{A9DF40CB-EF6C-45B4-A461-FB0BC9F4ADDF}"/>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graphicEl>
                                              <a:dgm id="{A9DF40CB-EF6C-45B4-A461-FB0BC9F4ADDF}"/>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graphicEl>
                                              <a:dgm id="{F7AAEA4E-EA77-4ACE-9D28-BA6095ADAA71}"/>
                                            </p:graphicEl>
                                          </p:spTgt>
                                        </p:tgtEl>
                                        <p:attrNameLst>
                                          <p:attrName>style.visibility</p:attrName>
                                        </p:attrNameLst>
                                      </p:cBhvr>
                                      <p:to>
                                        <p:strVal val="visible"/>
                                      </p:to>
                                    </p:set>
                                    <p:anim calcmode="lin" valueType="num">
                                      <p:cBhvr additive="base">
                                        <p:cTn id="13" dur="500" fill="hold"/>
                                        <p:tgtEl>
                                          <p:spTgt spid="3">
                                            <p:graphicEl>
                                              <a:dgm id="{F7AAEA4E-EA77-4ACE-9D28-BA6095ADAA71}"/>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graphicEl>
                                              <a:dgm id="{F7AAEA4E-EA77-4ACE-9D28-BA6095ADAA71}"/>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graphicEl>
                                              <a:dgm id="{9802717F-3CCD-4C78-B99C-B3459480D9D9}"/>
                                            </p:graphicEl>
                                          </p:spTgt>
                                        </p:tgtEl>
                                        <p:attrNameLst>
                                          <p:attrName>style.visibility</p:attrName>
                                        </p:attrNameLst>
                                      </p:cBhvr>
                                      <p:to>
                                        <p:strVal val="visible"/>
                                      </p:to>
                                    </p:set>
                                    <p:anim calcmode="lin" valueType="num">
                                      <p:cBhvr additive="base">
                                        <p:cTn id="19" dur="500" fill="hold"/>
                                        <p:tgtEl>
                                          <p:spTgt spid="3">
                                            <p:graphicEl>
                                              <a:dgm id="{9802717F-3CCD-4C78-B99C-B3459480D9D9}"/>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graphicEl>
                                              <a:dgm id="{9802717F-3CCD-4C78-B99C-B3459480D9D9}"/>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graphicEl>
                                              <a:dgm id="{583B407D-2A25-4C5D-96AF-844D4E27B114}"/>
                                            </p:graphicEl>
                                          </p:spTgt>
                                        </p:tgtEl>
                                        <p:attrNameLst>
                                          <p:attrName>style.visibility</p:attrName>
                                        </p:attrNameLst>
                                      </p:cBhvr>
                                      <p:to>
                                        <p:strVal val="visible"/>
                                      </p:to>
                                    </p:set>
                                    <p:anim calcmode="lin" valueType="num">
                                      <p:cBhvr additive="base">
                                        <p:cTn id="25" dur="500" fill="hold"/>
                                        <p:tgtEl>
                                          <p:spTgt spid="3">
                                            <p:graphicEl>
                                              <a:dgm id="{583B407D-2A25-4C5D-96AF-844D4E27B114}"/>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graphicEl>
                                              <a:dgm id="{583B407D-2A25-4C5D-96AF-844D4E27B114}"/>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graphicEl>
                                              <a:dgm id="{E4F9B64B-94A6-4C3F-948C-AA1CB0E3C8B7}"/>
                                            </p:graphicEl>
                                          </p:spTgt>
                                        </p:tgtEl>
                                        <p:attrNameLst>
                                          <p:attrName>style.visibility</p:attrName>
                                        </p:attrNameLst>
                                      </p:cBhvr>
                                      <p:to>
                                        <p:strVal val="visible"/>
                                      </p:to>
                                    </p:set>
                                    <p:anim calcmode="lin" valueType="num">
                                      <p:cBhvr additive="base">
                                        <p:cTn id="31" dur="500" fill="hold"/>
                                        <p:tgtEl>
                                          <p:spTgt spid="3">
                                            <p:graphicEl>
                                              <a:dgm id="{E4F9B64B-94A6-4C3F-948C-AA1CB0E3C8B7}"/>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graphicEl>
                                              <a:dgm id="{E4F9B64B-94A6-4C3F-948C-AA1CB0E3C8B7}"/>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graphicEl>
                                              <a:dgm id="{820D7413-4A01-46C9-BFB6-FF9BA9D86EFE}"/>
                                            </p:graphicEl>
                                          </p:spTgt>
                                        </p:tgtEl>
                                        <p:attrNameLst>
                                          <p:attrName>style.visibility</p:attrName>
                                        </p:attrNameLst>
                                      </p:cBhvr>
                                      <p:to>
                                        <p:strVal val="visible"/>
                                      </p:to>
                                    </p:set>
                                    <p:anim calcmode="lin" valueType="num">
                                      <p:cBhvr additive="base">
                                        <p:cTn id="37" dur="500" fill="hold"/>
                                        <p:tgtEl>
                                          <p:spTgt spid="3">
                                            <p:graphicEl>
                                              <a:dgm id="{820D7413-4A01-46C9-BFB6-FF9BA9D86EFE}"/>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graphicEl>
                                              <a:dgm id="{820D7413-4A01-46C9-BFB6-FF9BA9D86EFE}"/>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graphicEl>
                                              <a:dgm id="{60CA57B1-09D0-4733-87B4-2008432490AD}"/>
                                            </p:graphicEl>
                                          </p:spTgt>
                                        </p:tgtEl>
                                        <p:attrNameLst>
                                          <p:attrName>style.visibility</p:attrName>
                                        </p:attrNameLst>
                                      </p:cBhvr>
                                      <p:to>
                                        <p:strVal val="visible"/>
                                      </p:to>
                                    </p:set>
                                    <p:anim calcmode="lin" valueType="num">
                                      <p:cBhvr additive="base">
                                        <p:cTn id="43" dur="500" fill="hold"/>
                                        <p:tgtEl>
                                          <p:spTgt spid="3">
                                            <p:graphicEl>
                                              <a:dgm id="{60CA57B1-09D0-4733-87B4-2008432490AD}"/>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graphicEl>
                                              <a:dgm id="{60CA57B1-09D0-4733-87B4-2008432490AD}"/>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graphicEl>
                                              <a:dgm id="{B37C4FC5-249A-4BF5-9F18-84A7CD0E330D}"/>
                                            </p:graphicEl>
                                          </p:spTgt>
                                        </p:tgtEl>
                                        <p:attrNameLst>
                                          <p:attrName>style.visibility</p:attrName>
                                        </p:attrNameLst>
                                      </p:cBhvr>
                                      <p:to>
                                        <p:strVal val="visible"/>
                                      </p:to>
                                    </p:set>
                                    <p:anim calcmode="lin" valueType="num">
                                      <p:cBhvr additive="base">
                                        <p:cTn id="49" dur="500" fill="hold"/>
                                        <p:tgtEl>
                                          <p:spTgt spid="3">
                                            <p:graphicEl>
                                              <a:dgm id="{B37C4FC5-249A-4BF5-9F18-84A7CD0E330D}"/>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graphicEl>
                                              <a:dgm id="{B37C4FC5-249A-4BF5-9F18-84A7CD0E330D}"/>
                                            </p:graphic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graphicEl>
                                              <a:dgm id="{43EE7DD1-1CE0-4CA5-9D95-B8A4226EAD30}"/>
                                            </p:graphicEl>
                                          </p:spTgt>
                                        </p:tgtEl>
                                        <p:attrNameLst>
                                          <p:attrName>style.visibility</p:attrName>
                                        </p:attrNameLst>
                                      </p:cBhvr>
                                      <p:to>
                                        <p:strVal val="visible"/>
                                      </p:to>
                                    </p:set>
                                    <p:anim calcmode="lin" valueType="num">
                                      <p:cBhvr additive="base">
                                        <p:cTn id="55" dur="500" fill="hold"/>
                                        <p:tgtEl>
                                          <p:spTgt spid="3">
                                            <p:graphicEl>
                                              <a:dgm id="{43EE7DD1-1CE0-4CA5-9D95-B8A4226EAD30}"/>
                                            </p:graphic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graphicEl>
                                              <a:dgm id="{43EE7DD1-1CE0-4CA5-9D95-B8A4226EAD30}"/>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
          <p:cNvSpPr>
            <a:spLocks noGrp="1"/>
          </p:cNvSpPr>
          <p:nvPr>
            <p:ph type="title"/>
          </p:nvPr>
        </p:nvSpPr>
        <p:spPr/>
        <p:txBody>
          <a:bodyPr/>
          <a:lstStyle/>
          <a:p>
            <a:r>
              <a:rPr lang="zh-CN" altLang="en-US" smtClean="0"/>
              <a:t>集成数字化管理</a:t>
            </a:r>
          </a:p>
        </p:txBody>
      </p:sp>
      <p:sp>
        <p:nvSpPr>
          <p:cNvPr id="15363" name="内容占位符 2"/>
          <p:cNvSpPr>
            <a:spLocks noGrp="1"/>
          </p:cNvSpPr>
          <p:nvPr>
            <p:ph idx="1"/>
          </p:nvPr>
        </p:nvSpPr>
        <p:spPr/>
        <p:txBody>
          <a:bodyPr/>
          <a:lstStyle/>
          <a:p>
            <a:r>
              <a:rPr lang="zh-CN" altLang="en-US" sz="2000" b="1" smtClean="0"/>
              <a:t>集成数字化管理的含义是：</a:t>
            </a:r>
            <a:endParaRPr lang="en-US" altLang="zh-CN" sz="2000" b="1" smtClean="0"/>
          </a:p>
          <a:p>
            <a:r>
              <a:rPr lang="zh-CN" altLang="en-US" sz="2000" smtClean="0"/>
              <a:t>通过把办公管理需求高度抽象化，提升为各种管理对象，并赋予不同的管理对象不同的管理功能，通过</a:t>
            </a:r>
            <a:r>
              <a:rPr lang="zh-CN" altLang="en-US" sz="2000" b="1" smtClean="0">
                <a:solidFill>
                  <a:srgbClr val="FFFF00"/>
                </a:solidFill>
              </a:rPr>
              <a:t>类型定义</a:t>
            </a:r>
            <a:r>
              <a:rPr lang="zh-CN" altLang="en-US" sz="2000" smtClean="0"/>
              <a:t>来形成自己的管理架构，将各种知识集成统一管理，并通过</a:t>
            </a:r>
            <a:r>
              <a:rPr lang="zh-CN" altLang="en-US" sz="2000" b="1" smtClean="0">
                <a:solidFill>
                  <a:srgbClr val="FFFF00"/>
                </a:solidFill>
              </a:rPr>
              <a:t>属性</a:t>
            </a:r>
            <a:r>
              <a:rPr lang="zh-CN" altLang="en-US" sz="2000" smtClean="0"/>
              <a:t>来定义知识的特征，通过</a:t>
            </a:r>
            <a:r>
              <a:rPr lang="zh-CN" altLang="en-US" sz="2000" b="1" smtClean="0">
                <a:solidFill>
                  <a:srgbClr val="FFFF00"/>
                </a:solidFill>
              </a:rPr>
              <a:t>授权</a:t>
            </a:r>
            <a:r>
              <a:rPr lang="zh-CN" altLang="en-US" sz="2000" smtClean="0"/>
              <a:t>来体现职责，以满足共性和个性化的管理需求。</a:t>
            </a:r>
          </a:p>
          <a:p>
            <a:r>
              <a:rPr lang="zh-CN" altLang="en-US" sz="2000" smtClean="0"/>
              <a:t>集成数字化管理概念，非常适合于以知识管理为基础的办公自动化系统，可将企业分散于各处的办公知识资源集中统一管理，有利于消除信息孤岛。</a:t>
            </a:r>
          </a:p>
        </p:txBody>
      </p:sp>
      <p:sp>
        <p:nvSpPr>
          <p:cNvPr id="15364"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918549E4-C331-4B06-97ED-22DAFEE76A17}" type="datetime1">
              <a:rPr lang="zh-CN" altLang="en-US" sz="1400" smtClean="0"/>
              <a:pPr eaLnBrk="1" hangingPunct="1"/>
              <a:t>2014/10/14</a:t>
            </a:fld>
            <a:endParaRPr lang="en-US" altLang="zh-CN" sz="1400" smtClean="0"/>
          </a:p>
        </p:txBody>
      </p:sp>
      <p:sp>
        <p:nvSpPr>
          <p:cNvPr id="15365"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D75671A2-2757-4AC1-BAD5-199F596AA4AD}" type="slidenum">
              <a:rPr lang="en-US" altLang="zh-CN" sz="1400"/>
              <a:pPr eaLnBrk="1" hangingPunct="1"/>
              <a:t>13</a:t>
            </a:fld>
            <a:endParaRPr lang="en-US" altLang="zh-CN" sz="1400"/>
          </a:p>
        </p:txBody>
      </p:sp>
      <p:sp>
        <p:nvSpPr>
          <p:cNvPr id="6"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p:cNvSpPr>
          <p:nvPr>
            <p:ph type="title"/>
          </p:nvPr>
        </p:nvSpPr>
        <p:spPr/>
        <p:txBody>
          <a:bodyPr/>
          <a:lstStyle/>
          <a:p>
            <a:r>
              <a:rPr lang="zh-CN" altLang="en-US" smtClean="0"/>
              <a:t>组织机构的虚拟化</a:t>
            </a:r>
          </a:p>
        </p:txBody>
      </p:sp>
      <p:sp>
        <p:nvSpPr>
          <p:cNvPr id="16387" name="内容占位符 2"/>
          <p:cNvSpPr>
            <a:spLocks noGrp="1"/>
          </p:cNvSpPr>
          <p:nvPr>
            <p:ph idx="1"/>
          </p:nvPr>
        </p:nvSpPr>
        <p:spPr/>
        <p:txBody>
          <a:bodyPr/>
          <a:lstStyle/>
          <a:p>
            <a:r>
              <a:rPr lang="zh-CN" altLang="en-US" sz="1800" smtClean="0"/>
              <a:t>在办公自动化系统中创建组织架构，</a:t>
            </a:r>
            <a:endParaRPr lang="en-US" altLang="zh-CN" sz="1800" smtClean="0"/>
          </a:p>
          <a:p>
            <a:r>
              <a:rPr lang="zh-CN" altLang="en-US" sz="1800" smtClean="0"/>
              <a:t>就是将组织机构虚拟化，</a:t>
            </a:r>
            <a:endParaRPr lang="en-US" altLang="zh-CN" sz="1800" smtClean="0"/>
          </a:p>
          <a:p>
            <a:r>
              <a:rPr lang="zh-CN" altLang="en-US" sz="1800" smtClean="0"/>
              <a:t>也就是在网络上创建一个</a:t>
            </a:r>
            <a:endParaRPr lang="en-US" altLang="zh-CN" sz="1800" smtClean="0"/>
          </a:p>
          <a:p>
            <a:r>
              <a:rPr lang="zh-CN" altLang="en-US" sz="1800" smtClean="0"/>
              <a:t>与现实中的组织机构一模一样的组织框架，</a:t>
            </a:r>
            <a:endParaRPr lang="en-US" altLang="zh-CN" sz="1800" smtClean="0"/>
          </a:p>
          <a:p>
            <a:r>
              <a:rPr lang="zh-CN" altLang="en-US" sz="1800" smtClean="0"/>
              <a:t>以形成网上办公环境。</a:t>
            </a:r>
          </a:p>
        </p:txBody>
      </p:sp>
      <p:sp>
        <p:nvSpPr>
          <p:cNvPr id="16388"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1705DCE7-41A8-416B-A26C-20A8948CF946}" type="datetime1">
              <a:rPr lang="zh-CN" altLang="en-US" sz="1400" smtClean="0"/>
              <a:pPr eaLnBrk="1" hangingPunct="1"/>
              <a:t>2014/10/14</a:t>
            </a:fld>
            <a:endParaRPr lang="en-US" altLang="zh-CN" sz="1400" smtClean="0"/>
          </a:p>
        </p:txBody>
      </p:sp>
      <p:sp>
        <p:nvSpPr>
          <p:cNvPr id="16389"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6962E704-8C6C-4585-92DF-F74159EED757}" type="slidenum">
              <a:rPr lang="en-US" altLang="zh-CN" sz="1400"/>
              <a:pPr eaLnBrk="1" hangingPunct="1"/>
              <a:t>14</a:t>
            </a:fld>
            <a:endParaRPr lang="en-US" altLang="zh-CN" sz="1400"/>
          </a:p>
        </p:txBody>
      </p:sp>
      <p:sp>
        <p:nvSpPr>
          <p:cNvPr id="6"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pic>
        <p:nvPicPr>
          <p:cNvPr id="1639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7763" y="2276475"/>
            <a:ext cx="1841500" cy="313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p:txBody>
          <a:bodyPr/>
          <a:lstStyle/>
          <a:p>
            <a:r>
              <a:rPr lang="zh-CN" altLang="en-US" smtClean="0"/>
              <a:t>组织机构的虚拟化</a:t>
            </a:r>
          </a:p>
        </p:txBody>
      </p:sp>
      <p:sp>
        <p:nvSpPr>
          <p:cNvPr id="17411" name="内容占位符 2"/>
          <p:cNvSpPr>
            <a:spLocks noGrp="1"/>
          </p:cNvSpPr>
          <p:nvPr>
            <p:ph idx="1"/>
          </p:nvPr>
        </p:nvSpPr>
        <p:spPr/>
        <p:txBody>
          <a:bodyPr/>
          <a:lstStyle/>
          <a:p>
            <a:r>
              <a:rPr lang="zh-CN" altLang="en-US" smtClean="0"/>
              <a:t>组织机构的层次</a:t>
            </a:r>
            <a:endParaRPr lang="en-US" altLang="zh-CN" smtClean="0"/>
          </a:p>
          <a:p>
            <a:r>
              <a:rPr lang="zh-CN" altLang="en-US" sz="2000" smtClean="0"/>
              <a:t>    </a:t>
            </a:r>
            <a:r>
              <a:rPr lang="en-US" altLang="zh-CN" sz="2000" smtClean="0"/>
              <a:t>1</a:t>
            </a:r>
            <a:r>
              <a:rPr lang="zh-CN" altLang="en-US" sz="2000" smtClean="0"/>
              <a:t>、顶层</a:t>
            </a:r>
            <a:r>
              <a:rPr lang="en-US" altLang="zh-CN" sz="2000" smtClean="0"/>
              <a:t>—</a:t>
            </a:r>
            <a:r>
              <a:rPr lang="zh-CN" altLang="en-US" sz="2000" smtClean="0"/>
              <a:t>集团公司</a:t>
            </a:r>
            <a:endParaRPr lang="en-US" altLang="zh-CN" sz="2000" smtClean="0"/>
          </a:p>
          <a:p>
            <a:r>
              <a:rPr lang="en-US" altLang="zh-CN" sz="2000" smtClean="0"/>
              <a:t>    2</a:t>
            </a:r>
            <a:r>
              <a:rPr lang="zh-CN" altLang="en-US" sz="2000" smtClean="0"/>
              <a:t>、中间</a:t>
            </a:r>
            <a:r>
              <a:rPr lang="en-US" altLang="zh-CN" sz="2000" smtClean="0"/>
              <a:t>—</a:t>
            </a:r>
            <a:r>
              <a:rPr lang="zh-CN" altLang="en-US" sz="2000" smtClean="0"/>
              <a:t>部门，可以有多级部门架构</a:t>
            </a:r>
            <a:endParaRPr lang="en-US" altLang="zh-CN" sz="2000" smtClean="0"/>
          </a:p>
          <a:p>
            <a:r>
              <a:rPr lang="en-US" altLang="zh-CN" sz="2000" smtClean="0"/>
              <a:t>    3</a:t>
            </a:r>
            <a:r>
              <a:rPr lang="zh-CN" altLang="en-US" sz="2000" smtClean="0"/>
              <a:t>、底层</a:t>
            </a:r>
            <a:r>
              <a:rPr lang="en-US" altLang="zh-CN" sz="2000" smtClean="0"/>
              <a:t>—</a:t>
            </a:r>
            <a:r>
              <a:rPr lang="zh-CN" altLang="en-US" sz="2000" smtClean="0"/>
              <a:t>职员，</a:t>
            </a:r>
            <a:endParaRPr lang="en-US" altLang="zh-CN" sz="2000" smtClean="0"/>
          </a:p>
          <a:p>
            <a:r>
              <a:rPr lang="en-US" altLang="zh-CN" sz="2000" smtClean="0"/>
              <a:t>            </a:t>
            </a:r>
            <a:r>
              <a:rPr lang="zh-CN" altLang="en-US" sz="2000" smtClean="0"/>
              <a:t>职员是组织机构的最底层，</a:t>
            </a:r>
            <a:endParaRPr lang="en-US" altLang="zh-CN" sz="2000" smtClean="0"/>
          </a:p>
          <a:p>
            <a:r>
              <a:rPr lang="en-US" altLang="zh-CN" sz="2000" smtClean="0"/>
              <a:t>            </a:t>
            </a:r>
            <a:r>
              <a:rPr lang="zh-CN" altLang="en-US" sz="2000" smtClean="0"/>
              <a:t>是形成组织机构的基础</a:t>
            </a:r>
            <a:endParaRPr lang="en-US" altLang="zh-CN" sz="2000" smtClean="0"/>
          </a:p>
          <a:p>
            <a:endParaRPr lang="en-US" altLang="zh-CN" sz="2000" smtClean="0"/>
          </a:p>
        </p:txBody>
      </p:sp>
      <p:sp>
        <p:nvSpPr>
          <p:cNvPr id="17412"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DBB48B49-DD91-4645-B557-1E08CB8A0D94}" type="datetime1">
              <a:rPr lang="zh-CN" altLang="en-US" sz="1400" smtClean="0"/>
              <a:pPr eaLnBrk="1" hangingPunct="1"/>
              <a:t>2014/10/14</a:t>
            </a:fld>
            <a:endParaRPr lang="en-US" altLang="zh-CN" sz="1400" smtClean="0"/>
          </a:p>
        </p:txBody>
      </p:sp>
      <p:sp>
        <p:nvSpPr>
          <p:cNvPr id="17413"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390F0132-A115-41CB-B650-CACE00CFA443}" type="slidenum">
              <a:rPr lang="en-US" altLang="zh-CN" sz="1400"/>
              <a:pPr eaLnBrk="1" hangingPunct="1"/>
              <a:t>15</a:t>
            </a:fld>
            <a:endParaRPr lang="en-US" altLang="zh-CN" sz="1400"/>
          </a:p>
        </p:txBody>
      </p:sp>
      <p:sp>
        <p:nvSpPr>
          <p:cNvPr id="6"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pic>
        <p:nvPicPr>
          <p:cNvPr id="174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1863" y="2349500"/>
            <a:ext cx="1562100" cy="367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6"/>
          <p:cNvSpPr>
            <a:spLocks noGrp="1"/>
          </p:cNvSpPr>
          <p:nvPr>
            <p:ph type="title"/>
          </p:nvPr>
        </p:nvSpPr>
        <p:spPr>
          <a:xfrm>
            <a:off x="914400" y="142875"/>
            <a:ext cx="7543800" cy="1143000"/>
          </a:xfrm>
        </p:spPr>
        <p:txBody>
          <a:bodyPr/>
          <a:lstStyle/>
          <a:p>
            <a:r>
              <a:rPr lang="zh-CN" altLang="en-US" smtClean="0"/>
              <a:t>个人信息的管理</a:t>
            </a:r>
          </a:p>
        </p:txBody>
      </p:sp>
      <p:sp>
        <p:nvSpPr>
          <p:cNvPr id="18435" name="内容占位符 7"/>
          <p:cNvSpPr>
            <a:spLocks noGrp="1"/>
          </p:cNvSpPr>
          <p:nvPr>
            <p:ph idx="1"/>
          </p:nvPr>
        </p:nvSpPr>
        <p:spPr>
          <a:xfrm>
            <a:off x="914400" y="1412875"/>
            <a:ext cx="7872413" cy="1087438"/>
          </a:xfrm>
        </p:spPr>
        <p:txBody>
          <a:bodyPr/>
          <a:lstStyle/>
          <a:p>
            <a:r>
              <a:rPr lang="en-US" altLang="zh-CN" sz="2000" smtClean="0"/>
              <a:t>OA</a:t>
            </a:r>
            <a:r>
              <a:rPr lang="zh-CN" altLang="en-US" sz="2000" smtClean="0"/>
              <a:t>系统为每个员工设定一个信息保管箱，保管箱中预设了一些信息管理类型，员工也可以根据需要创建新的信息分类构架，以方便分门别类管理自己信息。</a:t>
            </a:r>
          </a:p>
        </p:txBody>
      </p:sp>
      <p:sp>
        <p:nvSpPr>
          <p:cNvPr id="18436" name="日期占位符 4"/>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6A7AFB08-B732-492E-A300-9D1AC3C1AB9A}" type="datetime1">
              <a:rPr lang="zh-CN" altLang="en-US" sz="1400" smtClean="0"/>
              <a:pPr eaLnBrk="1" hangingPunct="1"/>
              <a:t>2014/10/14</a:t>
            </a:fld>
            <a:endParaRPr lang="en-US" altLang="zh-CN" sz="1400" smtClean="0"/>
          </a:p>
        </p:txBody>
      </p:sp>
      <p:sp>
        <p:nvSpPr>
          <p:cNvPr id="18437"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7575473F-75C3-4164-828D-2805FB7A4F55}" type="slidenum">
              <a:rPr lang="en-US" altLang="zh-CN" sz="1400"/>
              <a:pPr eaLnBrk="1" hangingPunct="1"/>
              <a:t>16</a:t>
            </a:fld>
            <a:endParaRPr lang="en-US" altLang="zh-CN" sz="1400"/>
          </a:p>
        </p:txBody>
      </p:sp>
      <p:pic>
        <p:nvPicPr>
          <p:cNvPr id="9" name="图片 8" descr="Snap684.bmp"/>
          <p:cNvPicPr>
            <a:picLocks noChangeAspect="1"/>
          </p:cNvPicPr>
          <p:nvPr/>
        </p:nvPicPr>
        <p:blipFill>
          <a:blip r:embed="rId2" cstate="print"/>
          <a:stretch>
            <a:fillRect/>
          </a:stretch>
        </p:blipFill>
        <p:spPr>
          <a:xfrm>
            <a:off x="1259632" y="2663158"/>
            <a:ext cx="7344816" cy="3293438"/>
          </a:xfrm>
          <a:prstGeom prst="rect">
            <a:avLst/>
          </a:prstGeom>
          <a:ln>
            <a:noFill/>
          </a:ln>
          <a:effectLst>
            <a:softEdge rad="112500"/>
          </a:effectLst>
        </p:spPr>
      </p:pic>
      <p:pic>
        <p:nvPicPr>
          <p:cNvPr id="10" name="图片 9" descr="Sys_Logo.gif"/>
          <p:cNvPicPr>
            <a:picLocks noChangeAspect="1"/>
          </p:cNvPicPr>
          <p:nvPr/>
        </p:nvPicPr>
        <p:blipFill>
          <a:blip r:embed="rId3" cstate="print"/>
          <a:stretch>
            <a:fillRect/>
          </a:stretch>
        </p:blipFill>
        <p:spPr>
          <a:xfrm>
            <a:off x="371456" y="6315099"/>
            <a:ext cx="1485900" cy="542925"/>
          </a:xfrm>
          <a:prstGeom prst="rect">
            <a:avLst/>
          </a:prstGeom>
          <a:ln>
            <a:noFill/>
          </a:ln>
          <a:effectLst>
            <a:softEdge rad="112500"/>
          </a:effectLst>
        </p:spPr>
      </p:pic>
      <p:sp>
        <p:nvSpPr>
          <p:cNvPr id="8"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1"/>
          <p:cNvSpPr>
            <a:spLocks noGrp="1"/>
          </p:cNvSpPr>
          <p:nvPr>
            <p:ph type="title"/>
          </p:nvPr>
        </p:nvSpPr>
        <p:spPr/>
        <p:txBody>
          <a:bodyPr/>
          <a:lstStyle/>
          <a:p>
            <a:r>
              <a:rPr lang="zh-CN" altLang="en-US" smtClean="0"/>
              <a:t>个人信息的管理</a:t>
            </a:r>
          </a:p>
        </p:txBody>
      </p:sp>
      <p:sp>
        <p:nvSpPr>
          <p:cNvPr id="19459" name="内容占位符 2"/>
          <p:cNvSpPr>
            <a:spLocks noGrp="1"/>
          </p:cNvSpPr>
          <p:nvPr>
            <p:ph idx="1"/>
          </p:nvPr>
        </p:nvSpPr>
        <p:spPr>
          <a:xfrm>
            <a:off x="914400" y="1916113"/>
            <a:ext cx="7543800" cy="4027487"/>
          </a:xfrm>
        </p:spPr>
        <p:txBody>
          <a:bodyPr/>
          <a:lstStyle/>
          <a:p>
            <a:r>
              <a:rPr lang="zh-CN" altLang="en-US" smtClean="0"/>
              <a:t>个人信息的种类</a:t>
            </a:r>
            <a:endParaRPr lang="en-US" altLang="zh-CN" smtClean="0"/>
          </a:p>
          <a:p>
            <a:r>
              <a:rPr lang="en-US" altLang="zh-CN" sz="2000" smtClean="0"/>
              <a:t>     </a:t>
            </a:r>
            <a:r>
              <a:rPr lang="zh-CN" altLang="en-US" sz="1600" smtClean="0"/>
              <a:t>这里所说的个人信息，并不是指个人的私有信息，而是指因工作需要由职员个人处理和管理的公务信息。</a:t>
            </a:r>
            <a:endParaRPr lang="en-US" altLang="zh-CN" sz="1600" smtClean="0"/>
          </a:p>
          <a:p>
            <a:r>
              <a:rPr lang="zh-CN" altLang="en-US" sz="2000" smtClean="0"/>
              <a:t>     </a:t>
            </a:r>
            <a:r>
              <a:rPr lang="en-US" altLang="zh-CN" sz="2000" smtClean="0"/>
              <a:t>1</a:t>
            </a:r>
            <a:r>
              <a:rPr lang="zh-CN" altLang="en-US" sz="2000" smtClean="0"/>
              <a:t>、共享性信息</a:t>
            </a:r>
            <a:endParaRPr lang="en-US" altLang="zh-CN" sz="2000" smtClean="0"/>
          </a:p>
          <a:p>
            <a:r>
              <a:rPr lang="en-US" altLang="zh-CN" sz="1600" smtClean="0"/>
              <a:t>            </a:t>
            </a:r>
            <a:r>
              <a:rPr lang="zh-CN" altLang="en-US" sz="1600" smtClean="0"/>
              <a:t>如我的文章、互动空间（个人论坛）等</a:t>
            </a:r>
            <a:r>
              <a:rPr lang="en-US" altLang="zh-CN" sz="1600" smtClean="0"/>
              <a:t>…</a:t>
            </a:r>
          </a:p>
          <a:p>
            <a:r>
              <a:rPr lang="zh-CN" altLang="en-US" sz="2000" smtClean="0"/>
              <a:t>     </a:t>
            </a:r>
            <a:r>
              <a:rPr lang="en-US" altLang="zh-CN" sz="2000" smtClean="0"/>
              <a:t>2</a:t>
            </a:r>
            <a:r>
              <a:rPr lang="zh-CN" altLang="en-US" sz="2000" smtClean="0"/>
              <a:t>、邮件类信息</a:t>
            </a:r>
            <a:endParaRPr lang="en-US" altLang="zh-CN" sz="2000" smtClean="0"/>
          </a:p>
          <a:p>
            <a:r>
              <a:rPr lang="en-US" altLang="zh-CN" sz="1600" smtClean="0"/>
              <a:t>            </a:t>
            </a:r>
            <a:r>
              <a:rPr lang="zh-CN" altLang="en-US" sz="1600" smtClean="0"/>
              <a:t>流程邮局中的收件保管箱、发件箱等</a:t>
            </a:r>
            <a:r>
              <a:rPr lang="en-US" altLang="zh-CN" sz="1600" smtClean="0"/>
              <a:t>…</a:t>
            </a:r>
          </a:p>
          <a:p>
            <a:r>
              <a:rPr lang="zh-CN" altLang="en-US" sz="2000" smtClean="0"/>
              <a:t>     </a:t>
            </a:r>
            <a:r>
              <a:rPr lang="en-US" altLang="zh-CN" sz="2000" smtClean="0"/>
              <a:t>3</a:t>
            </a:r>
            <a:r>
              <a:rPr lang="zh-CN" altLang="en-US" sz="2000" smtClean="0"/>
              <a:t>、个人工作信息</a:t>
            </a:r>
            <a:endParaRPr lang="en-US" altLang="zh-CN" sz="2000" smtClean="0"/>
          </a:p>
          <a:p>
            <a:r>
              <a:rPr lang="en-US" altLang="zh-CN" sz="1600" smtClean="0"/>
              <a:t>            </a:t>
            </a:r>
            <a:r>
              <a:rPr lang="zh-CN" altLang="en-US" sz="1600" smtClean="0"/>
              <a:t>一般不对外公开，用于个人工作信息的处理，</a:t>
            </a:r>
            <a:endParaRPr lang="en-US" altLang="zh-CN" sz="1600" smtClean="0"/>
          </a:p>
          <a:p>
            <a:r>
              <a:rPr lang="en-US" altLang="zh-CN" sz="1600" smtClean="0"/>
              <a:t>            </a:t>
            </a:r>
            <a:r>
              <a:rPr lang="zh-CN" altLang="en-US" sz="1600" smtClean="0"/>
              <a:t>可创建</a:t>
            </a:r>
            <a:r>
              <a:rPr lang="zh-CN" altLang="en-US" sz="1600" b="1" smtClean="0"/>
              <a:t>我的工作</a:t>
            </a:r>
            <a:r>
              <a:rPr lang="zh-CN" altLang="en-US" sz="1600" smtClean="0"/>
              <a:t>及其下位类</a:t>
            </a:r>
            <a:r>
              <a:rPr lang="en-US" altLang="zh-CN" sz="1600" smtClean="0"/>
              <a:t>…</a:t>
            </a:r>
            <a:endParaRPr lang="zh-CN" altLang="en-US" sz="1600" smtClean="0"/>
          </a:p>
        </p:txBody>
      </p:sp>
      <p:sp>
        <p:nvSpPr>
          <p:cNvPr id="19460"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14D7D93B-E55C-4F5B-877E-F0A79CE4DAE5}" type="datetime1">
              <a:rPr lang="zh-CN" altLang="en-US" sz="1400" smtClean="0"/>
              <a:pPr eaLnBrk="1" hangingPunct="1"/>
              <a:t>2014/10/14</a:t>
            </a:fld>
            <a:endParaRPr lang="en-US" altLang="zh-CN" sz="1400" smtClean="0"/>
          </a:p>
        </p:txBody>
      </p:sp>
      <p:sp>
        <p:nvSpPr>
          <p:cNvPr id="19461"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FB275D4F-5467-430C-A70A-6F95F5F2226E}" type="slidenum">
              <a:rPr lang="en-US" altLang="zh-CN" sz="1400"/>
              <a:pPr eaLnBrk="1" hangingPunct="1"/>
              <a:t>17</a:t>
            </a:fld>
            <a:endParaRPr lang="en-US" altLang="zh-CN" sz="1400"/>
          </a:p>
        </p:txBody>
      </p:sp>
      <p:pic>
        <p:nvPicPr>
          <p:cNvPr id="194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588" y="3357563"/>
            <a:ext cx="1371600" cy="26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标题 6"/>
          <p:cNvSpPr>
            <a:spLocks noGrp="1"/>
          </p:cNvSpPr>
          <p:nvPr>
            <p:ph type="title"/>
          </p:nvPr>
        </p:nvSpPr>
        <p:spPr>
          <a:xfrm>
            <a:off x="914400" y="142875"/>
            <a:ext cx="7543800" cy="1143000"/>
          </a:xfrm>
        </p:spPr>
        <p:txBody>
          <a:bodyPr/>
          <a:lstStyle/>
          <a:p>
            <a:r>
              <a:rPr lang="zh-CN" altLang="en-US" smtClean="0"/>
              <a:t>部门信息管理</a:t>
            </a:r>
          </a:p>
        </p:txBody>
      </p:sp>
      <p:sp>
        <p:nvSpPr>
          <p:cNvPr id="20483" name="内容占位符 7"/>
          <p:cNvSpPr>
            <a:spLocks noGrp="1"/>
          </p:cNvSpPr>
          <p:nvPr>
            <p:ph idx="1"/>
          </p:nvPr>
        </p:nvSpPr>
        <p:spPr>
          <a:xfrm>
            <a:off x="928688" y="1268413"/>
            <a:ext cx="7543800" cy="1303337"/>
          </a:xfrm>
        </p:spPr>
        <p:txBody>
          <a:bodyPr/>
          <a:lstStyle/>
          <a:p>
            <a:r>
              <a:rPr lang="zh-CN" altLang="en-US" sz="1600" smtClean="0"/>
              <a:t>要管理部门信息，就要创建一个部门信息管理架构，用于分门别类管理部门的信息。 </a:t>
            </a:r>
          </a:p>
          <a:p>
            <a:r>
              <a:rPr lang="zh-CN" altLang="en-US" sz="1600" smtClean="0"/>
              <a:t>部门信息的分类架构根据部门的职责而定，可在部门的组织架构下创建，也可创建专门的部门管理大类及其下位类。</a:t>
            </a:r>
          </a:p>
        </p:txBody>
      </p:sp>
      <p:sp>
        <p:nvSpPr>
          <p:cNvPr id="20484" name="日期占位符 4"/>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3AE5E9B7-B8E9-4FBE-A7CD-1903AF4C399B}" type="datetime1">
              <a:rPr lang="zh-CN" altLang="en-US" sz="1400" smtClean="0"/>
              <a:pPr eaLnBrk="1" hangingPunct="1"/>
              <a:t>2014/10/14</a:t>
            </a:fld>
            <a:endParaRPr lang="en-US" altLang="zh-CN" sz="1400" smtClean="0"/>
          </a:p>
        </p:txBody>
      </p:sp>
      <p:sp>
        <p:nvSpPr>
          <p:cNvPr id="20485"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2F044BA3-E3F3-4B27-984B-E0915C0808B5}" type="slidenum">
              <a:rPr lang="en-US" altLang="zh-CN" sz="1400"/>
              <a:pPr eaLnBrk="1" hangingPunct="1"/>
              <a:t>18</a:t>
            </a:fld>
            <a:endParaRPr lang="en-US" altLang="zh-CN" sz="1400"/>
          </a:p>
        </p:txBody>
      </p:sp>
      <p:pic>
        <p:nvPicPr>
          <p:cNvPr id="10" name="图片 9" descr="Snap683.bmp"/>
          <p:cNvPicPr>
            <a:picLocks noChangeAspect="1"/>
          </p:cNvPicPr>
          <p:nvPr/>
        </p:nvPicPr>
        <p:blipFill>
          <a:blip r:embed="rId2" cstate="print"/>
          <a:stretch>
            <a:fillRect/>
          </a:stretch>
        </p:blipFill>
        <p:spPr>
          <a:xfrm>
            <a:off x="572574" y="2786058"/>
            <a:ext cx="8357144" cy="3219048"/>
          </a:xfrm>
          <a:prstGeom prst="rect">
            <a:avLst/>
          </a:prstGeom>
          <a:ln>
            <a:noFill/>
          </a:ln>
          <a:effectLst>
            <a:softEdge rad="112500"/>
          </a:effectLst>
        </p:spPr>
      </p:pic>
      <p:pic>
        <p:nvPicPr>
          <p:cNvPr id="11" name="图片 10" descr="Sys_Logo.gif"/>
          <p:cNvPicPr>
            <a:picLocks noChangeAspect="1"/>
          </p:cNvPicPr>
          <p:nvPr/>
        </p:nvPicPr>
        <p:blipFill>
          <a:blip r:embed="rId3" cstate="print"/>
          <a:stretch>
            <a:fillRect/>
          </a:stretch>
        </p:blipFill>
        <p:spPr>
          <a:xfrm>
            <a:off x="371456" y="6315099"/>
            <a:ext cx="1485900" cy="542925"/>
          </a:xfrm>
          <a:prstGeom prst="rect">
            <a:avLst/>
          </a:prstGeom>
          <a:ln>
            <a:noFill/>
          </a:ln>
          <a:effectLst>
            <a:softEdge rad="112500"/>
          </a:effectLst>
        </p:spPr>
      </p:pic>
      <p:sp>
        <p:nvSpPr>
          <p:cNvPr id="8"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标题 6"/>
          <p:cNvSpPr>
            <a:spLocks noGrp="1"/>
          </p:cNvSpPr>
          <p:nvPr>
            <p:ph type="title"/>
          </p:nvPr>
        </p:nvSpPr>
        <p:spPr>
          <a:xfrm>
            <a:off x="914400" y="142875"/>
            <a:ext cx="7543800" cy="1143000"/>
          </a:xfrm>
        </p:spPr>
        <p:txBody>
          <a:bodyPr/>
          <a:lstStyle/>
          <a:p>
            <a:r>
              <a:rPr lang="zh-CN" altLang="en-US" smtClean="0"/>
              <a:t>集团层面信息管理</a:t>
            </a:r>
          </a:p>
        </p:txBody>
      </p:sp>
      <p:sp>
        <p:nvSpPr>
          <p:cNvPr id="21507" name="内容占位符 7"/>
          <p:cNvSpPr>
            <a:spLocks noGrp="1"/>
          </p:cNvSpPr>
          <p:nvPr>
            <p:ph idx="1"/>
          </p:nvPr>
        </p:nvSpPr>
        <p:spPr>
          <a:xfrm>
            <a:off x="928688" y="1628775"/>
            <a:ext cx="7543800" cy="1295400"/>
          </a:xfrm>
        </p:spPr>
        <p:txBody>
          <a:bodyPr/>
          <a:lstStyle/>
          <a:p>
            <a:r>
              <a:rPr lang="zh-CN" altLang="en-US" sz="2000" smtClean="0"/>
              <a:t>需要跨部门参与管理或共享的信息，都可上升为集团层面的信息进行管理，如信息交流中心（包括论坛中心、最新公告等）、现行文件管理、综合档案管理、在线会议与在线交流、综合信息中心、档案收集中心、集团常用表格、集团发文等。</a:t>
            </a:r>
          </a:p>
        </p:txBody>
      </p:sp>
      <p:sp>
        <p:nvSpPr>
          <p:cNvPr id="21508" name="日期占位符 4"/>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5027B1A2-0B95-4660-B731-0C02F5E8805F}" type="datetime1">
              <a:rPr lang="zh-CN" altLang="en-US" sz="1400" smtClean="0"/>
              <a:pPr eaLnBrk="1" hangingPunct="1"/>
              <a:t>2014/10/14</a:t>
            </a:fld>
            <a:endParaRPr lang="en-US" altLang="zh-CN" sz="1400" smtClean="0"/>
          </a:p>
        </p:txBody>
      </p:sp>
      <p:sp>
        <p:nvSpPr>
          <p:cNvPr id="21509"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211D9CA8-627C-4F04-858C-1F729856F302}" type="slidenum">
              <a:rPr lang="en-US" altLang="zh-CN" sz="1400"/>
              <a:pPr eaLnBrk="1" hangingPunct="1"/>
              <a:t>19</a:t>
            </a:fld>
            <a:endParaRPr lang="en-US" altLang="zh-CN" sz="1400"/>
          </a:p>
        </p:txBody>
      </p:sp>
      <p:pic>
        <p:nvPicPr>
          <p:cNvPr id="11" name="图片 10" descr="Sys_Logo.gif"/>
          <p:cNvPicPr>
            <a:picLocks noChangeAspect="1"/>
          </p:cNvPicPr>
          <p:nvPr/>
        </p:nvPicPr>
        <p:blipFill>
          <a:blip r:embed="rId2" cstate="print"/>
          <a:stretch>
            <a:fillRect/>
          </a:stretch>
        </p:blipFill>
        <p:spPr>
          <a:xfrm>
            <a:off x="371456" y="6315099"/>
            <a:ext cx="1485900" cy="542925"/>
          </a:xfrm>
          <a:prstGeom prst="rect">
            <a:avLst/>
          </a:prstGeom>
          <a:ln>
            <a:noFill/>
          </a:ln>
          <a:effectLst>
            <a:softEdge rad="112500"/>
          </a:effectLst>
        </p:spPr>
      </p:pic>
      <p:pic>
        <p:nvPicPr>
          <p:cNvPr id="9" name="图片 8" descr="Snap691.bmp"/>
          <p:cNvPicPr>
            <a:picLocks noChangeAspect="1"/>
          </p:cNvPicPr>
          <p:nvPr/>
        </p:nvPicPr>
        <p:blipFill>
          <a:blip r:embed="rId3" cstate="print"/>
          <a:stretch>
            <a:fillRect/>
          </a:stretch>
        </p:blipFill>
        <p:spPr>
          <a:xfrm>
            <a:off x="1907704" y="2991337"/>
            <a:ext cx="6459365" cy="3166726"/>
          </a:xfrm>
          <a:prstGeom prst="rect">
            <a:avLst/>
          </a:prstGeom>
          <a:ln>
            <a:noFill/>
          </a:ln>
          <a:effectLst>
            <a:softEdge rad="112500"/>
          </a:effectLst>
        </p:spPr>
      </p:pic>
      <p:sp>
        <p:nvSpPr>
          <p:cNvPr id="8"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B6B96FB4-2D1A-4AE5-B41C-96B0B857D125}" type="datetime1">
              <a:rPr lang="zh-CN" altLang="en-US" sz="1400" smtClean="0"/>
              <a:pPr eaLnBrk="1" hangingPunct="1"/>
              <a:t>2014/10/14</a:t>
            </a:fld>
            <a:endParaRPr lang="en-US" altLang="zh-CN" sz="1400" smtClean="0"/>
          </a:p>
        </p:txBody>
      </p:sp>
      <p:sp>
        <p:nvSpPr>
          <p:cNvPr id="4099"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7224FD40-EF9B-416C-A65E-E5AB0E1CB401}" type="slidenum">
              <a:rPr lang="en-US" altLang="zh-CN" sz="1400"/>
              <a:pPr eaLnBrk="1" hangingPunct="1"/>
              <a:t>2</a:t>
            </a:fld>
            <a:endParaRPr lang="en-US" altLang="zh-CN" sz="1400"/>
          </a:p>
        </p:txBody>
      </p:sp>
      <p:sp>
        <p:nvSpPr>
          <p:cNvPr id="4100" name="Rectangle 5"/>
          <p:cNvSpPr>
            <a:spLocks noChangeArrowheads="1"/>
          </p:cNvSpPr>
          <p:nvPr/>
        </p:nvSpPr>
        <p:spPr bwMode="auto">
          <a:xfrm>
            <a:off x="1219200" y="2492375"/>
            <a:ext cx="7391400"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lnSpc>
                <a:spcPct val="90000"/>
              </a:lnSpc>
              <a:spcBef>
                <a:spcPct val="60000"/>
              </a:spcBef>
              <a:buClr>
                <a:schemeClr val="tx1"/>
              </a:buClr>
            </a:pPr>
            <a:r>
              <a:rPr lang="zh-CN" altLang="en-US">
                <a:solidFill>
                  <a:srgbClr val="A5052B"/>
                </a:solidFill>
                <a:ea typeface="华文中宋" panose="02010600040101010101" pitchFamily="2" charset="-122"/>
              </a:rPr>
              <a:t>绍林科技的价值观</a:t>
            </a:r>
          </a:p>
          <a:p>
            <a:pPr eaLnBrk="1" hangingPunct="1">
              <a:lnSpc>
                <a:spcPct val="90000"/>
              </a:lnSpc>
              <a:spcBef>
                <a:spcPct val="60000"/>
              </a:spcBef>
              <a:buClr>
                <a:schemeClr val="tx1"/>
              </a:buClr>
            </a:pPr>
            <a:r>
              <a:rPr lang="zh-CN" altLang="en-US" sz="1600">
                <a:ea typeface="方正舒体" panose="02010601030101010101" pitchFamily="2" charset="-122"/>
              </a:rPr>
              <a:t>       </a:t>
            </a:r>
            <a:r>
              <a:rPr lang="zh-CN" altLang="en-US"/>
              <a:t>你若要喜爱自己的价值，你就要为社会创造价值。</a:t>
            </a:r>
          </a:p>
          <a:p>
            <a:pPr eaLnBrk="1" hangingPunct="1">
              <a:lnSpc>
                <a:spcPct val="90000"/>
              </a:lnSpc>
              <a:spcBef>
                <a:spcPct val="60000"/>
              </a:spcBef>
              <a:buClr>
                <a:schemeClr val="tx1"/>
              </a:buClr>
            </a:pPr>
            <a:r>
              <a:rPr lang="zh-CN" altLang="en-US"/>
              <a:t>      </a:t>
            </a:r>
            <a:r>
              <a:rPr lang="zh-CN" altLang="en-US" sz="1400"/>
              <a:t>强调社会性  强调服务  强调诚实  强调责任  强调感恩</a:t>
            </a:r>
          </a:p>
          <a:p>
            <a:pPr eaLnBrk="1" hangingPunct="1">
              <a:lnSpc>
                <a:spcPct val="90000"/>
              </a:lnSpc>
              <a:spcBef>
                <a:spcPct val="60000"/>
              </a:spcBef>
              <a:buClr>
                <a:schemeClr val="tx1"/>
              </a:buClr>
            </a:pPr>
            <a:r>
              <a:rPr lang="zh-CN" altLang="en-US"/>
              <a:t>     </a:t>
            </a:r>
          </a:p>
          <a:p>
            <a:pPr eaLnBrk="1" hangingPunct="1">
              <a:spcBef>
                <a:spcPct val="20000"/>
              </a:spcBef>
            </a:pPr>
            <a:r>
              <a:rPr lang="zh-CN" altLang="en-US">
                <a:solidFill>
                  <a:srgbClr val="A5052B"/>
                </a:solidFill>
                <a:ea typeface="华文中宋" panose="02010600040101010101" pitchFamily="2" charset="-122"/>
              </a:rPr>
              <a:t>绍林科技的产品观</a:t>
            </a:r>
          </a:p>
          <a:p>
            <a:pPr eaLnBrk="1" hangingPunct="1">
              <a:spcBef>
                <a:spcPct val="20000"/>
              </a:spcBef>
              <a:buFontTx/>
              <a:buChar char="•"/>
            </a:pPr>
            <a:r>
              <a:rPr lang="zh-CN" altLang="en-US"/>
              <a:t> 软件就是思想  </a:t>
            </a:r>
            <a:r>
              <a:rPr lang="en-US" altLang="zh-CN"/>
              <a:t>Software is the Mind !</a:t>
            </a:r>
          </a:p>
          <a:p>
            <a:pPr eaLnBrk="1" hangingPunct="1">
              <a:spcBef>
                <a:spcPct val="20000"/>
              </a:spcBef>
            </a:pPr>
            <a:r>
              <a:rPr lang="en-US" altLang="zh-CN"/>
              <a:t>       </a:t>
            </a:r>
            <a:r>
              <a:rPr lang="zh-CN" altLang="en-US" sz="1400"/>
              <a:t>产品的本质是为了满足客户需求，</a:t>
            </a:r>
          </a:p>
          <a:p>
            <a:pPr eaLnBrk="1" hangingPunct="1">
              <a:spcBef>
                <a:spcPct val="20000"/>
              </a:spcBef>
            </a:pPr>
            <a:r>
              <a:rPr lang="zh-CN" altLang="en-US" sz="1400"/>
              <a:t>          只有创新，才能满足客户的需求，</a:t>
            </a:r>
          </a:p>
          <a:p>
            <a:pPr eaLnBrk="1" hangingPunct="1">
              <a:spcBef>
                <a:spcPct val="20000"/>
              </a:spcBef>
            </a:pPr>
            <a:r>
              <a:rPr lang="zh-CN" altLang="en-US" sz="1400"/>
              <a:t>          创新的来源，就是思想！</a:t>
            </a:r>
          </a:p>
          <a:p>
            <a:pPr eaLnBrk="1" hangingPunct="1">
              <a:lnSpc>
                <a:spcPct val="90000"/>
              </a:lnSpc>
              <a:spcBef>
                <a:spcPct val="60000"/>
              </a:spcBef>
              <a:buClr>
                <a:schemeClr val="tx1"/>
              </a:buClr>
            </a:pPr>
            <a:endParaRPr lang="en-US" altLang="zh-CN" sz="1400"/>
          </a:p>
        </p:txBody>
      </p:sp>
      <p:sp>
        <p:nvSpPr>
          <p:cNvPr id="4101" name="Line 7"/>
          <p:cNvSpPr>
            <a:spLocks noChangeShapeType="1"/>
          </p:cNvSpPr>
          <p:nvPr/>
        </p:nvSpPr>
        <p:spPr bwMode="auto">
          <a:xfrm>
            <a:off x="990600" y="1828800"/>
            <a:ext cx="7924800" cy="0"/>
          </a:xfrm>
          <a:prstGeom prst="line">
            <a:avLst/>
          </a:prstGeom>
          <a:noFill/>
          <a:ln w="76200">
            <a:solidFill>
              <a:srgbClr val="FF0000"/>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02" name="Rectangle 13"/>
          <p:cNvSpPr>
            <a:spLocks noChangeArrowheads="1"/>
          </p:cNvSpPr>
          <p:nvPr/>
        </p:nvSpPr>
        <p:spPr bwMode="auto">
          <a:xfrm>
            <a:off x="914400" y="609600"/>
            <a:ext cx="7543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lnSpc>
                <a:spcPct val="85000"/>
              </a:lnSpc>
            </a:pPr>
            <a:r>
              <a:rPr lang="zh-CN" altLang="en-US" sz="4200">
                <a:solidFill>
                  <a:schemeClr val="tx2"/>
                </a:solidFill>
                <a:latin typeface="黑体" panose="02010609060101010101" pitchFamily="49" charset="-122"/>
                <a:ea typeface="黑体" panose="02010609060101010101" pitchFamily="49" charset="-122"/>
              </a:rPr>
              <a:t>绍林科技</a:t>
            </a:r>
            <a:r>
              <a:rPr lang="zh-CN" altLang="en-US" sz="4200">
                <a:solidFill>
                  <a:schemeClr val="tx2"/>
                </a:solidFill>
              </a:rPr>
              <a:t/>
            </a:r>
            <a:br>
              <a:rPr lang="zh-CN" altLang="en-US" sz="4200">
                <a:solidFill>
                  <a:schemeClr val="tx2"/>
                </a:solidFill>
              </a:rPr>
            </a:br>
            <a:r>
              <a:rPr lang="zh-CN" altLang="en-US" sz="4200">
                <a:solidFill>
                  <a:schemeClr val="tx2"/>
                </a:solidFill>
              </a:rPr>
              <a:t>             </a:t>
            </a:r>
            <a:r>
              <a:rPr lang="zh-CN" altLang="en-US" sz="4200">
                <a:solidFill>
                  <a:schemeClr val="tx2"/>
                </a:solidFill>
                <a:ea typeface="华文新魏" panose="02010800040101010101" pitchFamily="2" charset="-122"/>
              </a:rPr>
              <a:t>       我们的管理思想</a:t>
            </a:r>
          </a:p>
        </p:txBody>
      </p:sp>
      <p:sp>
        <p:nvSpPr>
          <p:cNvPr id="4103" name="Text Box 15"/>
          <p:cNvSpPr txBox="1">
            <a:spLocks noChangeArrowheads="1"/>
          </p:cNvSpPr>
          <p:nvPr/>
        </p:nvSpPr>
        <p:spPr bwMode="auto">
          <a:xfrm>
            <a:off x="1090613" y="6580188"/>
            <a:ext cx="4343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1400">
                <a:latin typeface="幼圆" panose="02010509060101010101" pitchFamily="49" charset="-122"/>
                <a:ea typeface="幼圆" panose="02010509060101010101" pitchFamily="49" charset="-122"/>
              </a:rPr>
              <a:t>软件就是思想</a:t>
            </a:r>
          </a:p>
        </p:txBody>
      </p:sp>
      <p:pic>
        <p:nvPicPr>
          <p:cNvPr id="4104" name="Picture 16" descr="标志-横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350" y="6532563"/>
            <a:ext cx="728663"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标题 1"/>
          <p:cNvSpPr>
            <a:spLocks noGrp="1"/>
          </p:cNvSpPr>
          <p:nvPr>
            <p:ph type="title"/>
          </p:nvPr>
        </p:nvSpPr>
        <p:spPr/>
        <p:txBody>
          <a:bodyPr/>
          <a:lstStyle/>
          <a:p>
            <a:r>
              <a:rPr lang="zh-CN" altLang="en-US" smtClean="0"/>
              <a:t>创建管理架构的原则</a:t>
            </a:r>
          </a:p>
        </p:txBody>
      </p:sp>
      <p:sp>
        <p:nvSpPr>
          <p:cNvPr id="22531" name="内容占位符 2"/>
          <p:cNvSpPr>
            <a:spLocks noGrp="1"/>
          </p:cNvSpPr>
          <p:nvPr>
            <p:ph idx="1"/>
          </p:nvPr>
        </p:nvSpPr>
        <p:spPr/>
        <p:txBody>
          <a:bodyPr/>
          <a:lstStyle/>
          <a:p>
            <a:r>
              <a:rPr lang="zh-CN" altLang="en-US" sz="2400" smtClean="0"/>
              <a:t>一个管理对象，或称管理类型，判断它是属于个人信息、部门信息，还是集团层面的管理信息，有一个基本的标准，就是根据其参与程度和利用范围：</a:t>
            </a:r>
            <a:endParaRPr lang="en-US" altLang="zh-CN" sz="2400" smtClean="0"/>
          </a:p>
          <a:p>
            <a:r>
              <a:rPr lang="en-US" altLang="zh-CN" sz="1800" smtClean="0"/>
              <a:t> 1</a:t>
            </a:r>
            <a:r>
              <a:rPr lang="zh-CN" altLang="en-US" sz="1800" smtClean="0"/>
              <a:t>、主要由职员本人进行管理与利用的信息，归入个人信息</a:t>
            </a:r>
            <a:endParaRPr lang="en-US" altLang="zh-CN" sz="1800" smtClean="0"/>
          </a:p>
          <a:p>
            <a:r>
              <a:rPr lang="en-US" altLang="zh-CN" sz="1800" smtClean="0"/>
              <a:t> 2</a:t>
            </a:r>
            <a:r>
              <a:rPr lang="zh-CN" altLang="en-US" sz="1800" smtClean="0"/>
              <a:t>、主要在部门内部管理和利用的信息，归入部门信息</a:t>
            </a:r>
            <a:endParaRPr lang="en-US" altLang="zh-CN" sz="1800" smtClean="0"/>
          </a:p>
          <a:p>
            <a:r>
              <a:rPr lang="en-US" altLang="zh-CN" sz="1800" smtClean="0"/>
              <a:t> 3</a:t>
            </a:r>
            <a:r>
              <a:rPr lang="zh-CN" altLang="en-US" sz="1800" smtClean="0"/>
              <a:t>、需要跨部门，特别是跨多个部门管理和利用的信息，</a:t>
            </a:r>
            <a:endParaRPr lang="en-US" altLang="zh-CN" sz="1800" smtClean="0"/>
          </a:p>
          <a:p>
            <a:r>
              <a:rPr lang="en-US" altLang="zh-CN" sz="1800" smtClean="0"/>
              <a:t>       </a:t>
            </a:r>
            <a:r>
              <a:rPr lang="zh-CN" altLang="en-US" sz="1800" smtClean="0"/>
              <a:t>归入集团层面的信息</a:t>
            </a:r>
          </a:p>
        </p:txBody>
      </p:sp>
      <p:sp>
        <p:nvSpPr>
          <p:cNvPr id="22532"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6345AE3F-24D0-43CC-8E37-B4471639998B}" type="datetime1">
              <a:rPr lang="zh-CN" altLang="en-US" sz="1400" smtClean="0"/>
              <a:pPr eaLnBrk="1" hangingPunct="1"/>
              <a:t>2014/10/14</a:t>
            </a:fld>
            <a:endParaRPr lang="en-US" altLang="zh-CN" sz="1400" smtClean="0"/>
          </a:p>
        </p:txBody>
      </p:sp>
      <p:sp>
        <p:nvSpPr>
          <p:cNvPr id="22533"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16C50F4A-4233-436B-8609-368EE6470282}" type="slidenum">
              <a:rPr lang="en-US" altLang="zh-CN" sz="1400"/>
              <a:pPr eaLnBrk="1" hangingPunct="1"/>
              <a:t>20</a:t>
            </a:fld>
            <a:endParaRPr lang="en-US" altLang="zh-CN" sz="1400"/>
          </a:p>
        </p:txBody>
      </p:sp>
      <p:sp>
        <p:nvSpPr>
          <p:cNvPr id="6"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标题 6"/>
          <p:cNvSpPr>
            <a:spLocks noGrp="1"/>
          </p:cNvSpPr>
          <p:nvPr>
            <p:ph type="title"/>
          </p:nvPr>
        </p:nvSpPr>
        <p:spPr>
          <a:xfrm>
            <a:off x="914400" y="142875"/>
            <a:ext cx="7543800" cy="1143000"/>
          </a:xfrm>
        </p:spPr>
        <p:txBody>
          <a:bodyPr/>
          <a:lstStyle/>
          <a:p>
            <a:r>
              <a:rPr lang="zh-CN" altLang="en-US" smtClean="0"/>
              <a:t>创建管理架构的方法</a:t>
            </a:r>
          </a:p>
        </p:txBody>
      </p:sp>
      <p:sp>
        <p:nvSpPr>
          <p:cNvPr id="23555" name="内容占位符 7"/>
          <p:cNvSpPr>
            <a:spLocks noGrp="1"/>
          </p:cNvSpPr>
          <p:nvPr>
            <p:ph idx="1"/>
          </p:nvPr>
        </p:nvSpPr>
        <p:spPr>
          <a:xfrm>
            <a:off x="914400" y="1306513"/>
            <a:ext cx="7872413" cy="4930775"/>
          </a:xfrm>
        </p:spPr>
        <p:txBody>
          <a:bodyPr/>
          <a:lstStyle/>
          <a:p>
            <a:r>
              <a:rPr lang="zh-CN" altLang="en-US" sz="1800" smtClean="0"/>
              <a:t>管理架构的创建，是通过类型定义的方式来实现的，实际上，就是利用类型定义功能，创建一组带层级的分类架构，即形成信息管理架构。</a:t>
            </a:r>
            <a:endParaRPr lang="en-US" altLang="zh-CN" sz="1800" smtClean="0"/>
          </a:p>
          <a:p>
            <a:pPr>
              <a:spcBef>
                <a:spcPts val="600"/>
              </a:spcBef>
            </a:pPr>
            <a:r>
              <a:rPr lang="en-US" altLang="zh-CN" sz="2400" smtClean="0"/>
              <a:t>1</a:t>
            </a:r>
            <a:r>
              <a:rPr lang="zh-CN" altLang="en-US" sz="2400" smtClean="0"/>
              <a:t>、管理规划</a:t>
            </a:r>
            <a:endParaRPr lang="en-US" altLang="zh-CN" sz="2400" smtClean="0"/>
          </a:p>
          <a:p>
            <a:pPr>
              <a:spcBef>
                <a:spcPts val="600"/>
              </a:spcBef>
            </a:pPr>
            <a:r>
              <a:rPr lang="zh-CN" altLang="en-US" sz="1800" smtClean="0"/>
              <a:t>根据管理职能，对要管理的信息进行分类，确定分类架构。</a:t>
            </a:r>
            <a:endParaRPr lang="en-US" altLang="zh-CN" sz="1800" smtClean="0"/>
          </a:p>
          <a:p>
            <a:pPr>
              <a:spcBef>
                <a:spcPts val="600"/>
              </a:spcBef>
            </a:pPr>
            <a:r>
              <a:rPr lang="en-US" altLang="zh-CN" sz="2400" smtClean="0"/>
              <a:t>2</a:t>
            </a:r>
            <a:r>
              <a:rPr lang="zh-CN" altLang="en-US" sz="2400" smtClean="0"/>
              <a:t>、创建分类架构</a:t>
            </a:r>
            <a:endParaRPr lang="en-US" altLang="zh-CN" sz="2400" smtClean="0"/>
          </a:p>
          <a:p>
            <a:pPr>
              <a:spcBef>
                <a:spcPts val="600"/>
              </a:spcBef>
            </a:pPr>
            <a:r>
              <a:rPr lang="zh-CN" altLang="en-US" sz="1800" smtClean="0"/>
              <a:t>根据管理规划确定的分类架构，利用类型定义功能，创建信息管理架构，包括创建分类并确定类型的属性。</a:t>
            </a:r>
            <a:endParaRPr lang="en-US" altLang="zh-CN" sz="1800" smtClean="0"/>
          </a:p>
          <a:p>
            <a:pPr>
              <a:spcBef>
                <a:spcPts val="600"/>
              </a:spcBef>
            </a:pPr>
            <a:r>
              <a:rPr lang="en-US" altLang="zh-CN" sz="2400" smtClean="0"/>
              <a:t>3</a:t>
            </a:r>
            <a:r>
              <a:rPr lang="zh-CN" altLang="en-US" sz="2400" smtClean="0"/>
              <a:t>、授权</a:t>
            </a:r>
            <a:endParaRPr lang="en-US" altLang="zh-CN" sz="2400" smtClean="0"/>
          </a:p>
          <a:p>
            <a:pPr>
              <a:spcBef>
                <a:spcPts val="600"/>
              </a:spcBef>
            </a:pPr>
            <a:r>
              <a:rPr lang="zh-CN" altLang="en-US" sz="1800" smtClean="0"/>
              <a:t>根据工作职责的不同，可对每一类信息进行分别授权，</a:t>
            </a:r>
            <a:endParaRPr lang="en-US" altLang="zh-CN" sz="1800" smtClean="0"/>
          </a:p>
          <a:p>
            <a:pPr>
              <a:spcBef>
                <a:spcPts val="600"/>
              </a:spcBef>
            </a:pPr>
            <a:r>
              <a:rPr lang="zh-CN" altLang="en-US" sz="1800" smtClean="0"/>
              <a:t>可对职员个人授权，也可以对整个部门（用户组）进行授权，</a:t>
            </a:r>
            <a:endParaRPr lang="en-US" altLang="zh-CN" sz="1800" smtClean="0"/>
          </a:p>
          <a:p>
            <a:pPr>
              <a:spcBef>
                <a:spcPts val="600"/>
              </a:spcBef>
            </a:pPr>
            <a:r>
              <a:rPr lang="zh-CN" altLang="en-US" sz="1800" smtClean="0"/>
              <a:t>权限可以继承，即下位类将继承上位类的权限。</a:t>
            </a:r>
            <a:endParaRPr lang="en-US" altLang="zh-CN" sz="1800" smtClean="0"/>
          </a:p>
          <a:p>
            <a:pPr>
              <a:spcBef>
                <a:spcPts val="600"/>
              </a:spcBef>
            </a:pPr>
            <a:endParaRPr lang="en-US" altLang="zh-CN" sz="1800" smtClean="0"/>
          </a:p>
          <a:p>
            <a:pPr>
              <a:spcBef>
                <a:spcPts val="600"/>
              </a:spcBef>
            </a:pPr>
            <a:r>
              <a:rPr lang="zh-CN" altLang="en-US" sz="1800" smtClean="0"/>
              <a:t>完成上述步骤，就可以依权限管理和利用信息了。</a:t>
            </a:r>
            <a:endParaRPr lang="en-US" altLang="zh-CN" sz="1800" smtClean="0"/>
          </a:p>
          <a:p>
            <a:endParaRPr lang="zh-CN" altLang="en-US" sz="2400" smtClean="0"/>
          </a:p>
        </p:txBody>
      </p:sp>
      <p:sp>
        <p:nvSpPr>
          <p:cNvPr id="23556" name="日期占位符 4"/>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A5F5D35C-1291-4746-8110-C0F7FD62AF1E}" type="datetime1">
              <a:rPr lang="zh-CN" altLang="en-US" sz="1400" smtClean="0"/>
              <a:pPr eaLnBrk="1" hangingPunct="1"/>
              <a:t>2014/10/14</a:t>
            </a:fld>
            <a:endParaRPr lang="en-US" altLang="zh-CN" sz="1400" smtClean="0"/>
          </a:p>
        </p:txBody>
      </p:sp>
      <p:sp>
        <p:nvSpPr>
          <p:cNvPr id="23557"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74BFA40B-9B98-4DCF-8B38-14AE65069F1C}" type="slidenum">
              <a:rPr lang="en-US" altLang="zh-CN" sz="1400"/>
              <a:pPr eaLnBrk="1" hangingPunct="1"/>
              <a:t>21</a:t>
            </a:fld>
            <a:endParaRPr lang="en-US" altLang="zh-CN" sz="1400"/>
          </a:p>
        </p:txBody>
      </p:sp>
      <p:pic>
        <p:nvPicPr>
          <p:cNvPr id="10" name="图片 9" descr="Sys_Logo.gif"/>
          <p:cNvPicPr>
            <a:picLocks noChangeAspect="1"/>
          </p:cNvPicPr>
          <p:nvPr/>
        </p:nvPicPr>
        <p:blipFill>
          <a:blip r:embed="rId2" cstate="print"/>
          <a:stretch>
            <a:fillRect/>
          </a:stretch>
        </p:blipFill>
        <p:spPr>
          <a:xfrm>
            <a:off x="371456" y="6315099"/>
            <a:ext cx="1485900" cy="542925"/>
          </a:xfrm>
          <a:prstGeom prst="rect">
            <a:avLst/>
          </a:prstGeom>
          <a:ln>
            <a:noFill/>
          </a:ln>
          <a:effectLst>
            <a:softEdge rad="112500"/>
          </a:effectLst>
        </p:spPr>
      </p:pic>
      <p:sp>
        <p:nvSpPr>
          <p:cNvPr id="7"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title"/>
          </p:nvPr>
        </p:nvSpPr>
        <p:spPr/>
        <p:txBody>
          <a:bodyPr/>
          <a:lstStyle/>
          <a:p>
            <a:r>
              <a:rPr lang="zh-CN" altLang="en-US" smtClean="0"/>
              <a:t>信息管理架构举例</a:t>
            </a:r>
          </a:p>
        </p:txBody>
      </p:sp>
      <p:sp>
        <p:nvSpPr>
          <p:cNvPr id="24579"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B501E7B7-612B-4C86-837B-8C3F2EA94B4F}" type="datetime1">
              <a:rPr lang="zh-CN" altLang="en-US" sz="1400" smtClean="0"/>
              <a:pPr eaLnBrk="1" hangingPunct="1"/>
              <a:t>2014/10/14</a:t>
            </a:fld>
            <a:endParaRPr lang="en-US" altLang="zh-CN" sz="1400" smtClean="0"/>
          </a:p>
        </p:txBody>
      </p:sp>
      <p:sp>
        <p:nvSpPr>
          <p:cNvPr id="24580"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99218C24-824D-4B65-B3CB-EE35BCA2AC11}" type="slidenum">
              <a:rPr lang="en-US" altLang="zh-CN" sz="1400"/>
              <a:pPr eaLnBrk="1" hangingPunct="1"/>
              <a:t>22</a:t>
            </a:fld>
            <a:endParaRPr lang="en-US" altLang="zh-CN" sz="1400"/>
          </a:p>
        </p:txBody>
      </p:sp>
      <p:sp>
        <p:nvSpPr>
          <p:cNvPr id="6"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
        <p:nvSpPr>
          <p:cNvPr id="24582" name="内容占位符 7"/>
          <p:cNvSpPr>
            <a:spLocks noGrp="1"/>
          </p:cNvSpPr>
          <p:nvPr>
            <p:ph idx="1"/>
          </p:nvPr>
        </p:nvSpPr>
        <p:spPr>
          <a:xfrm>
            <a:off x="914400" y="2205038"/>
            <a:ext cx="7543800" cy="3738562"/>
          </a:xfrm>
        </p:spPr>
        <p:txBody>
          <a:bodyPr/>
          <a:lstStyle/>
          <a:p>
            <a:r>
              <a:rPr lang="zh-CN" altLang="en-US" smtClean="0"/>
              <a:t>以资产经营部的信息管理为例</a:t>
            </a:r>
            <a:endParaRPr lang="en-US" altLang="zh-CN" smtClean="0"/>
          </a:p>
          <a:p>
            <a:r>
              <a:rPr lang="en-US" altLang="zh-CN" sz="2400" smtClean="0"/>
              <a:t>1</a:t>
            </a:r>
            <a:r>
              <a:rPr lang="zh-CN" altLang="en-US" sz="2400" smtClean="0"/>
              <a:t>、管理规划</a:t>
            </a:r>
          </a:p>
        </p:txBody>
      </p:sp>
      <p:graphicFrame>
        <p:nvGraphicFramePr>
          <p:cNvPr id="9" name="内容占位符 6"/>
          <p:cNvGraphicFramePr>
            <a:graphicFrameLocks/>
          </p:cNvGraphicFramePr>
          <p:nvPr/>
        </p:nvGraphicFramePr>
        <p:xfrm>
          <a:off x="1692275" y="3644900"/>
          <a:ext cx="6553200" cy="1871663"/>
        </p:xfrm>
        <a:graphic>
          <a:graphicData uri="http://schemas.openxmlformats.org/drawingml/2006/table">
            <a:tbl>
              <a:tblPr/>
              <a:tblGrid>
                <a:gridCol w="2088382"/>
                <a:gridCol w="4464818"/>
              </a:tblGrid>
              <a:tr h="322911">
                <a:tc>
                  <a:txBody>
                    <a:bodyPr/>
                    <a:lstStyle/>
                    <a:p>
                      <a:pPr marL="10795" algn="just">
                        <a:spcAft>
                          <a:spcPts val="0"/>
                        </a:spcAft>
                      </a:pPr>
                      <a:r>
                        <a:rPr lang="zh-CN" sz="1800" kern="0" dirty="0">
                          <a:latin typeface="Calibri"/>
                          <a:ea typeface="宋体"/>
                          <a:cs typeface="宋体"/>
                        </a:rPr>
                        <a:t>资产经营制度管理</a:t>
                      </a:r>
                      <a:endParaRPr lang="zh-CN" sz="1800" kern="100" dirty="0">
                        <a:latin typeface="Calibri"/>
                        <a:ea typeface="宋体"/>
                        <a:cs typeface="Times New Roman"/>
                      </a:endParaRPr>
                    </a:p>
                  </a:txBody>
                  <a:tcPr marL="68585" marR="685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400" kern="0" dirty="0">
                          <a:latin typeface="Calibri"/>
                          <a:ea typeface="宋体"/>
                          <a:cs typeface="宋体"/>
                        </a:rPr>
                        <a:t>包括起草中、修改中、现行制度以及已废止的制度等。</a:t>
                      </a:r>
                      <a:endParaRPr lang="zh-CN" sz="1400" kern="100" dirty="0">
                        <a:latin typeface="Calibri"/>
                        <a:ea typeface="宋体"/>
                        <a:cs typeface="Times New Roman"/>
                      </a:endParaRPr>
                    </a:p>
                  </a:txBody>
                  <a:tcPr marL="68585" marR="685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2911">
                <a:tc>
                  <a:txBody>
                    <a:bodyPr/>
                    <a:lstStyle/>
                    <a:p>
                      <a:pPr marL="10795" algn="just">
                        <a:spcAft>
                          <a:spcPts val="0"/>
                        </a:spcAft>
                      </a:pPr>
                      <a:r>
                        <a:rPr lang="zh-CN" sz="1800" kern="0">
                          <a:latin typeface="Calibri"/>
                          <a:ea typeface="宋体"/>
                          <a:cs typeface="宋体"/>
                        </a:rPr>
                        <a:t>物业管理</a:t>
                      </a:r>
                      <a:endParaRPr lang="zh-CN" sz="1800" kern="100">
                        <a:latin typeface="Calibri"/>
                        <a:ea typeface="宋体"/>
                        <a:cs typeface="Times New Roman"/>
                      </a:endParaRPr>
                    </a:p>
                  </a:txBody>
                  <a:tcPr marL="68585" marR="685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400" kern="0" dirty="0">
                          <a:latin typeface="Calibri"/>
                          <a:ea typeface="宋体"/>
                          <a:cs typeface="宋体"/>
                        </a:rPr>
                        <a:t>包括合同管理、租金管理、维修管理等。</a:t>
                      </a:r>
                      <a:endParaRPr lang="zh-CN" sz="1400" kern="100" dirty="0">
                        <a:latin typeface="Calibri"/>
                        <a:ea typeface="宋体"/>
                        <a:cs typeface="Times New Roman"/>
                      </a:endParaRPr>
                    </a:p>
                  </a:txBody>
                  <a:tcPr marL="68585" marR="685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911">
                <a:tc>
                  <a:txBody>
                    <a:bodyPr/>
                    <a:lstStyle/>
                    <a:p>
                      <a:pPr marL="10795" algn="just">
                        <a:spcAft>
                          <a:spcPts val="0"/>
                        </a:spcAft>
                      </a:pPr>
                      <a:r>
                        <a:rPr lang="zh-CN" sz="1800" kern="0" dirty="0">
                          <a:latin typeface="Calibri"/>
                          <a:ea typeface="宋体"/>
                          <a:cs typeface="宋体"/>
                        </a:rPr>
                        <a:t>资产管理</a:t>
                      </a:r>
                      <a:endParaRPr lang="zh-CN" sz="1800" kern="100" dirty="0">
                        <a:latin typeface="Calibri"/>
                        <a:ea typeface="宋体"/>
                        <a:cs typeface="Times New Roman"/>
                      </a:endParaRPr>
                    </a:p>
                  </a:txBody>
                  <a:tcPr marL="68585" marR="685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400" kern="0" dirty="0">
                          <a:latin typeface="Calibri"/>
                          <a:ea typeface="宋体"/>
                          <a:cs typeface="宋体"/>
                        </a:rPr>
                        <a:t>包括物业处置、物业资产报废、资产转让等。</a:t>
                      </a:r>
                      <a:endParaRPr lang="zh-CN" sz="1400" kern="100" dirty="0">
                        <a:latin typeface="Calibri"/>
                        <a:ea typeface="宋体"/>
                        <a:cs typeface="Times New Roman"/>
                      </a:endParaRPr>
                    </a:p>
                  </a:txBody>
                  <a:tcPr marL="68585" marR="685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517">
                <a:tc>
                  <a:txBody>
                    <a:bodyPr/>
                    <a:lstStyle/>
                    <a:p>
                      <a:pPr marL="10795" algn="just">
                        <a:spcAft>
                          <a:spcPts val="0"/>
                        </a:spcAft>
                      </a:pPr>
                      <a:r>
                        <a:rPr lang="zh-CN" sz="1800" kern="0">
                          <a:latin typeface="Calibri"/>
                          <a:ea typeface="宋体"/>
                          <a:cs typeface="宋体"/>
                        </a:rPr>
                        <a:t>评估管理</a:t>
                      </a:r>
                      <a:endParaRPr lang="zh-CN" sz="1800" kern="100">
                        <a:latin typeface="Calibri"/>
                        <a:ea typeface="宋体"/>
                        <a:cs typeface="Times New Roman"/>
                      </a:endParaRPr>
                    </a:p>
                  </a:txBody>
                  <a:tcPr marL="68585" marR="685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400" kern="0" dirty="0">
                          <a:latin typeface="Calibri"/>
                          <a:ea typeface="宋体"/>
                          <a:cs typeface="宋体"/>
                        </a:rPr>
                        <a:t>包括立项、备案、公示等。</a:t>
                      </a:r>
                      <a:endParaRPr lang="zh-CN" sz="1400" kern="100" dirty="0">
                        <a:latin typeface="Calibri"/>
                        <a:ea typeface="宋体"/>
                        <a:cs typeface="Times New Roman"/>
                      </a:endParaRPr>
                    </a:p>
                  </a:txBody>
                  <a:tcPr marL="68585" marR="685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723">
                <a:tc>
                  <a:txBody>
                    <a:bodyPr/>
                    <a:lstStyle/>
                    <a:p>
                      <a:pPr marL="10795" algn="just">
                        <a:spcAft>
                          <a:spcPts val="0"/>
                        </a:spcAft>
                      </a:pPr>
                      <a:r>
                        <a:rPr lang="zh-CN" sz="1800" kern="0">
                          <a:latin typeface="Calibri"/>
                          <a:ea typeface="宋体"/>
                          <a:cs typeface="宋体"/>
                        </a:rPr>
                        <a:t>投资管理</a:t>
                      </a:r>
                      <a:endParaRPr lang="zh-CN" sz="1800" kern="100">
                        <a:latin typeface="Calibri"/>
                        <a:ea typeface="宋体"/>
                        <a:cs typeface="Times New Roman"/>
                      </a:endParaRPr>
                    </a:p>
                  </a:txBody>
                  <a:tcPr marL="68585" marR="685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400" kern="0" dirty="0">
                          <a:latin typeface="Calibri"/>
                          <a:ea typeface="宋体"/>
                          <a:cs typeface="宋体"/>
                        </a:rPr>
                        <a:t>包括股权投资、实物资产投资等。</a:t>
                      </a:r>
                      <a:endParaRPr lang="zh-CN" sz="1400" kern="100" dirty="0">
                        <a:latin typeface="Calibri"/>
                        <a:ea typeface="宋体"/>
                        <a:cs typeface="Times New Roman"/>
                      </a:endParaRPr>
                    </a:p>
                  </a:txBody>
                  <a:tcPr marL="68585" marR="685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690">
                <a:tc>
                  <a:txBody>
                    <a:bodyPr/>
                    <a:lstStyle/>
                    <a:p>
                      <a:pPr marL="10795" algn="just">
                        <a:spcAft>
                          <a:spcPts val="0"/>
                        </a:spcAft>
                      </a:pPr>
                      <a:r>
                        <a:rPr lang="zh-CN" sz="1800" kern="0">
                          <a:latin typeface="Calibri"/>
                          <a:ea typeface="宋体"/>
                          <a:cs typeface="宋体"/>
                        </a:rPr>
                        <a:t>兼并重组管理</a:t>
                      </a:r>
                      <a:endParaRPr lang="zh-CN" sz="1800" kern="100">
                        <a:latin typeface="Calibri"/>
                        <a:ea typeface="宋体"/>
                        <a:cs typeface="Times New Roman"/>
                      </a:endParaRPr>
                    </a:p>
                  </a:txBody>
                  <a:tcPr marL="68585" marR="685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400" kern="0" dirty="0">
                          <a:latin typeface="Calibri"/>
                          <a:ea typeface="宋体"/>
                          <a:cs typeface="宋体"/>
                        </a:rPr>
                        <a:t>包括股改管理、公司制改制、一般（其他）等。</a:t>
                      </a:r>
                      <a:endParaRPr lang="zh-CN" sz="1400" kern="100" dirty="0">
                        <a:latin typeface="Calibri"/>
                        <a:ea typeface="宋体"/>
                        <a:cs typeface="Times New Roman"/>
                      </a:endParaRPr>
                    </a:p>
                  </a:txBody>
                  <a:tcPr marL="68585" marR="685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65725" y="1844675"/>
            <a:ext cx="3525838"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38B26E88-DD02-4901-9346-42A4D503DCA7}" type="datetime1">
              <a:rPr lang="zh-CN" altLang="en-US" sz="1400" smtClean="0"/>
              <a:pPr eaLnBrk="1" hangingPunct="1"/>
              <a:t>2014/10/14</a:t>
            </a:fld>
            <a:endParaRPr lang="en-US" altLang="zh-CN" sz="1400" smtClean="0"/>
          </a:p>
        </p:txBody>
      </p:sp>
      <p:sp>
        <p:nvSpPr>
          <p:cNvPr id="25604"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9F816DD2-EDC2-4C9D-B84D-0C4D9B900B97}" type="slidenum">
              <a:rPr lang="en-US" altLang="zh-CN" sz="1400"/>
              <a:pPr eaLnBrk="1" hangingPunct="1"/>
              <a:t>23</a:t>
            </a:fld>
            <a:endParaRPr lang="en-US" altLang="zh-CN" sz="1400"/>
          </a:p>
        </p:txBody>
      </p:sp>
      <p:sp>
        <p:nvSpPr>
          <p:cNvPr id="25605" name="标题 1"/>
          <p:cNvSpPr>
            <a:spLocks noGrp="1"/>
          </p:cNvSpPr>
          <p:nvPr>
            <p:ph type="title"/>
          </p:nvPr>
        </p:nvSpPr>
        <p:spPr/>
        <p:txBody>
          <a:bodyPr/>
          <a:lstStyle/>
          <a:p>
            <a:r>
              <a:rPr lang="zh-CN" altLang="en-US" smtClean="0"/>
              <a:t>信息管理架构举例</a:t>
            </a:r>
          </a:p>
        </p:txBody>
      </p:sp>
      <p:sp>
        <p:nvSpPr>
          <p:cNvPr id="7"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
        <p:nvSpPr>
          <p:cNvPr id="25607" name="内容占位符 7"/>
          <p:cNvSpPr>
            <a:spLocks noGrp="1"/>
          </p:cNvSpPr>
          <p:nvPr>
            <p:ph idx="1"/>
          </p:nvPr>
        </p:nvSpPr>
        <p:spPr>
          <a:xfrm>
            <a:off x="914400" y="1916113"/>
            <a:ext cx="7543800" cy="504825"/>
          </a:xfrm>
        </p:spPr>
        <p:txBody>
          <a:bodyPr/>
          <a:lstStyle/>
          <a:p>
            <a:r>
              <a:rPr lang="en-US" altLang="zh-CN" sz="2400" smtClean="0"/>
              <a:t>2</a:t>
            </a:r>
            <a:r>
              <a:rPr lang="zh-CN" altLang="en-US" sz="2400" smtClean="0"/>
              <a:t>、创建分类架构</a:t>
            </a:r>
            <a:endParaRPr lang="en-US" altLang="zh-CN" sz="2400" smtClean="0"/>
          </a:p>
          <a:p>
            <a:endParaRPr lang="en-US" altLang="zh-CN" sz="2400" smtClean="0"/>
          </a:p>
          <a:p>
            <a:endParaRPr lang="en-US" altLang="zh-CN" sz="2400" smtClean="0"/>
          </a:p>
          <a:p>
            <a:endParaRPr lang="en-US" altLang="zh-CN" sz="2400" smtClean="0"/>
          </a:p>
          <a:p>
            <a:pPr>
              <a:buFontTx/>
              <a:buNone/>
            </a:pPr>
            <a:endParaRPr lang="en-US" altLang="zh-CN" sz="2400" smtClean="0"/>
          </a:p>
        </p:txBody>
      </p:sp>
      <p:pic>
        <p:nvPicPr>
          <p:cNvPr id="2560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263" y="4005263"/>
            <a:ext cx="3587750" cy="203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内容占位符 7"/>
          <p:cNvSpPr txBox="1">
            <a:spLocks/>
          </p:cNvSpPr>
          <p:nvPr/>
        </p:nvSpPr>
        <p:spPr bwMode="auto">
          <a:xfrm>
            <a:off x="900113" y="2708275"/>
            <a:ext cx="4176712" cy="2808288"/>
          </a:xfrm>
          <a:prstGeom prst="rect">
            <a:avLst/>
          </a:prstGeom>
          <a:noFill/>
          <a:ln w="9525">
            <a:noFill/>
            <a:miter lim="800000"/>
            <a:headEnd/>
            <a:tailEnd/>
          </a:ln>
        </p:spPr>
        <p:txBody>
          <a:bodyPr/>
          <a:lstStyle/>
          <a:p>
            <a:pPr marL="342900" indent="-342900" eaLnBrk="0" hangingPunct="0">
              <a:spcBef>
                <a:spcPct val="60000"/>
              </a:spcBef>
              <a:buClr>
                <a:schemeClr val="tx1"/>
              </a:buClr>
              <a:buFont typeface="+mj-ea"/>
              <a:buAutoNum type="circleNumDbPlain"/>
              <a:defRPr/>
            </a:pPr>
            <a:r>
              <a:rPr lang="zh-CN" altLang="en-US" sz="1900" kern="0" dirty="0">
                <a:latin typeface="+mn-lt"/>
                <a:ea typeface="+mn-ea"/>
              </a:rPr>
              <a:t>根据管理规划，创建</a:t>
            </a:r>
            <a:r>
              <a:rPr lang="zh-CN" altLang="en-US" sz="1900" b="1" kern="0" dirty="0">
                <a:latin typeface="+mn-lt"/>
                <a:ea typeface="+mn-ea"/>
              </a:rPr>
              <a:t>资产经营部管理</a:t>
            </a:r>
            <a:r>
              <a:rPr lang="zh-CN" altLang="en-US" sz="1900" kern="0" dirty="0">
                <a:latin typeface="+mn-lt"/>
                <a:ea typeface="+mn-ea"/>
              </a:rPr>
              <a:t>大类。</a:t>
            </a:r>
            <a:endParaRPr lang="en-US" altLang="zh-CN" sz="1900" kern="0" dirty="0">
              <a:latin typeface="+mn-lt"/>
              <a:ea typeface="+mn-ea"/>
            </a:endParaRPr>
          </a:p>
          <a:p>
            <a:pPr marL="342900" indent="-342900" eaLnBrk="0" hangingPunct="0">
              <a:spcBef>
                <a:spcPct val="60000"/>
              </a:spcBef>
              <a:buClr>
                <a:schemeClr val="tx1"/>
              </a:buClr>
              <a:buFont typeface="+mj-ea"/>
              <a:buAutoNum type="circleNumDbPlain"/>
              <a:defRPr/>
            </a:pPr>
            <a:r>
              <a:rPr lang="zh-CN" altLang="en-US" sz="1900" kern="0" dirty="0">
                <a:latin typeface="Arial" charset="0"/>
              </a:rPr>
              <a:t>在大类下面创建同层级的资产经营制度管理、物业管理、资产管理、评估管理、投资管理、兼并重组管理</a:t>
            </a:r>
            <a:r>
              <a:rPr lang="en-US" altLang="zh-CN" sz="1900" kern="0" dirty="0">
                <a:latin typeface="Arial" charset="0"/>
              </a:rPr>
              <a:t>6</a:t>
            </a:r>
            <a:r>
              <a:rPr lang="zh-CN" altLang="en-US" sz="1900" kern="0" dirty="0">
                <a:latin typeface="Arial" charset="0"/>
              </a:rPr>
              <a:t>个管理对象，并标注其属性。</a:t>
            </a:r>
            <a:endParaRPr lang="en-US" altLang="zh-CN" sz="1900" kern="0" dirty="0">
              <a:latin typeface="Arial" charset="0"/>
            </a:endParaRPr>
          </a:p>
          <a:p>
            <a:pPr marL="342900" indent="-342900" eaLnBrk="0" hangingPunct="0">
              <a:spcBef>
                <a:spcPct val="60000"/>
              </a:spcBef>
              <a:buClr>
                <a:schemeClr val="tx1"/>
              </a:buClr>
              <a:buFont typeface="+mj-ea"/>
              <a:buAutoNum type="circleNumDbPlain"/>
              <a:defRPr/>
            </a:pPr>
            <a:r>
              <a:rPr lang="zh-CN" altLang="en-US" sz="1900" kern="0" dirty="0">
                <a:latin typeface="Arial" charset="0"/>
              </a:rPr>
              <a:t>在相应的二级类型下面，创建</a:t>
            </a:r>
            <a:r>
              <a:rPr lang="en-US" altLang="zh-CN" sz="1900" kern="0" dirty="0">
                <a:latin typeface="Arial" charset="0"/>
              </a:rPr>
              <a:t>3</a:t>
            </a:r>
            <a:r>
              <a:rPr lang="zh-CN" altLang="en-US" sz="1900" kern="0" dirty="0">
                <a:latin typeface="Arial" charset="0"/>
              </a:rPr>
              <a:t>级分类， </a:t>
            </a:r>
            <a:r>
              <a:rPr lang="en-US" altLang="zh-CN" sz="1900" kern="0" dirty="0">
                <a:latin typeface="Arial" charset="0"/>
              </a:rPr>
              <a:t>…</a:t>
            </a:r>
          </a:p>
          <a:p>
            <a:pPr marL="342900" indent="-342900" eaLnBrk="0" hangingPunct="0">
              <a:spcBef>
                <a:spcPct val="60000"/>
              </a:spcBef>
              <a:buClr>
                <a:schemeClr val="tx1"/>
              </a:buClr>
              <a:defRPr/>
            </a:pPr>
            <a:endParaRPr lang="en-US" altLang="zh-CN" kern="0" dirty="0">
              <a:latin typeface="+mn-lt"/>
              <a:ea typeface="+mn-ea"/>
            </a:endParaRPr>
          </a:p>
          <a:p>
            <a:pPr marL="342900" indent="-342900" eaLnBrk="0" hangingPunct="0">
              <a:spcBef>
                <a:spcPct val="60000"/>
              </a:spcBef>
              <a:buClr>
                <a:schemeClr val="tx1"/>
              </a:buClr>
              <a:buFontTx/>
              <a:buChar char="•"/>
              <a:defRPr/>
            </a:pPr>
            <a:endParaRPr lang="en-US" altLang="zh-CN" sz="2400" kern="0" dirty="0">
              <a:latin typeface="+mn-lt"/>
              <a:ea typeface="+mn-ea"/>
            </a:endParaRPr>
          </a:p>
          <a:p>
            <a:pPr marL="342900" indent="-342900" eaLnBrk="0" hangingPunct="0">
              <a:spcBef>
                <a:spcPct val="60000"/>
              </a:spcBef>
              <a:buClr>
                <a:schemeClr val="tx1"/>
              </a:buClr>
              <a:buFontTx/>
              <a:buChar char="•"/>
              <a:defRPr/>
            </a:pPr>
            <a:endParaRPr lang="en-US" altLang="zh-CN" sz="2400" kern="0" dirty="0">
              <a:latin typeface="+mn-lt"/>
              <a:ea typeface="+mn-ea"/>
            </a:endParaRPr>
          </a:p>
          <a:p>
            <a:pPr marL="342900" indent="-342900" eaLnBrk="0" hangingPunct="0">
              <a:spcBef>
                <a:spcPct val="60000"/>
              </a:spcBef>
              <a:buClr>
                <a:schemeClr val="tx1"/>
              </a:buClr>
              <a:defRPr/>
            </a:pPr>
            <a:endParaRPr lang="en-US" altLang="zh-CN" sz="2400" kern="0" dirty="0">
              <a:latin typeface="+mn-lt"/>
              <a:ea typeface="+mn-ea"/>
            </a:endParaRPr>
          </a:p>
        </p:txBody>
      </p:sp>
      <p:sp>
        <p:nvSpPr>
          <p:cNvPr id="21" name="内容占位符 7"/>
          <p:cNvSpPr txBox="1">
            <a:spLocks/>
          </p:cNvSpPr>
          <p:nvPr/>
        </p:nvSpPr>
        <p:spPr bwMode="auto">
          <a:xfrm>
            <a:off x="1187450" y="4365625"/>
            <a:ext cx="7272338" cy="1439863"/>
          </a:xfrm>
          <a:prstGeom prst="rect">
            <a:avLst/>
          </a:prstGeom>
          <a:noFill/>
          <a:ln w="9525">
            <a:noFill/>
            <a:miter lim="800000"/>
            <a:headEnd/>
            <a:tailEnd/>
          </a:ln>
        </p:spPr>
        <p:txBody>
          <a:bodyPr/>
          <a:lstStyle/>
          <a:p>
            <a:pPr marL="342900" indent="-342900" eaLnBrk="0" hangingPunct="0">
              <a:spcBef>
                <a:spcPct val="60000"/>
              </a:spcBef>
              <a:buClr>
                <a:schemeClr val="tx1"/>
              </a:buClr>
              <a:buFontTx/>
              <a:buChar char="•"/>
              <a:defRPr/>
            </a:pPr>
            <a:endParaRPr lang="en-US" altLang="zh-CN" sz="2400" kern="0" dirty="0">
              <a:latin typeface="+mn-lt"/>
              <a:ea typeface="+mn-ea"/>
            </a:endParaRPr>
          </a:p>
          <a:p>
            <a:pPr marL="342900" indent="-342900" eaLnBrk="0" hangingPunct="0">
              <a:spcBef>
                <a:spcPct val="60000"/>
              </a:spcBef>
              <a:buClr>
                <a:schemeClr val="tx1"/>
              </a:buClr>
              <a:defRPr/>
            </a:pPr>
            <a:endParaRPr lang="en-US" altLang="zh-CN" sz="2400" kern="0" dirty="0">
              <a:latin typeface="+mn-lt"/>
              <a:ea typeface="+mn-ea"/>
            </a:endParaRPr>
          </a:p>
        </p:txBody>
      </p:sp>
      <p:sp>
        <p:nvSpPr>
          <p:cNvPr id="12" name="线形标注 1 11"/>
          <p:cNvSpPr/>
          <p:nvPr/>
        </p:nvSpPr>
        <p:spPr bwMode="auto">
          <a:xfrm>
            <a:off x="7235825" y="3051175"/>
            <a:ext cx="1296988" cy="306388"/>
          </a:xfrm>
          <a:prstGeom prst="borderCallout1">
            <a:avLst>
              <a:gd name="adj1" fmla="val -10367"/>
              <a:gd name="adj2" fmla="val 100935"/>
              <a:gd name="adj3" fmla="val -247982"/>
              <a:gd name="adj4" fmla="val 63512"/>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spcBef>
                <a:spcPct val="20000"/>
              </a:spcBef>
              <a:defRPr/>
            </a:pPr>
            <a:r>
              <a:rPr lang="zh-CN" altLang="en-US" sz="1400" dirty="0">
                <a:solidFill>
                  <a:srgbClr val="002060"/>
                </a:solidFill>
                <a:latin typeface="微软雅黑" pitchFamily="34" charset="-122"/>
                <a:ea typeface="微软雅黑" pitchFamily="34" charset="-122"/>
              </a:rPr>
              <a:t>类型定义菜单</a:t>
            </a:r>
          </a:p>
        </p:txBody>
      </p:sp>
      <p:sp>
        <p:nvSpPr>
          <p:cNvPr id="13" name="线形标注 1 12"/>
          <p:cNvSpPr/>
          <p:nvPr/>
        </p:nvSpPr>
        <p:spPr bwMode="auto">
          <a:xfrm>
            <a:off x="3563938" y="5661025"/>
            <a:ext cx="1295400" cy="306388"/>
          </a:xfrm>
          <a:prstGeom prst="borderCallout1">
            <a:avLst>
              <a:gd name="adj1" fmla="val -10367"/>
              <a:gd name="adj2" fmla="val 100935"/>
              <a:gd name="adj3" fmla="val -55084"/>
              <a:gd name="adj4" fmla="val 144384"/>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spcBef>
                <a:spcPct val="20000"/>
              </a:spcBef>
              <a:defRPr/>
            </a:pPr>
            <a:r>
              <a:rPr lang="zh-CN" altLang="en-US" sz="1400" dirty="0">
                <a:solidFill>
                  <a:srgbClr val="002060"/>
                </a:solidFill>
                <a:latin typeface="微软雅黑" pitchFamily="34" charset="-122"/>
                <a:ea typeface="微软雅黑" pitchFamily="34" charset="-122"/>
              </a:rPr>
              <a:t>类型定义窗口</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7B0901E9-57E2-4A6B-8F47-7C964F9AFFF8}" type="datetime1">
              <a:rPr lang="zh-CN" altLang="en-US" sz="1400" smtClean="0"/>
              <a:pPr eaLnBrk="1" hangingPunct="1"/>
              <a:t>2014/10/14</a:t>
            </a:fld>
            <a:endParaRPr lang="en-US" altLang="zh-CN" sz="1400" smtClean="0"/>
          </a:p>
        </p:txBody>
      </p:sp>
      <p:sp>
        <p:nvSpPr>
          <p:cNvPr id="26627"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086F0DCB-8F3F-415B-B62A-0613F86BBC42}" type="slidenum">
              <a:rPr lang="en-US" altLang="zh-CN" sz="1400"/>
              <a:pPr eaLnBrk="1" hangingPunct="1"/>
              <a:t>24</a:t>
            </a:fld>
            <a:endParaRPr lang="en-US" altLang="zh-CN" sz="1400"/>
          </a:p>
        </p:txBody>
      </p:sp>
      <p:sp>
        <p:nvSpPr>
          <p:cNvPr id="26628" name="标题 1"/>
          <p:cNvSpPr>
            <a:spLocks noGrp="1"/>
          </p:cNvSpPr>
          <p:nvPr>
            <p:ph type="title"/>
          </p:nvPr>
        </p:nvSpPr>
        <p:spPr/>
        <p:txBody>
          <a:bodyPr/>
          <a:lstStyle/>
          <a:p>
            <a:r>
              <a:rPr lang="zh-CN" altLang="en-US" smtClean="0"/>
              <a:t>信息管理架构举例</a:t>
            </a:r>
          </a:p>
        </p:txBody>
      </p:sp>
      <p:sp>
        <p:nvSpPr>
          <p:cNvPr id="7"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
        <p:nvSpPr>
          <p:cNvPr id="26630" name="内容占位符 7"/>
          <p:cNvSpPr>
            <a:spLocks noGrp="1"/>
          </p:cNvSpPr>
          <p:nvPr>
            <p:ph idx="1"/>
          </p:nvPr>
        </p:nvSpPr>
        <p:spPr>
          <a:xfrm>
            <a:off x="1042988" y="2205038"/>
            <a:ext cx="3744912" cy="2016125"/>
          </a:xfrm>
        </p:spPr>
        <p:txBody>
          <a:bodyPr/>
          <a:lstStyle/>
          <a:p>
            <a:r>
              <a:rPr lang="en-US" altLang="zh-CN" sz="2400" smtClean="0"/>
              <a:t>2</a:t>
            </a:r>
            <a:r>
              <a:rPr lang="zh-CN" altLang="en-US" sz="2400" smtClean="0"/>
              <a:t>、创建分类架构（续）</a:t>
            </a:r>
            <a:endParaRPr lang="en-US" altLang="zh-CN" sz="2400" smtClean="0"/>
          </a:p>
          <a:p>
            <a:endParaRPr lang="en-US" altLang="zh-CN" sz="2000" smtClean="0"/>
          </a:p>
          <a:p>
            <a:r>
              <a:rPr lang="zh-CN" altLang="en-US" sz="2000" smtClean="0"/>
              <a:t>创建完成后的资产经营部信息管理架构如右图所示。</a:t>
            </a:r>
            <a:endParaRPr lang="en-US" altLang="zh-CN" sz="2000" smtClean="0"/>
          </a:p>
          <a:p>
            <a:endParaRPr lang="en-US" altLang="zh-CN" sz="2400" smtClean="0"/>
          </a:p>
          <a:p>
            <a:endParaRPr lang="en-US" altLang="zh-CN" sz="2400" smtClean="0"/>
          </a:p>
          <a:p>
            <a:endParaRPr lang="en-US" altLang="zh-CN" sz="2400" smtClean="0"/>
          </a:p>
          <a:p>
            <a:pPr>
              <a:buFontTx/>
              <a:buNone/>
            </a:pPr>
            <a:endParaRPr lang="en-US" altLang="zh-CN" sz="2400" smtClean="0"/>
          </a:p>
        </p:txBody>
      </p:sp>
      <p:pic>
        <p:nvPicPr>
          <p:cNvPr id="2663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1557338"/>
            <a:ext cx="1647825" cy="476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125F8BB1-5E50-431C-825B-F5E5821BDBE7}" type="datetime1">
              <a:rPr lang="zh-CN" altLang="en-US" sz="1400" smtClean="0"/>
              <a:pPr eaLnBrk="1" hangingPunct="1"/>
              <a:t>2014/10/14</a:t>
            </a:fld>
            <a:endParaRPr lang="en-US" altLang="zh-CN" sz="1400" smtClean="0"/>
          </a:p>
        </p:txBody>
      </p:sp>
      <p:sp>
        <p:nvSpPr>
          <p:cNvPr id="27651"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01E24199-C048-4883-9E02-3E2F20112E3F}" type="slidenum">
              <a:rPr lang="en-US" altLang="zh-CN" sz="1400"/>
              <a:pPr eaLnBrk="1" hangingPunct="1"/>
              <a:t>25</a:t>
            </a:fld>
            <a:endParaRPr lang="en-US" altLang="zh-CN" sz="1400"/>
          </a:p>
        </p:txBody>
      </p:sp>
      <p:sp>
        <p:nvSpPr>
          <p:cNvPr id="27652" name="标题 1"/>
          <p:cNvSpPr>
            <a:spLocks noGrp="1"/>
          </p:cNvSpPr>
          <p:nvPr>
            <p:ph type="title"/>
          </p:nvPr>
        </p:nvSpPr>
        <p:spPr>
          <a:xfrm>
            <a:off x="914400" y="188913"/>
            <a:ext cx="7543800" cy="1143000"/>
          </a:xfrm>
        </p:spPr>
        <p:txBody>
          <a:bodyPr/>
          <a:lstStyle/>
          <a:p>
            <a:r>
              <a:rPr lang="zh-CN" altLang="en-US" smtClean="0"/>
              <a:t>信息管理架构举例</a:t>
            </a:r>
          </a:p>
        </p:txBody>
      </p:sp>
      <p:sp>
        <p:nvSpPr>
          <p:cNvPr id="7"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
        <p:nvSpPr>
          <p:cNvPr id="27654" name="内容占位符 7"/>
          <p:cNvSpPr>
            <a:spLocks noGrp="1"/>
          </p:cNvSpPr>
          <p:nvPr>
            <p:ph idx="1"/>
          </p:nvPr>
        </p:nvSpPr>
        <p:spPr>
          <a:xfrm>
            <a:off x="914400" y="1268413"/>
            <a:ext cx="7689850" cy="4681537"/>
          </a:xfrm>
        </p:spPr>
        <p:txBody>
          <a:bodyPr/>
          <a:lstStyle/>
          <a:p>
            <a:r>
              <a:rPr lang="en-US" altLang="zh-CN" sz="2400" smtClean="0"/>
              <a:t>3</a:t>
            </a:r>
            <a:r>
              <a:rPr lang="zh-CN" altLang="en-US" sz="2400" smtClean="0"/>
              <a:t>、授权   </a:t>
            </a:r>
            <a:endParaRPr lang="en-US" altLang="zh-CN" sz="2400" smtClean="0"/>
          </a:p>
          <a:p>
            <a:r>
              <a:rPr lang="zh-CN" altLang="en-US" sz="1800" smtClean="0">
                <a:solidFill>
                  <a:srgbClr val="FFFF00"/>
                </a:solidFill>
              </a:rPr>
              <a:t>授权的含义</a:t>
            </a:r>
            <a:endParaRPr lang="en-US" altLang="zh-CN" sz="1800" smtClean="0">
              <a:solidFill>
                <a:srgbClr val="FFFF00"/>
              </a:solidFill>
            </a:endParaRPr>
          </a:p>
          <a:p>
            <a:pPr>
              <a:buFontTx/>
              <a:buNone/>
            </a:pPr>
            <a:r>
              <a:rPr lang="zh-CN" altLang="en-US" sz="1600" b="1" smtClean="0"/>
              <a:t>①  通过对类型的授权来体现工作权限与职责</a:t>
            </a:r>
          </a:p>
          <a:p>
            <a:pPr>
              <a:buFontTx/>
              <a:buNone/>
            </a:pPr>
            <a:r>
              <a:rPr lang="zh-CN" altLang="en-US" sz="1400" smtClean="0"/>
              <a:t>       我们在从事一项工作时，往往会为该工作形成一份文档，比如说，工作计划、任务单、采购申请、公文等，该文件的形成、处理与执行过程，实际上就是工作的过程，也就是说，通过记录该文档的处理过程，或依附于该文档及过程描述来记录工作过程，那么，对该文档的处理权限，也就间接的体现了工作的权限与职责。</a:t>
            </a:r>
          </a:p>
          <a:p>
            <a:pPr>
              <a:buFontTx/>
              <a:buNone/>
            </a:pPr>
            <a:r>
              <a:rPr lang="zh-CN" altLang="en-US" sz="1400" smtClean="0"/>
              <a:t>       基于这样一种思路，即通过对文档的形成与处理来记录与描述具体工作的执行与处理过程，而文档是保存在类型下面的，类型代表某一项职责，或某一工作项目，对类型的授权，也就是对职责或工作项目的授权，而文档，则是对具体工作事项的处理与描述。</a:t>
            </a:r>
          </a:p>
          <a:p>
            <a:pPr>
              <a:buFontTx/>
              <a:buNone/>
            </a:pPr>
            <a:r>
              <a:rPr lang="zh-CN" altLang="en-US" sz="1600" b="1" smtClean="0"/>
              <a:t>②  通过定义各种预设权限的工作岗位，可以简化授权</a:t>
            </a:r>
          </a:p>
          <a:p>
            <a:pPr>
              <a:buFontTx/>
              <a:buNone/>
            </a:pPr>
            <a:r>
              <a:rPr lang="zh-CN" altLang="en-US" sz="1600" b="1" smtClean="0"/>
              <a:t>③  通过对用户组授权，可以使一组用户同时获得相同的权限</a:t>
            </a:r>
            <a:endParaRPr lang="en-US" altLang="zh-CN" sz="1600" b="1" smtClean="0"/>
          </a:p>
          <a:p>
            <a:pPr>
              <a:buFontTx/>
              <a:buNone/>
            </a:pPr>
            <a:r>
              <a:rPr lang="zh-CN" altLang="en-US" sz="1400" smtClean="0"/>
              <a:t>       用户组可以是企业、部门、班组或临时组成的工作小组等，并且，用户组可以嵌套用户组，一个用户可以加入多个不同的用户组。</a:t>
            </a:r>
          </a:p>
          <a:p>
            <a:pPr>
              <a:buFontTx/>
              <a:buNone/>
            </a:pPr>
            <a:r>
              <a:rPr lang="zh-CN" altLang="en-US" sz="1600" b="1" smtClean="0"/>
              <a:t>④  授权具备继承特性，即下位类将继承上位类的权限。</a:t>
            </a:r>
            <a:endParaRPr lang="en-US" altLang="zh-CN" sz="1600" b="1" smtClean="0"/>
          </a:p>
          <a:p>
            <a:endParaRPr lang="en-US" altLang="zh-CN" sz="2400" smtClean="0"/>
          </a:p>
          <a:p>
            <a:endParaRPr lang="en-US" altLang="zh-CN" sz="2400" smtClean="0"/>
          </a:p>
          <a:p>
            <a:endParaRPr lang="en-US" altLang="zh-CN" sz="2400" smtClean="0"/>
          </a:p>
          <a:p>
            <a:pPr>
              <a:buFontTx/>
              <a:buNone/>
            </a:pPr>
            <a:endParaRPr lang="en-US" altLang="zh-CN" sz="240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D173298C-6FD2-4BFF-8E93-9B104A4F6E1B}" type="datetime1">
              <a:rPr lang="zh-CN" altLang="en-US" sz="1400" smtClean="0"/>
              <a:pPr eaLnBrk="1" hangingPunct="1"/>
              <a:t>2014/10/14</a:t>
            </a:fld>
            <a:endParaRPr lang="en-US" altLang="zh-CN" sz="1400" smtClean="0"/>
          </a:p>
        </p:txBody>
      </p:sp>
      <p:sp>
        <p:nvSpPr>
          <p:cNvPr id="28675"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38FA7B47-2DCB-4051-9183-CF76F472F30A}" type="slidenum">
              <a:rPr lang="en-US" altLang="zh-CN" sz="1400"/>
              <a:pPr eaLnBrk="1" hangingPunct="1"/>
              <a:t>26</a:t>
            </a:fld>
            <a:endParaRPr lang="en-US" altLang="zh-CN" sz="1400"/>
          </a:p>
        </p:txBody>
      </p:sp>
      <p:pic>
        <p:nvPicPr>
          <p:cNvPr id="2867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0338" y="1125538"/>
            <a:ext cx="5999162" cy="494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
        <p:nvSpPr>
          <p:cNvPr id="28678" name="标题 1"/>
          <p:cNvSpPr>
            <a:spLocks noGrp="1"/>
          </p:cNvSpPr>
          <p:nvPr>
            <p:ph type="title"/>
          </p:nvPr>
        </p:nvSpPr>
        <p:spPr>
          <a:xfrm>
            <a:off x="468313" y="188913"/>
            <a:ext cx="7975600" cy="1143000"/>
          </a:xfrm>
        </p:spPr>
        <p:txBody>
          <a:bodyPr/>
          <a:lstStyle/>
          <a:p>
            <a:r>
              <a:rPr lang="zh-CN" altLang="en-US" smtClean="0"/>
              <a:t>信息管理架构举例</a:t>
            </a:r>
          </a:p>
        </p:txBody>
      </p:sp>
      <p:sp>
        <p:nvSpPr>
          <p:cNvPr id="28679" name="内容占位符 7"/>
          <p:cNvSpPr>
            <a:spLocks noGrp="1"/>
          </p:cNvSpPr>
          <p:nvPr>
            <p:ph idx="1"/>
          </p:nvPr>
        </p:nvSpPr>
        <p:spPr>
          <a:xfrm>
            <a:off x="395288" y="1196975"/>
            <a:ext cx="7905750" cy="1079500"/>
          </a:xfrm>
        </p:spPr>
        <p:txBody>
          <a:bodyPr/>
          <a:lstStyle/>
          <a:p>
            <a:r>
              <a:rPr lang="en-US" altLang="zh-CN" sz="2400" smtClean="0"/>
              <a:t>3</a:t>
            </a:r>
            <a:r>
              <a:rPr lang="zh-CN" altLang="en-US" sz="2400" smtClean="0"/>
              <a:t>、授权（续）   </a:t>
            </a:r>
            <a:endParaRPr lang="en-US" altLang="zh-CN" sz="2400" smtClean="0"/>
          </a:p>
          <a:p>
            <a:r>
              <a:rPr lang="zh-CN" altLang="en-US" sz="1800" smtClean="0">
                <a:solidFill>
                  <a:srgbClr val="FFFF00"/>
                </a:solidFill>
              </a:rPr>
              <a:t>授权的操作</a:t>
            </a:r>
            <a:endParaRPr lang="en-US" altLang="zh-CN" sz="1800" smtClean="0">
              <a:solidFill>
                <a:srgbClr val="FFFF00"/>
              </a:solidFill>
            </a:endParaRPr>
          </a:p>
          <a:p>
            <a:endParaRPr lang="en-US" altLang="zh-CN" sz="2400" smtClean="0"/>
          </a:p>
          <a:p>
            <a:endParaRPr lang="en-US" altLang="zh-CN" sz="2400" smtClean="0"/>
          </a:p>
          <a:p>
            <a:endParaRPr lang="en-US" altLang="zh-CN" sz="2400" smtClean="0"/>
          </a:p>
          <a:p>
            <a:pPr>
              <a:buFontTx/>
              <a:buNone/>
            </a:pPr>
            <a:endParaRPr lang="en-US" altLang="zh-CN" sz="2400" smtClean="0"/>
          </a:p>
        </p:txBody>
      </p:sp>
      <p:sp>
        <p:nvSpPr>
          <p:cNvPr id="10" name="线形标注 1 9"/>
          <p:cNvSpPr/>
          <p:nvPr/>
        </p:nvSpPr>
        <p:spPr bwMode="auto">
          <a:xfrm>
            <a:off x="1258888" y="2492375"/>
            <a:ext cx="1009650" cy="385763"/>
          </a:xfrm>
          <a:prstGeom prst="borderCallout1">
            <a:avLst>
              <a:gd name="adj1" fmla="val -1512"/>
              <a:gd name="adj2" fmla="val 98963"/>
              <a:gd name="adj3" fmla="val -29203"/>
              <a:gd name="adj4" fmla="val 187642"/>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spcBef>
                <a:spcPct val="20000"/>
              </a:spcBef>
              <a:defRPr/>
            </a:pPr>
            <a:r>
              <a:rPr lang="zh-CN" altLang="en-US" sz="1400" dirty="0">
                <a:solidFill>
                  <a:srgbClr val="002060"/>
                </a:solidFill>
                <a:latin typeface="微软雅黑" pitchFamily="34" charset="-122"/>
                <a:ea typeface="微软雅黑" pitchFamily="34" charset="-122"/>
              </a:rPr>
              <a:t>岗位设定</a:t>
            </a:r>
          </a:p>
        </p:txBody>
      </p:sp>
      <p:sp>
        <p:nvSpPr>
          <p:cNvPr id="11" name="线形标注 1 10"/>
          <p:cNvSpPr/>
          <p:nvPr/>
        </p:nvSpPr>
        <p:spPr bwMode="auto">
          <a:xfrm>
            <a:off x="1258888" y="4149725"/>
            <a:ext cx="1009650" cy="503238"/>
          </a:xfrm>
          <a:prstGeom prst="borderCallout1">
            <a:avLst>
              <a:gd name="adj1" fmla="val -1512"/>
              <a:gd name="adj2" fmla="val 98963"/>
              <a:gd name="adj3" fmla="val -29203"/>
              <a:gd name="adj4" fmla="val 187642"/>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spcBef>
                <a:spcPct val="20000"/>
              </a:spcBef>
              <a:defRPr/>
            </a:pPr>
            <a:r>
              <a:rPr lang="zh-CN" altLang="en-US" sz="1400" dirty="0">
                <a:solidFill>
                  <a:srgbClr val="002060"/>
                </a:solidFill>
                <a:latin typeface="微软雅黑" pitchFamily="34" charset="-122"/>
                <a:ea typeface="微软雅黑" pitchFamily="34" charset="-122"/>
              </a:rPr>
              <a:t>已选择的用户和组</a:t>
            </a:r>
          </a:p>
        </p:txBody>
      </p:sp>
      <p:sp>
        <p:nvSpPr>
          <p:cNvPr id="12" name="线形标注 1 11"/>
          <p:cNvSpPr/>
          <p:nvPr/>
        </p:nvSpPr>
        <p:spPr bwMode="auto">
          <a:xfrm>
            <a:off x="5219700" y="4292600"/>
            <a:ext cx="1008063" cy="504825"/>
          </a:xfrm>
          <a:prstGeom prst="borderCallout1">
            <a:avLst>
              <a:gd name="adj1" fmla="val -1512"/>
              <a:gd name="adj2" fmla="val 98963"/>
              <a:gd name="adj3" fmla="val -113147"/>
              <a:gd name="adj4" fmla="val 90301"/>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spcBef>
                <a:spcPct val="20000"/>
              </a:spcBef>
              <a:defRPr/>
            </a:pPr>
            <a:r>
              <a:rPr lang="zh-CN" altLang="en-US" sz="1400" dirty="0">
                <a:solidFill>
                  <a:srgbClr val="002060"/>
                </a:solidFill>
                <a:latin typeface="微软雅黑" pitchFamily="34" charset="-122"/>
                <a:ea typeface="微软雅黑" pitchFamily="34" charset="-122"/>
              </a:rPr>
              <a:t>供选择的用户和组</a:t>
            </a:r>
          </a:p>
        </p:txBody>
      </p:sp>
      <p:sp>
        <p:nvSpPr>
          <p:cNvPr id="13" name="线形标注 1 12"/>
          <p:cNvSpPr/>
          <p:nvPr/>
        </p:nvSpPr>
        <p:spPr bwMode="auto">
          <a:xfrm>
            <a:off x="6948488" y="5157788"/>
            <a:ext cx="1295400" cy="384175"/>
          </a:xfrm>
          <a:prstGeom prst="borderCallout1">
            <a:avLst>
              <a:gd name="adj1" fmla="val -1512"/>
              <a:gd name="adj2" fmla="val 98963"/>
              <a:gd name="adj3" fmla="val -101568"/>
              <a:gd name="adj4" fmla="val 72603"/>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spcBef>
                <a:spcPct val="20000"/>
              </a:spcBef>
              <a:defRPr/>
            </a:pPr>
            <a:r>
              <a:rPr lang="zh-CN" altLang="en-US" sz="1400" dirty="0">
                <a:solidFill>
                  <a:srgbClr val="002060"/>
                </a:solidFill>
                <a:latin typeface="微软雅黑" pitchFamily="34" charset="-122"/>
                <a:ea typeface="微软雅黑" pitchFamily="34" charset="-122"/>
              </a:rPr>
              <a:t>岗位权限设定</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C2300A3D-05F6-4AB0-A6B4-A47B1FEF6762}" type="datetime1">
              <a:rPr lang="zh-CN" altLang="en-US" sz="1400" smtClean="0"/>
              <a:pPr eaLnBrk="1" hangingPunct="1"/>
              <a:t>2014/10/14</a:t>
            </a:fld>
            <a:endParaRPr lang="en-US" altLang="zh-CN" sz="1400" smtClean="0"/>
          </a:p>
        </p:txBody>
      </p:sp>
      <p:sp>
        <p:nvSpPr>
          <p:cNvPr id="29699"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FD63D0D9-9B62-41DF-A611-2FB9CC1632DE}" type="slidenum">
              <a:rPr lang="en-US" altLang="zh-CN" sz="1400"/>
              <a:pPr eaLnBrk="1" hangingPunct="1"/>
              <a:t>27</a:t>
            </a:fld>
            <a:endParaRPr lang="en-US" altLang="zh-CN" sz="1400"/>
          </a:p>
        </p:txBody>
      </p:sp>
      <p:sp>
        <p:nvSpPr>
          <p:cNvPr id="6"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
        <p:nvSpPr>
          <p:cNvPr id="29701" name="标题 1"/>
          <p:cNvSpPr>
            <a:spLocks noGrp="1"/>
          </p:cNvSpPr>
          <p:nvPr>
            <p:ph type="title"/>
          </p:nvPr>
        </p:nvSpPr>
        <p:spPr>
          <a:xfrm>
            <a:off x="900113" y="188913"/>
            <a:ext cx="7543800" cy="1143000"/>
          </a:xfrm>
        </p:spPr>
        <p:txBody>
          <a:bodyPr/>
          <a:lstStyle/>
          <a:p>
            <a:r>
              <a:rPr lang="zh-CN" altLang="en-US" smtClean="0"/>
              <a:t>信息管理架构举例</a:t>
            </a:r>
          </a:p>
        </p:txBody>
      </p:sp>
      <p:sp>
        <p:nvSpPr>
          <p:cNvPr id="29702" name="内容占位符 7"/>
          <p:cNvSpPr>
            <a:spLocks noGrp="1"/>
          </p:cNvSpPr>
          <p:nvPr>
            <p:ph idx="1"/>
          </p:nvPr>
        </p:nvSpPr>
        <p:spPr>
          <a:xfrm>
            <a:off x="1042988" y="1628775"/>
            <a:ext cx="7345362" cy="4248150"/>
          </a:xfrm>
        </p:spPr>
        <p:txBody>
          <a:bodyPr/>
          <a:lstStyle/>
          <a:p>
            <a:r>
              <a:rPr lang="en-US" altLang="zh-CN" sz="2400" smtClean="0"/>
              <a:t>3</a:t>
            </a:r>
            <a:r>
              <a:rPr lang="zh-CN" altLang="en-US" sz="2400" smtClean="0"/>
              <a:t>、授权 （续）  </a:t>
            </a:r>
            <a:endParaRPr lang="en-US" altLang="zh-CN" sz="2400" smtClean="0"/>
          </a:p>
          <a:p>
            <a:r>
              <a:rPr lang="zh-CN" altLang="en-US" sz="1800" smtClean="0">
                <a:solidFill>
                  <a:srgbClr val="FFFF00"/>
                </a:solidFill>
              </a:rPr>
              <a:t>授权的原则与提示</a:t>
            </a:r>
            <a:endParaRPr lang="en-US" altLang="zh-CN" sz="1800" smtClean="0">
              <a:solidFill>
                <a:srgbClr val="FFFF00"/>
              </a:solidFill>
            </a:endParaRPr>
          </a:p>
          <a:p>
            <a:pPr>
              <a:buFont typeface="宋体" panose="02010600030101010101" pitchFamily="2" charset="-122"/>
              <a:buAutoNum type="circleNumDbPlain"/>
            </a:pPr>
            <a:r>
              <a:rPr lang="zh-CN" altLang="en-US" sz="1800" smtClean="0"/>
              <a:t>将部门管理大类的管理权授予部门经理，以体现其管理职责。</a:t>
            </a:r>
            <a:endParaRPr lang="en-US" altLang="zh-CN" sz="1800" smtClean="0"/>
          </a:p>
          <a:p>
            <a:pPr>
              <a:buFont typeface="宋体" panose="02010600030101010101" pitchFamily="2" charset="-122"/>
              <a:buAutoNum type="circleNumDbPlain"/>
            </a:pPr>
            <a:r>
              <a:rPr lang="zh-CN" altLang="en-US" sz="1800" smtClean="0"/>
              <a:t>将大类下面的各类的管理权限，依职责授权给相应的责任人，参与者授予与其责任相适应的权限，如协办人可以具备阅读权或者编辑权等。</a:t>
            </a:r>
            <a:endParaRPr lang="en-US" altLang="zh-CN" sz="1800" smtClean="0"/>
          </a:p>
          <a:p>
            <a:pPr>
              <a:buFont typeface="宋体" panose="02010600030101010101" pitchFamily="2" charset="-122"/>
              <a:buAutoNum type="circleNumDbPlain"/>
            </a:pPr>
            <a:r>
              <a:rPr lang="zh-CN" altLang="en-US" sz="1800" smtClean="0"/>
              <a:t>权限设置时，注意设定被授权者可处理的最高密级。</a:t>
            </a:r>
            <a:endParaRPr lang="en-US" altLang="zh-CN" sz="1800" smtClean="0"/>
          </a:p>
          <a:p>
            <a:pPr>
              <a:buFont typeface="宋体" panose="02010600030101010101" pitchFamily="2" charset="-122"/>
              <a:buAutoNum type="circleNumDbPlain"/>
            </a:pPr>
            <a:r>
              <a:rPr lang="zh-CN" altLang="en-US" sz="1800" smtClean="0"/>
              <a:t>权限设置一定要与被授权者的工作职责相一致，过宽会泄密，过紧则影响工作。</a:t>
            </a:r>
            <a:endParaRPr lang="en-US" altLang="zh-CN" sz="1800" smtClean="0"/>
          </a:p>
          <a:p>
            <a:pPr>
              <a:buFont typeface="宋体" panose="02010600030101010101" pitchFamily="2" charset="-122"/>
              <a:buAutoNum type="circleNumDbPlain"/>
            </a:pPr>
            <a:r>
              <a:rPr lang="zh-CN" altLang="en-US" sz="1800" smtClean="0"/>
              <a:t>充分利用岗位和用户组简化授权。</a:t>
            </a:r>
            <a:endParaRPr lang="en-US" altLang="zh-CN" sz="2400" smtClean="0"/>
          </a:p>
          <a:p>
            <a:pPr>
              <a:buFontTx/>
              <a:buNone/>
            </a:pPr>
            <a:endParaRPr lang="en-US" altLang="zh-CN" sz="240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06F64C9A-E342-4220-9713-E7BBD5A1C393}" type="datetime1">
              <a:rPr lang="zh-CN" altLang="en-US" sz="1400" smtClean="0"/>
              <a:pPr eaLnBrk="1" hangingPunct="1"/>
              <a:t>2014/10/14</a:t>
            </a:fld>
            <a:endParaRPr lang="en-US" altLang="zh-CN" sz="1400" smtClean="0"/>
          </a:p>
        </p:txBody>
      </p:sp>
      <p:sp>
        <p:nvSpPr>
          <p:cNvPr id="30723"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04BCCE03-50F5-4952-B4ED-55035DD2943B}" type="slidenum">
              <a:rPr lang="en-US" altLang="zh-CN" sz="1400"/>
              <a:pPr eaLnBrk="1" hangingPunct="1"/>
              <a:t>28</a:t>
            </a:fld>
            <a:endParaRPr lang="en-US" altLang="zh-CN" sz="1400"/>
          </a:p>
        </p:txBody>
      </p:sp>
      <p:sp>
        <p:nvSpPr>
          <p:cNvPr id="6"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
        <p:nvSpPr>
          <p:cNvPr id="30725" name="标题 1"/>
          <p:cNvSpPr>
            <a:spLocks noGrp="1"/>
          </p:cNvSpPr>
          <p:nvPr>
            <p:ph type="title"/>
          </p:nvPr>
        </p:nvSpPr>
        <p:spPr>
          <a:xfrm>
            <a:off x="900113" y="188913"/>
            <a:ext cx="7543800" cy="1143000"/>
          </a:xfrm>
        </p:spPr>
        <p:txBody>
          <a:bodyPr/>
          <a:lstStyle/>
          <a:p>
            <a:r>
              <a:rPr lang="zh-CN" altLang="en-US" smtClean="0"/>
              <a:t>信息管理架构举例</a:t>
            </a:r>
          </a:p>
        </p:txBody>
      </p:sp>
      <p:sp>
        <p:nvSpPr>
          <p:cNvPr id="30726" name="内容占位符 7"/>
          <p:cNvSpPr>
            <a:spLocks noGrp="1"/>
          </p:cNvSpPr>
          <p:nvPr>
            <p:ph idx="1"/>
          </p:nvPr>
        </p:nvSpPr>
        <p:spPr>
          <a:xfrm>
            <a:off x="1042988" y="1628775"/>
            <a:ext cx="7705725" cy="3095625"/>
          </a:xfrm>
        </p:spPr>
        <p:txBody>
          <a:bodyPr/>
          <a:lstStyle/>
          <a:p>
            <a:r>
              <a:rPr lang="en-US" altLang="zh-CN" sz="2400" smtClean="0"/>
              <a:t>4</a:t>
            </a:r>
            <a:r>
              <a:rPr lang="zh-CN" altLang="en-US" sz="2400" smtClean="0"/>
              <a:t>、具体信息管理   </a:t>
            </a:r>
          </a:p>
          <a:p>
            <a:r>
              <a:rPr lang="zh-CN" altLang="en-US" sz="1800" smtClean="0"/>
              <a:t>信息管理架构创建完成，且授予相应权限后，具备权限的职员就可以在需要的信息类型下面，创建信息了。</a:t>
            </a:r>
            <a:endParaRPr lang="en-US" altLang="zh-CN" sz="1800" smtClean="0"/>
          </a:p>
          <a:p>
            <a:r>
              <a:rPr lang="en-US" altLang="zh-CN" sz="1800" smtClean="0"/>
              <a:t>① </a:t>
            </a:r>
            <a:r>
              <a:rPr lang="zh-CN" altLang="en-US" sz="1800" smtClean="0"/>
              <a:t>新建</a:t>
            </a:r>
            <a:endParaRPr lang="en-US" altLang="zh-CN" sz="1800" smtClean="0"/>
          </a:p>
          <a:p>
            <a:r>
              <a:rPr lang="zh-CN" altLang="en-US" sz="1800" smtClean="0"/>
              <a:t>大部份信息都是以文件条目的形式保存在</a:t>
            </a:r>
            <a:r>
              <a:rPr lang="en-US" altLang="zh-CN" sz="1800" smtClean="0"/>
              <a:t>OA</a:t>
            </a:r>
            <a:r>
              <a:rPr lang="zh-CN" altLang="en-US" sz="1800" smtClean="0"/>
              <a:t>系统中的，所以，新建实际上就是新建文件。</a:t>
            </a:r>
            <a:r>
              <a:rPr lang="en-US" altLang="zh-CN" sz="1800" smtClean="0"/>
              <a:t> </a:t>
            </a:r>
          </a:p>
          <a:p>
            <a:endParaRPr lang="en-US" altLang="zh-CN" sz="1800" smtClean="0"/>
          </a:p>
          <a:p>
            <a:endParaRPr lang="en-US" altLang="zh-CN" sz="1800" smtClean="0"/>
          </a:p>
          <a:p>
            <a:endParaRPr lang="en-US" altLang="zh-CN" sz="1800" smtClean="0"/>
          </a:p>
        </p:txBody>
      </p:sp>
      <p:pic>
        <p:nvPicPr>
          <p:cNvPr id="9" name="Picture 2" descr="未命名-2"/>
          <p:cNvPicPr>
            <a:picLocks noChangeAspect="1" noChangeArrowheads="1"/>
          </p:cNvPicPr>
          <p:nvPr/>
        </p:nvPicPr>
        <p:blipFill>
          <a:blip r:embed="rId2" cstate="print"/>
          <a:srcRect/>
          <a:stretch>
            <a:fillRect/>
          </a:stretch>
        </p:blipFill>
        <p:spPr bwMode="auto">
          <a:xfrm>
            <a:off x="3635896" y="3717032"/>
            <a:ext cx="3941762" cy="264318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A41B833E-DBC3-4656-A86C-7074334D0A70}" type="datetime1">
              <a:rPr lang="zh-CN" altLang="en-US" sz="1400" smtClean="0"/>
              <a:pPr eaLnBrk="1" hangingPunct="1"/>
              <a:t>2014/10/14</a:t>
            </a:fld>
            <a:endParaRPr lang="en-US" altLang="zh-CN" sz="1400" smtClean="0"/>
          </a:p>
        </p:txBody>
      </p:sp>
      <p:sp>
        <p:nvSpPr>
          <p:cNvPr id="31747"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5BBF4456-1363-44EB-80CD-422E82873B92}" type="slidenum">
              <a:rPr lang="en-US" altLang="zh-CN" sz="1400"/>
              <a:pPr eaLnBrk="1" hangingPunct="1"/>
              <a:t>29</a:t>
            </a:fld>
            <a:endParaRPr lang="en-US" altLang="zh-CN" sz="1400"/>
          </a:p>
        </p:txBody>
      </p:sp>
      <p:pic>
        <p:nvPicPr>
          <p:cNvPr id="31748" name="Picture 3" descr="Snap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8750" y="1643063"/>
            <a:ext cx="6427788" cy="470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descr="Sys_Logo.gif"/>
          <p:cNvPicPr>
            <a:picLocks noChangeAspect="1"/>
          </p:cNvPicPr>
          <p:nvPr/>
        </p:nvPicPr>
        <p:blipFill>
          <a:blip r:embed="rId3" cstate="print"/>
          <a:stretch>
            <a:fillRect/>
          </a:stretch>
        </p:blipFill>
        <p:spPr>
          <a:xfrm>
            <a:off x="371456" y="6315099"/>
            <a:ext cx="1485900" cy="542925"/>
          </a:xfrm>
          <a:prstGeom prst="rect">
            <a:avLst/>
          </a:prstGeom>
          <a:ln>
            <a:noFill/>
          </a:ln>
          <a:effectLst>
            <a:softEdge rad="112500"/>
          </a:effectLst>
        </p:spPr>
      </p:pic>
      <p:sp>
        <p:nvSpPr>
          <p:cNvPr id="8" name="线形标注 1 7"/>
          <p:cNvSpPr/>
          <p:nvPr/>
        </p:nvSpPr>
        <p:spPr bwMode="auto">
          <a:xfrm>
            <a:off x="1643063" y="2000250"/>
            <a:ext cx="2857500" cy="735013"/>
          </a:xfrm>
          <a:prstGeom prst="borderCallout1">
            <a:avLst>
              <a:gd name="adj1" fmla="val 73844"/>
              <a:gd name="adj2" fmla="val 101381"/>
              <a:gd name="adj3" fmla="val 167665"/>
              <a:gd name="adj4" fmla="val 117846"/>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spcBef>
                <a:spcPct val="20000"/>
              </a:spcBef>
              <a:defRPr/>
            </a:pPr>
            <a:r>
              <a:rPr lang="en-US" altLang="zh-CN" sz="1400" dirty="0">
                <a:solidFill>
                  <a:srgbClr val="002060"/>
                </a:solidFill>
                <a:latin typeface="微软雅黑" pitchFamily="34" charset="-122"/>
                <a:ea typeface="微软雅黑" pitchFamily="34" charset="-122"/>
              </a:rPr>
              <a:t>1</a:t>
            </a:r>
            <a:r>
              <a:rPr lang="zh-CN" altLang="en-US" sz="1400" dirty="0">
                <a:solidFill>
                  <a:srgbClr val="002060"/>
                </a:solidFill>
                <a:latin typeface="微软雅黑" pitchFamily="34" charset="-122"/>
                <a:ea typeface="微软雅黑" pitchFamily="34" charset="-122"/>
              </a:rPr>
              <a:t>、 可批量新建空白文件的条目，输入对应标题、文件类型、日期、编号、责任者等相关属性信息。</a:t>
            </a:r>
          </a:p>
        </p:txBody>
      </p:sp>
      <p:sp>
        <p:nvSpPr>
          <p:cNvPr id="10" name="线形标注 1 9"/>
          <p:cNvSpPr/>
          <p:nvPr/>
        </p:nvSpPr>
        <p:spPr bwMode="auto">
          <a:xfrm>
            <a:off x="5286375" y="2000250"/>
            <a:ext cx="2857500" cy="735013"/>
          </a:xfrm>
          <a:prstGeom prst="borderCallout1">
            <a:avLst>
              <a:gd name="adj1" fmla="val 111166"/>
              <a:gd name="adj2" fmla="val 5839"/>
              <a:gd name="adj3" fmla="val 194323"/>
              <a:gd name="adj4" fmla="val -7867"/>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spcBef>
                <a:spcPct val="20000"/>
              </a:spcBef>
              <a:defRPr/>
            </a:pPr>
            <a:r>
              <a:rPr lang="en-US" altLang="zh-CN" sz="1400" dirty="0">
                <a:solidFill>
                  <a:srgbClr val="002060"/>
                </a:solidFill>
                <a:latin typeface="微软雅黑" pitchFamily="34" charset="-122"/>
                <a:ea typeface="微软雅黑" pitchFamily="34" charset="-122"/>
              </a:rPr>
              <a:t>2</a:t>
            </a:r>
            <a:r>
              <a:rPr lang="zh-CN" altLang="en-US" sz="1400" dirty="0">
                <a:solidFill>
                  <a:srgbClr val="002060"/>
                </a:solidFill>
                <a:latin typeface="微软雅黑" pitchFamily="34" charset="-122"/>
                <a:ea typeface="微软雅黑" pitchFamily="34" charset="-122"/>
              </a:rPr>
              <a:t>、 新建网页</a:t>
            </a:r>
            <a:r>
              <a:rPr lang="en-US" altLang="zh-CN" sz="1400" dirty="0">
                <a:solidFill>
                  <a:srgbClr val="002060"/>
                </a:solidFill>
                <a:latin typeface="微软雅黑" pitchFamily="34" charset="-122"/>
                <a:ea typeface="微软雅黑" pitchFamily="34" charset="-122"/>
              </a:rPr>
              <a:t>HTML</a:t>
            </a:r>
            <a:r>
              <a:rPr lang="zh-CN" altLang="en-US" sz="1400" dirty="0">
                <a:solidFill>
                  <a:srgbClr val="002060"/>
                </a:solidFill>
                <a:latin typeface="微软雅黑" pitchFamily="34" charset="-122"/>
                <a:ea typeface="微软雅黑" pitchFamily="34" charset="-122"/>
              </a:rPr>
              <a:t>（超文本标记语言）格式文件，可直接输入及编辑文件内容。</a:t>
            </a:r>
          </a:p>
        </p:txBody>
      </p:sp>
      <p:sp>
        <p:nvSpPr>
          <p:cNvPr id="11" name="线形标注 1 10"/>
          <p:cNvSpPr/>
          <p:nvPr/>
        </p:nvSpPr>
        <p:spPr bwMode="auto">
          <a:xfrm>
            <a:off x="5357813" y="4000500"/>
            <a:ext cx="2857500" cy="928688"/>
          </a:xfrm>
          <a:prstGeom prst="borderCallout1">
            <a:avLst>
              <a:gd name="adj1" fmla="val -5019"/>
              <a:gd name="adj2" fmla="val 9953"/>
              <a:gd name="adj3" fmla="val -35386"/>
              <a:gd name="adj4" fmla="val -1061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spcBef>
                <a:spcPct val="20000"/>
              </a:spcBef>
              <a:defRPr/>
            </a:pPr>
            <a:r>
              <a:rPr lang="en-US" altLang="zh-CN" sz="1400">
                <a:solidFill>
                  <a:srgbClr val="002060"/>
                </a:solidFill>
                <a:latin typeface="微软雅黑" pitchFamily="34" charset="-122"/>
                <a:ea typeface="微软雅黑" pitchFamily="34" charset="-122"/>
              </a:rPr>
              <a:t>3</a:t>
            </a:r>
            <a:r>
              <a:rPr lang="zh-CN" altLang="en-US" sz="1400">
                <a:solidFill>
                  <a:srgbClr val="002060"/>
                </a:solidFill>
                <a:latin typeface="微软雅黑" pitchFamily="34" charset="-122"/>
                <a:ea typeface="微软雅黑" pitchFamily="34" charset="-122"/>
              </a:rPr>
              <a:t>、若当前计算机连接扫描仪，可调用</a:t>
            </a:r>
            <a:r>
              <a:rPr lang="en-US" altLang="zh-CN" sz="1400">
                <a:solidFill>
                  <a:srgbClr val="002060"/>
                </a:solidFill>
                <a:latin typeface="微软雅黑" pitchFamily="34" charset="-122"/>
                <a:ea typeface="微软雅黑" pitchFamily="34" charset="-122"/>
              </a:rPr>
              <a:t>3Hmis</a:t>
            </a:r>
            <a:r>
              <a:rPr lang="zh-CN" altLang="en-US" sz="1400">
                <a:solidFill>
                  <a:srgbClr val="002060"/>
                </a:solidFill>
                <a:latin typeface="微软雅黑" pitchFamily="34" charset="-122"/>
                <a:ea typeface="微软雅黑" pitchFamily="34" charset="-122"/>
              </a:rPr>
              <a:t>图像处理模块，通过扫描仪或直接从硬盘引入图像文件来生成一份新的图像文件。</a:t>
            </a:r>
            <a:endParaRPr lang="zh-CN" altLang="en-US" sz="1400">
              <a:solidFill>
                <a:srgbClr val="002060"/>
              </a:solidFill>
            </a:endParaRPr>
          </a:p>
        </p:txBody>
      </p:sp>
      <p:sp>
        <p:nvSpPr>
          <p:cNvPr id="12"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
        <p:nvSpPr>
          <p:cNvPr id="31754" name="内容占位符 7"/>
          <p:cNvSpPr>
            <a:spLocks noGrp="1"/>
          </p:cNvSpPr>
          <p:nvPr>
            <p:ph idx="1"/>
          </p:nvPr>
        </p:nvSpPr>
        <p:spPr>
          <a:xfrm>
            <a:off x="1042988" y="476250"/>
            <a:ext cx="7705725" cy="3097213"/>
          </a:xfrm>
        </p:spPr>
        <p:txBody>
          <a:bodyPr/>
          <a:lstStyle/>
          <a:p>
            <a:r>
              <a:rPr lang="en-US" altLang="zh-CN" sz="2400" smtClean="0"/>
              <a:t>4</a:t>
            </a:r>
            <a:r>
              <a:rPr lang="zh-CN" altLang="en-US" sz="2400" smtClean="0"/>
              <a:t>、具体信息管理   </a:t>
            </a:r>
          </a:p>
          <a:p>
            <a:r>
              <a:rPr lang="en-US" altLang="zh-CN" sz="1800" smtClean="0"/>
              <a:t>① </a:t>
            </a:r>
            <a:r>
              <a:rPr lang="zh-CN" altLang="en-US" sz="1800" smtClean="0"/>
              <a:t>新建（续）      新建文件窗口</a:t>
            </a:r>
            <a:endParaRPr lang="en-US" altLang="zh-CN" sz="1800" smtClean="0"/>
          </a:p>
          <a:p>
            <a:r>
              <a:rPr lang="en-US" altLang="zh-CN" sz="1800" smtClean="0"/>
              <a:t> </a:t>
            </a:r>
          </a:p>
          <a:p>
            <a:endParaRPr lang="en-US" altLang="zh-CN" sz="1800" smtClean="0"/>
          </a:p>
          <a:p>
            <a:endParaRPr lang="en-US" altLang="zh-CN" sz="1800" smtClean="0"/>
          </a:p>
          <a:p>
            <a:endParaRPr lang="en-US" altLang="zh-CN" sz="18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BF93E72D-18FB-40FB-AC65-9B063BD454A0}" type="datetime1">
              <a:rPr lang="zh-CN" altLang="en-US" sz="1400" smtClean="0"/>
              <a:pPr eaLnBrk="1" hangingPunct="1"/>
              <a:t>2014/10/14</a:t>
            </a:fld>
            <a:endParaRPr lang="en-US" altLang="zh-CN" sz="1400" smtClean="0"/>
          </a:p>
        </p:txBody>
      </p:sp>
      <p:sp>
        <p:nvSpPr>
          <p:cNvPr id="5123"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49EAFBEC-4567-4855-AE33-F9DD6D617DA6}" type="slidenum">
              <a:rPr lang="en-US" altLang="zh-CN" sz="1400"/>
              <a:pPr eaLnBrk="1" hangingPunct="1"/>
              <a:t>3</a:t>
            </a:fld>
            <a:endParaRPr lang="en-US" altLang="zh-CN" sz="1400"/>
          </a:p>
        </p:txBody>
      </p:sp>
      <p:sp>
        <p:nvSpPr>
          <p:cNvPr id="5124" name="Rectangle 2"/>
          <p:cNvSpPr>
            <a:spLocks noGrp="1" noChangeArrowheads="1"/>
          </p:cNvSpPr>
          <p:nvPr>
            <p:ph type="title"/>
          </p:nvPr>
        </p:nvSpPr>
        <p:spPr/>
        <p:txBody>
          <a:bodyPr/>
          <a:lstStyle/>
          <a:p>
            <a:pPr eaLnBrk="1" hangingPunct="1"/>
            <a:r>
              <a:rPr lang="zh-CN" altLang="en-US" smtClean="0">
                <a:latin typeface="黑体" panose="02010609060101010101" pitchFamily="49" charset="-122"/>
                <a:ea typeface="黑体" panose="02010609060101010101" pitchFamily="49" charset="-122"/>
              </a:rPr>
              <a:t>绍林科技</a:t>
            </a:r>
            <a:r>
              <a:rPr lang="zh-CN" altLang="en-US" smtClean="0"/>
              <a:t/>
            </a:r>
            <a:br>
              <a:rPr lang="zh-CN" altLang="en-US" smtClean="0"/>
            </a:br>
            <a:r>
              <a:rPr lang="zh-CN" altLang="en-US" smtClean="0"/>
              <a:t>             </a:t>
            </a:r>
            <a:r>
              <a:rPr lang="zh-CN" altLang="en-US" smtClean="0">
                <a:ea typeface="华文新魏" panose="02010800040101010101" pitchFamily="2" charset="-122"/>
              </a:rPr>
              <a:t>         主要客户群体</a:t>
            </a:r>
          </a:p>
        </p:txBody>
      </p:sp>
      <p:sp>
        <p:nvSpPr>
          <p:cNvPr id="5125" name="Rectangle 3"/>
          <p:cNvSpPr>
            <a:spLocks noGrp="1" noChangeArrowheads="1"/>
          </p:cNvSpPr>
          <p:nvPr>
            <p:ph type="body" idx="1"/>
          </p:nvPr>
        </p:nvSpPr>
        <p:spPr>
          <a:xfrm>
            <a:off x="1447800" y="2133600"/>
            <a:ext cx="7227888" cy="4032250"/>
          </a:xfrm>
        </p:spPr>
        <p:txBody>
          <a:bodyPr/>
          <a:lstStyle/>
          <a:p>
            <a:pPr eaLnBrk="1" hangingPunct="1">
              <a:lnSpc>
                <a:spcPct val="80000"/>
              </a:lnSpc>
              <a:buFontTx/>
              <a:buNone/>
            </a:pPr>
            <a:r>
              <a:rPr lang="zh-CN" altLang="en-US" sz="2800" smtClean="0">
                <a:solidFill>
                  <a:srgbClr val="A5052B"/>
                </a:solidFill>
                <a:ea typeface="华文中宋" panose="02010600040101010101" pitchFamily="2" charset="-122"/>
              </a:rPr>
              <a:t>主要用户群</a:t>
            </a:r>
          </a:p>
          <a:p>
            <a:pPr eaLnBrk="1" hangingPunct="1">
              <a:lnSpc>
                <a:spcPct val="80000"/>
              </a:lnSpc>
              <a:buFontTx/>
              <a:buNone/>
            </a:pPr>
            <a:r>
              <a:rPr lang="zh-CN" altLang="en-US" sz="2000" smtClean="0">
                <a:ea typeface="华文中宋" panose="02010600040101010101" pitchFamily="2" charset="-122"/>
              </a:rPr>
              <a:t>      二十</a:t>
            </a:r>
            <a:r>
              <a:rPr lang="zh-CN" altLang="en-US" sz="1600" smtClean="0"/>
              <a:t>年来，已为成千上万家客户提供了产品和解决方案。</a:t>
            </a:r>
          </a:p>
          <a:p>
            <a:pPr eaLnBrk="1" hangingPunct="1">
              <a:lnSpc>
                <a:spcPct val="80000"/>
              </a:lnSpc>
              <a:buFontTx/>
              <a:buNone/>
            </a:pPr>
            <a:endParaRPr lang="zh-CN" altLang="en-US" sz="2000" smtClean="0"/>
          </a:p>
          <a:p>
            <a:pPr eaLnBrk="1" hangingPunct="1">
              <a:lnSpc>
                <a:spcPct val="80000"/>
              </a:lnSpc>
            </a:pPr>
            <a:r>
              <a:rPr lang="zh-CN" altLang="en-US" sz="2000" smtClean="0">
                <a:ea typeface="华文中宋" panose="02010600040101010101" pitchFamily="2" charset="-122"/>
              </a:rPr>
              <a:t>党政机关及事业单位</a:t>
            </a:r>
          </a:p>
          <a:p>
            <a:pPr eaLnBrk="1" hangingPunct="1">
              <a:lnSpc>
                <a:spcPct val="80000"/>
              </a:lnSpc>
              <a:buFontTx/>
              <a:buNone/>
            </a:pPr>
            <a:r>
              <a:rPr lang="zh-CN" altLang="en-US" sz="1600" smtClean="0">
                <a:ea typeface="华文中宋" panose="02010600040101010101" pitchFamily="2" charset="-122"/>
              </a:rPr>
              <a:t>       </a:t>
            </a:r>
            <a:r>
              <a:rPr lang="zh-CN" altLang="en-US" sz="1600" smtClean="0">
                <a:latin typeface="宋体" panose="02010600030101010101" pitchFamily="2" charset="-122"/>
              </a:rPr>
              <a:t>佛山市委市政府  省通讯管理局  省社科院  江西全省检察院  韶山 </a:t>
            </a:r>
            <a:r>
              <a:rPr lang="en-US" altLang="zh-CN" sz="1600" smtClean="0">
                <a:latin typeface="宋体" panose="02010600030101010101" pitchFamily="2" charset="-122"/>
              </a:rPr>
              <a:t>……</a:t>
            </a:r>
          </a:p>
          <a:p>
            <a:pPr eaLnBrk="1" hangingPunct="1">
              <a:lnSpc>
                <a:spcPct val="80000"/>
              </a:lnSpc>
            </a:pPr>
            <a:r>
              <a:rPr lang="zh-CN" altLang="en-US" sz="2000" smtClean="0">
                <a:ea typeface="华文中宋" panose="02010600040101010101" pitchFamily="2" charset="-122"/>
              </a:rPr>
              <a:t>国有企业</a:t>
            </a:r>
          </a:p>
          <a:p>
            <a:pPr eaLnBrk="1" hangingPunct="1">
              <a:lnSpc>
                <a:spcPct val="80000"/>
              </a:lnSpc>
              <a:buFontTx/>
              <a:buNone/>
            </a:pPr>
            <a:r>
              <a:rPr lang="zh-CN" altLang="en-US" sz="1600" smtClean="0">
                <a:ea typeface="华文中宋" panose="02010600040101010101" pitchFamily="2" charset="-122"/>
              </a:rPr>
              <a:t>       广州</a:t>
            </a:r>
            <a:r>
              <a:rPr lang="zh-CN" altLang="en-US" sz="1600" smtClean="0">
                <a:latin typeface="宋体" panose="02010600030101010101" pitchFamily="2" charset="-122"/>
              </a:rPr>
              <a:t>电力  中国银行  中国电信  广日汽车  风神汽车  公路交通 </a:t>
            </a:r>
            <a:r>
              <a:rPr lang="en-US" altLang="zh-CN" sz="1600" smtClean="0">
                <a:latin typeface="宋体" panose="02010600030101010101" pitchFamily="2" charset="-122"/>
              </a:rPr>
              <a:t>……</a:t>
            </a:r>
          </a:p>
          <a:p>
            <a:pPr eaLnBrk="1" hangingPunct="1">
              <a:lnSpc>
                <a:spcPct val="80000"/>
              </a:lnSpc>
            </a:pPr>
            <a:r>
              <a:rPr lang="zh-CN" altLang="en-US" sz="2000" smtClean="0">
                <a:ea typeface="华文中宋" panose="02010600040101010101" pitchFamily="2" charset="-122"/>
              </a:rPr>
              <a:t>外资及民营企业</a:t>
            </a:r>
          </a:p>
          <a:p>
            <a:pPr eaLnBrk="1" hangingPunct="1">
              <a:lnSpc>
                <a:spcPct val="80000"/>
              </a:lnSpc>
              <a:buFontTx/>
              <a:buNone/>
            </a:pPr>
            <a:r>
              <a:rPr lang="zh-CN" altLang="en-US" sz="1600" smtClean="0">
                <a:latin typeface="宋体" panose="02010600030101010101" pitchFamily="2" charset="-122"/>
              </a:rPr>
              <a:t>    日立电梯（中国）   美的集团   沙钢集团 </a:t>
            </a:r>
            <a:r>
              <a:rPr lang="en-US" altLang="zh-CN" sz="1600" smtClean="0">
                <a:latin typeface="宋体" panose="02010600030101010101" pitchFamily="2" charset="-122"/>
              </a:rPr>
              <a:t>……</a:t>
            </a:r>
          </a:p>
          <a:p>
            <a:pPr eaLnBrk="1" hangingPunct="1">
              <a:lnSpc>
                <a:spcPct val="80000"/>
              </a:lnSpc>
              <a:buFontTx/>
              <a:buNone/>
            </a:pPr>
            <a:r>
              <a:rPr lang="en-US" altLang="zh-CN" sz="1600" smtClean="0">
                <a:latin typeface="宋体" panose="02010600030101010101" pitchFamily="2" charset="-122"/>
              </a:rPr>
              <a:t>    </a:t>
            </a:r>
            <a:endParaRPr lang="en-US" altLang="zh-CN" sz="2400" smtClean="0">
              <a:ea typeface="华文中宋" panose="02010600040101010101" pitchFamily="2" charset="-122"/>
            </a:endParaRPr>
          </a:p>
        </p:txBody>
      </p:sp>
      <p:sp>
        <p:nvSpPr>
          <p:cNvPr id="5126" name="Line 6"/>
          <p:cNvSpPr>
            <a:spLocks noChangeShapeType="1"/>
          </p:cNvSpPr>
          <p:nvPr/>
        </p:nvSpPr>
        <p:spPr bwMode="auto">
          <a:xfrm>
            <a:off x="990600" y="1828800"/>
            <a:ext cx="7924800" cy="0"/>
          </a:xfrm>
          <a:prstGeom prst="line">
            <a:avLst/>
          </a:prstGeom>
          <a:noFill/>
          <a:ln w="76200">
            <a:solidFill>
              <a:srgbClr val="FF0000"/>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27" name="Text Box 9"/>
          <p:cNvSpPr txBox="1">
            <a:spLocks noChangeArrowheads="1"/>
          </p:cNvSpPr>
          <p:nvPr/>
        </p:nvSpPr>
        <p:spPr bwMode="auto">
          <a:xfrm>
            <a:off x="1090613" y="6580188"/>
            <a:ext cx="4343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1400">
                <a:latin typeface="幼圆" panose="02010509060101010101" pitchFamily="49" charset="-122"/>
                <a:ea typeface="幼圆" panose="02010509060101010101" pitchFamily="49" charset="-122"/>
              </a:rPr>
              <a:t>软件就是思想</a:t>
            </a:r>
          </a:p>
        </p:txBody>
      </p:sp>
      <p:pic>
        <p:nvPicPr>
          <p:cNvPr id="5128" name="Picture 10" descr="标志-横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350" y="6532563"/>
            <a:ext cx="728663"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标题 1"/>
          <p:cNvSpPr>
            <a:spLocks noGrp="1"/>
          </p:cNvSpPr>
          <p:nvPr>
            <p:ph type="title" orient="vert"/>
          </p:nvPr>
        </p:nvSpPr>
        <p:spPr>
          <a:xfrm>
            <a:off x="8034338" y="0"/>
            <a:ext cx="1001712" cy="5943600"/>
          </a:xfrm>
        </p:spPr>
        <p:txBody>
          <a:bodyPr/>
          <a:lstStyle/>
          <a:p>
            <a:r>
              <a:rPr lang="zh-CN" altLang="en-US" smtClean="0"/>
              <a:t>信息管理架构举例</a:t>
            </a:r>
          </a:p>
        </p:txBody>
      </p:sp>
      <p:sp>
        <p:nvSpPr>
          <p:cNvPr id="32771" name="竖排文字占位符 8"/>
          <p:cNvSpPr>
            <a:spLocks noGrp="1"/>
          </p:cNvSpPr>
          <p:nvPr>
            <p:ph type="body" orient="vert" idx="1"/>
          </p:nvPr>
        </p:nvSpPr>
        <p:spPr/>
        <p:txBody>
          <a:bodyPr/>
          <a:lstStyle/>
          <a:p>
            <a:endParaRPr lang="zh-CN" altLang="en-US" smtClean="0"/>
          </a:p>
        </p:txBody>
      </p:sp>
      <p:sp>
        <p:nvSpPr>
          <p:cNvPr id="32772"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EC5491B0-8EF8-4101-9DB5-91C59A1DA965}" type="datetime1">
              <a:rPr lang="zh-CN" altLang="en-US" sz="1400" smtClean="0"/>
              <a:pPr eaLnBrk="1" hangingPunct="1"/>
              <a:t>2014/10/14</a:t>
            </a:fld>
            <a:endParaRPr lang="en-US" altLang="zh-CN" sz="1400" smtClean="0"/>
          </a:p>
        </p:txBody>
      </p:sp>
      <p:sp>
        <p:nvSpPr>
          <p:cNvPr id="32773"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4D890A32-60DC-4FB3-AEA8-E66C6DB6F273}" type="slidenum">
              <a:rPr lang="en-US" altLang="zh-CN" sz="1400"/>
              <a:pPr eaLnBrk="1" hangingPunct="1"/>
              <a:t>30</a:t>
            </a:fld>
            <a:endParaRPr lang="en-US" altLang="zh-CN" sz="1400"/>
          </a:p>
        </p:txBody>
      </p:sp>
      <p:sp>
        <p:nvSpPr>
          <p:cNvPr id="6" name="内容占位符 2"/>
          <p:cNvSpPr txBox="1">
            <a:spLocks/>
          </p:cNvSpPr>
          <p:nvPr/>
        </p:nvSpPr>
        <p:spPr bwMode="auto">
          <a:xfrm>
            <a:off x="7529513" y="115888"/>
            <a:ext cx="642937" cy="4214812"/>
          </a:xfrm>
          <a:prstGeom prst="rect">
            <a:avLst/>
          </a:prstGeom>
          <a:noFill/>
          <a:ln w="9525">
            <a:noFill/>
            <a:miter lim="800000"/>
            <a:headEnd/>
            <a:tailEnd/>
          </a:ln>
        </p:spPr>
        <p:txBody>
          <a:bodyPr vert="eaVert"/>
          <a:lstStyle/>
          <a:p>
            <a:pPr marL="342900" indent="-342900" eaLnBrk="0" hangingPunct="0">
              <a:spcBef>
                <a:spcPct val="60000"/>
              </a:spcBef>
              <a:buClr>
                <a:schemeClr val="tx1"/>
              </a:buClr>
              <a:buFontTx/>
              <a:buChar char="•"/>
              <a:defRPr/>
            </a:pPr>
            <a:r>
              <a:rPr lang="en-US" altLang="zh-CN" sz="3000" kern="0" dirty="0">
                <a:latin typeface="+mn-lt"/>
                <a:ea typeface="+mn-ea"/>
              </a:rPr>
              <a:t>4</a:t>
            </a:r>
            <a:r>
              <a:rPr lang="zh-CN" altLang="en-US" sz="3000" kern="0" dirty="0">
                <a:latin typeface="+mn-lt"/>
                <a:ea typeface="+mn-ea"/>
              </a:rPr>
              <a:t>、具体信息管理</a:t>
            </a:r>
          </a:p>
        </p:txBody>
      </p:sp>
      <p:pic>
        <p:nvPicPr>
          <p:cNvPr id="32775" name="Picture 2" descr="Snap5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1200" y="71438"/>
            <a:ext cx="5861050" cy="6643687"/>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2776" name="矩形 10"/>
          <p:cNvSpPr>
            <a:spLocks noChangeArrowheads="1"/>
          </p:cNvSpPr>
          <p:nvPr/>
        </p:nvSpPr>
        <p:spPr bwMode="auto">
          <a:xfrm>
            <a:off x="1357313" y="500063"/>
            <a:ext cx="4572000" cy="785812"/>
          </a:xfrm>
          <a:prstGeom prst="rect">
            <a:avLst/>
          </a:prstGeom>
          <a:noFill/>
          <a:ln w="254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buFontTx/>
              <a:buChar char="•"/>
            </a:pPr>
            <a:endParaRPr lang="zh-CN" altLang="en-US"/>
          </a:p>
        </p:txBody>
      </p:sp>
      <p:sp>
        <p:nvSpPr>
          <p:cNvPr id="32777" name="矩形 11"/>
          <p:cNvSpPr>
            <a:spLocks noChangeArrowheads="1"/>
          </p:cNvSpPr>
          <p:nvPr/>
        </p:nvSpPr>
        <p:spPr bwMode="auto">
          <a:xfrm>
            <a:off x="1357313" y="1428750"/>
            <a:ext cx="4572000" cy="2928938"/>
          </a:xfrm>
          <a:prstGeom prst="rect">
            <a:avLst/>
          </a:prstGeom>
          <a:noFill/>
          <a:ln w="254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buFontTx/>
              <a:buChar char="•"/>
            </a:pPr>
            <a:endParaRPr lang="zh-CN" altLang="en-US"/>
          </a:p>
        </p:txBody>
      </p:sp>
      <p:sp>
        <p:nvSpPr>
          <p:cNvPr id="32778" name="矩形 12"/>
          <p:cNvSpPr>
            <a:spLocks noChangeArrowheads="1"/>
          </p:cNvSpPr>
          <p:nvPr/>
        </p:nvSpPr>
        <p:spPr bwMode="auto">
          <a:xfrm>
            <a:off x="1357313" y="4429125"/>
            <a:ext cx="4572000" cy="2071688"/>
          </a:xfrm>
          <a:prstGeom prst="rect">
            <a:avLst/>
          </a:prstGeom>
          <a:noFill/>
          <a:ln w="254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buFontTx/>
              <a:buChar char="•"/>
            </a:pPr>
            <a:endParaRPr lang="zh-CN" altLang="en-US"/>
          </a:p>
        </p:txBody>
      </p:sp>
      <p:pic>
        <p:nvPicPr>
          <p:cNvPr id="14" name="图片 13" descr="Sys_Logo.gif"/>
          <p:cNvPicPr>
            <a:picLocks noChangeAspect="1"/>
          </p:cNvPicPr>
          <p:nvPr/>
        </p:nvPicPr>
        <p:blipFill>
          <a:blip r:embed="rId3" cstate="print"/>
          <a:stretch>
            <a:fillRect/>
          </a:stretch>
        </p:blipFill>
        <p:spPr>
          <a:xfrm>
            <a:off x="371456" y="6315099"/>
            <a:ext cx="1485900" cy="542925"/>
          </a:xfrm>
          <a:prstGeom prst="rect">
            <a:avLst/>
          </a:prstGeom>
          <a:ln>
            <a:noFill/>
          </a:ln>
          <a:effectLst>
            <a:softEdge rad="112500"/>
          </a:effectLst>
        </p:spPr>
      </p:pic>
      <p:sp>
        <p:nvSpPr>
          <p:cNvPr id="12" name="线形标注 1 11"/>
          <p:cNvSpPr/>
          <p:nvPr/>
        </p:nvSpPr>
        <p:spPr bwMode="auto">
          <a:xfrm>
            <a:off x="5219700" y="620713"/>
            <a:ext cx="1600200" cy="552450"/>
          </a:xfrm>
          <a:prstGeom prst="borderCallout1">
            <a:avLst>
              <a:gd name="adj1" fmla="val 25675"/>
              <a:gd name="adj2" fmla="val -1505"/>
              <a:gd name="adj3" fmla="val 81798"/>
              <a:gd name="adj4" fmla="val -31188"/>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spcBef>
                <a:spcPct val="20000"/>
              </a:spcBef>
              <a:defRPr/>
            </a:pPr>
            <a:r>
              <a:rPr lang="en-US" altLang="zh-CN" sz="1400" dirty="0">
                <a:solidFill>
                  <a:schemeClr val="accent4">
                    <a:lumMod val="10000"/>
                  </a:schemeClr>
                </a:solidFill>
                <a:latin typeface="微软雅黑" pitchFamily="34" charset="-122"/>
                <a:ea typeface="微软雅黑" pitchFamily="34" charset="-122"/>
              </a:rPr>
              <a:t>1</a:t>
            </a:r>
            <a:r>
              <a:rPr lang="zh-CN" altLang="en-US" sz="1400" dirty="0">
                <a:solidFill>
                  <a:schemeClr val="accent4">
                    <a:lumMod val="10000"/>
                  </a:schemeClr>
                </a:solidFill>
                <a:latin typeface="微软雅黑" pitchFamily="34" charset="-122"/>
                <a:ea typeface="微软雅黑" pitchFamily="34" charset="-122"/>
              </a:rPr>
              <a:t>、</a:t>
            </a:r>
            <a:r>
              <a:rPr lang="zh-CN" altLang="zh-CN" sz="1400" dirty="0">
                <a:solidFill>
                  <a:schemeClr val="accent4">
                    <a:lumMod val="10000"/>
                  </a:schemeClr>
                </a:solidFill>
                <a:latin typeface="微软雅黑" pitchFamily="34" charset="-122"/>
                <a:ea typeface="微软雅黑" pitchFamily="34" charset="-122"/>
              </a:rPr>
              <a:t>属性扼要：信息关键项目显示</a:t>
            </a:r>
            <a:endParaRPr lang="zh-CN" altLang="en-US" sz="1400" dirty="0">
              <a:solidFill>
                <a:schemeClr val="accent4">
                  <a:lumMod val="10000"/>
                </a:schemeClr>
              </a:solidFill>
              <a:latin typeface="微软雅黑" pitchFamily="34" charset="-122"/>
              <a:ea typeface="微软雅黑" pitchFamily="34" charset="-122"/>
            </a:endParaRPr>
          </a:p>
        </p:txBody>
      </p:sp>
      <p:sp>
        <p:nvSpPr>
          <p:cNvPr id="13" name="线形标注 1 12"/>
          <p:cNvSpPr/>
          <p:nvPr/>
        </p:nvSpPr>
        <p:spPr bwMode="auto">
          <a:xfrm>
            <a:off x="4356100" y="2420938"/>
            <a:ext cx="2592388" cy="1584325"/>
          </a:xfrm>
          <a:prstGeom prst="borderCallout1">
            <a:avLst>
              <a:gd name="adj1" fmla="val 25675"/>
              <a:gd name="adj2" fmla="val -1505"/>
              <a:gd name="adj3" fmla="val 2824"/>
              <a:gd name="adj4" fmla="val -39741"/>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spcBef>
                <a:spcPct val="20000"/>
              </a:spcBef>
              <a:defRPr/>
            </a:pPr>
            <a:r>
              <a:rPr lang="en-US" altLang="zh-CN" sz="1400" dirty="0">
                <a:solidFill>
                  <a:schemeClr val="accent4">
                    <a:lumMod val="10000"/>
                  </a:schemeClr>
                </a:solidFill>
                <a:latin typeface="微软雅黑" pitchFamily="34" charset="-122"/>
                <a:ea typeface="微软雅黑" pitchFamily="34" charset="-122"/>
              </a:rPr>
              <a:t>2</a:t>
            </a:r>
            <a:r>
              <a:rPr lang="zh-CN" altLang="en-US" sz="1400" dirty="0">
                <a:solidFill>
                  <a:schemeClr val="accent4">
                    <a:lumMod val="10000"/>
                  </a:schemeClr>
                </a:solidFill>
                <a:latin typeface="微软雅黑" pitchFamily="34" charset="-122"/>
                <a:ea typeface="微软雅黑" pitchFamily="34" charset="-122"/>
              </a:rPr>
              <a:t>、详细属性</a:t>
            </a:r>
            <a:endParaRPr lang="en-US" altLang="zh-CN" sz="1400" dirty="0">
              <a:solidFill>
                <a:schemeClr val="accent4">
                  <a:lumMod val="10000"/>
                </a:schemeClr>
              </a:solidFill>
              <a:latin typeface="微软雅黑" pitchFamily="34" charset="-122"/>
              <a:ea typeface="微软雅黑" pitchFamily="34" charset="-122"/>
            </a:endParaRPr>
          </a:p>
          <a:p>
            <a:pPr>
              <a:spcBef>
                <a:spcPct val="20000"/>
              </a:spcBef>
              <a:defRPr/>
            </a:pPr>
            <a:r>
              <a:rPr lang="en-US" altLang="zh-CN" sz="1400" dirty="0">
                <a:solidFill>
                  <a:schemeClr val="accent4">
                    <a:lumMod val="10000"/>
                  </a:schemeClr>
                </a:solidFill>
                <a:latin typeface="微软雅黑" pitchFamily="34" charset="-122"/>
                <a:ea typeface="微软雅黑" pitchFamily="34" charset="-122"/>
              </a:rPr>
              <a:t>    【</a:t>
            </a:r>
            <a:r>
              <a:rPr lang="zh-CN" altLang="en-US" sz="1400" dirty="0">
                <a:solidFill>
                  <a:schemeClr val="accent4">
                    <a:lumMod val="10000"/>
                  </a:schemeClr>
                </a:solidFill>
                <a:latin typeface="微软雅黑" pitchFamily="34" charset="-122"/>
                <a:ea typeface="微软雅黑" pitchFamily="34" charset="-122"/>
              </a:rPr>
              <a:t>标准</a:t>
            </a:r>
            <a:r>
              <a:rPr lang="zh-CN" altLang="zh-CN" sz="1400" dirty="0">
                <a:solidFill>
                  <a:schemeClr val="accent4">
                    <a:lumMod val="10000"/>
                  </a:schemeClr>
                </a:solidFill>
                <a:latin typeface="微软雅黑" pitchFamily="34" charset="-122"/>
                <a:ea typeface="微软雅黑" pitchFamily="34" charset="-122"/>
              </a:rPr>
              <a:t>属性</a:t>
            </a:r>
            <a:r>
              <a:rPr lang="en-US" altLang="zh-CN" sz="1400" dirty="0">
                <a:solidFill>
                  <a:schemeClr val="accent4">
                    <a:lumMod val="10000"/>
                  </a:schemeClr>
                </a:solidFill>
                <a:latin typeface="微软雅黑" pitchFamily="34" charset="-122"/>
                <a:ea typeface="微软雅黑" pitchFamily="34" charset="-122"/>
              </a:rPr>
              <a:t>】</a:t>
            </a:r>
            <a:r>
              <a:rPr lang="zh-CN" altLang="en-US" sz="1400" dirty="0">
                <a:solidFill>
                  <a:schemeClr val="accent4">
                    <a:lumMod val="10000"/>
                  </a:schemeClr>
                </a:solidFill>
                <a:latin typeface="微软雅黑" pitchFamily="34" charset="-122"/>
                <a:ea typeface="微软雅黑" pitchFamily="34" charset="-122"/>
              </a:rPr>
              <a:t>、</a:t>
            </a:r>
            <a:r>
              <a:rPr lang="en-US" altLang="zh-CN" sz="1400" dirty="0">
                <a:solidFill>
                  <a:schemeClr val="accent4">
                    <a:lumMod val="10000"/>
                  </a:schemeClr>
                </a:solidFill>
                <a:latin typeface="微软雅黑" pitchFamily="34" charset="-122"/>
                <a:ea typeface="微软雅黑" pitchFamily="34" charset="-122"/>
              </a:rPr>
              <a:t>【</a:t>
            </a:r>
            <a:r>
              <a:rPr lang="zh-CN" altLang="en-US" sz="1400" dirty="0">
                <a:solidFill>
                  <a:schemeClr val="accent4">
                    <a:lumMod val="10000"/>
                  </a:schemeClr>
                </a:solidFill>
                <a:latin typeface="微软雅黑" pitchFamily="34" charset="-122"/>
                <a:ea typeface="微软雅黑" pitchFamily="34" charset="-122"/>
              </a:rPr>
              <a:t>附加属性</a:t>
            </a:r>
            <a:r>
              <a:rPr lang="en-US" altLang="zh-CN" sz="1400" dirty="0">
                <a:solidFill>
                  <a:schemeClr val="accent4">
                    <a:lumMod val="10000"/>
                  </a:schemeClr>
                </a:solidFill>
                <a:latin typeface="微软雅黑" pitchFamily="34" charset="-122"/>
                <a:ea typeface="微软雅黑" pitchFamily="34" charset="-122"/>
              </a:rPr>
              <a:t>】</a:t>
            </a:r>
          </a:p>
          <a:p>
            <a:pPr>
              <a:spcBef>
                <a:spcPct val="20000"/>
              </a:spcBef>
              <a:defRPr/>
            </a:pPr>
            <a:endParaRPr lang="en-US" altLang="zh-CN" sz="1400" dirty="0">
              <a:solidFill>
                <a:schemeClr val="accent4">
                  <a:lumMod val="10000"/>
                </a:schemeClr>
              </a:solidFill>
              <a:latin typeface="微软雅黑" pitchFamily="34" charset="-122"/>
              <a:ea typeface="微软雅黑" pitchFamily="34" charset="-122"/>
            </a:endParaRPr>
          </a:p>
          <a:p>
            <a:pPr>
              <a:spcBef>
                <a:spcPct val="20000"/>
              </a:spcBef>
              <a:defRPr/>
            </a:pPr>
            <a:r>
              <a:rPr lang="zh-CN" altLang="en-US" sz="1400" dirty="0">
                <a:solidFill>
                  <a:schemeClr val="accent4">
                    <a:lumMod val="10000"/>
                  </a:schemeClr>
                </a:solidFill>
                <a:latin typeface="微软雅黑" pitchFamily="34" charset="-122"/>
                <a:ea typeface="微软雅黑" pitchFamily="34" charset="-122"/>
              </a:rPr>
              <a:t>标准属性和附加属性可组合在一起显示，显示项目和方式可自定义。此部份可收缩和展开。</a:t>
            </a:r>
          </a:p>
        </p:txBody>
      </p:sp>
      <p:sp>
        <p:nvSpPr>
          <p:cNvPr id="15" name="线形标注 1 14"/>
          <p:cNvSpPr/>
          <p:nvPr/>
        </p:nvSpPr>
        <p:spPr bwMode="auto">
          <a:xfrm>
            <a:off x="4932363" y="4868863"/>
            <a:ext cx="2592387" cy="1368425"/>
          </a:xfrm>
          <a:prstGeom prst="borderCallout1">
            <a:avLst>
              <a:gd name="adj1" fmla="val 25675"/>
              <a:gd name="adj2" fmla="val -1505"/>
              <a:gd name="adj3" fmla="val -14083"/>
              <a:gd name="adj4" fmla="val -80053"/>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spcBef>
                <a:spcPct val="20000"/>
              </a:spcBef>
              <a:defRPr/>
            </a:pPr>
            <a:r>
              <a:rPr lang="en-US" altLang="zh-CN" sz="1400" dirty="0">
                <a:solidFill>
                  <a:schemeClr val="accent4">
                    <a:lumMod val="10000"/>
                  </a:schemeClr>
                </a:solidFill>
                <a:latin typeface="微软雅黑" pitchFamily="34" charset="-122"/>
                <a:ea typeface="微软雅黑" pitchFamily="34" charset="-122"/>
              </a:rPr>
              <a:t>3</a:t>
            </a:r>
            <a:r>
              <a:rPr lang="zh-CN" altLang="en-US" sz="1400" dirty="0">
                <a:solidFill>
                  <a:schemeClr val="accent4">
                    <a:lumMod val="10000"/>
                  </a:schemeClr>
                </a:solidFill>
                <a:latin typeface="微软雅黑" pitchFamily="34" charset="-122"/>
                <a:ea typeface="微软雅黑" pitchFamily="34" charset="-122"/>
              </a:rPr>
              <a:t>、分页管理信息</a:t>
            </a:r>
            <a:endParaRPr lang="en-US" altLang="zh-CN" sz="1400" dirty="0">
              <a:solidFill>
                <a:schemeClr val="accent4">
                  <a:lumMod val="10000"/>
                </a:schemeClr>
              </a:solidFill>
              <a:latin typeface="微软雅黑" pitchFamily="34" charset="-122"/>
              <a:ea typeface="微软雅黑" pitchFamily="34" charset="-122"/>
            </a:endParaRPr>
          </a:p>
          <a:p>
            <a:pPr>
              <a:spcBef>
                <a:spcPct val="20000"/>
              </a:spcBef>
              <a:defRPr/>
            </a:pPr>
            <a:r>
              <a:rPr lang="en-US" altLang="zh-CN" sz="1400" dirty="0">
                <a:solidFill>
                  <a:schemeClr val="accent4">
                    <a:lumMod val="10000"/>
                  </a:schemeClr>
                </a:solidFill>
                <a:latin typeface="微软雅黑" pitchFamily="34" charset="-122"/>
                <a:ea typeface="微软雅黑" pitchFamily="34" charset="-122"/>
              </a:rPr>
              <a:t>【</a:t>
            </a:r>
            <a:r>
              <a:rPr lang="zh-CN" altLang="en-US" sz="1400" dirty="0">
                <a:solidFill>
                  <a:schemeClr val="accent4">
                    <a:lumMod val="10000"/>
                  </a:schemeClr>
                </a:solidFill>
                <a:latin typeface="微软雅黑" pitchFamily="34" charset="-122"/>
                <a:ea typeface="微软雅黑" pitchFamily="34" charset="-122"/>
              </a:rPr>
              <a:t>文件清单</a:t>
            </a:r>
            <a:r>
              <a:rPr lang="en-US" altLang="zh-CN" sz="1400" dirty="0">
                <a:solidFill>
                  <a:schemeClr val="accent4">
                    <a:lumMod val="10000"/>
                  </a:schemeClr>
                </a:solidFill>
                <a:latin typeface="微软雅黑" pitchFamily="34" charset="-122"/>
                <a:ea typeface="微软雅黑" pitchFamily="34" charset="-122"/>
              </a:rPr>
              <a:t>】</a:t>
            </a:r>
            <a:r>
              <a:rPr lang="zh-CN" altLang="en-US" sz="1400" dirty="0">
                <a:solidFill>
                  <a:schemeClr val="accent4">
                    <a:lumMod val="10000"/>
                  </a:schemeClr>
                </a:solidFill>
                <a:latin typeface="微软雅黑" pitchFamily="34" charset="-122"/>
                <a:ea typeface="微软雅黑" pitchFamily="34" charset="-122"/>
              </a:rPr>
              <a:t>、</a:t>
            </a:r>
            <a:r>
              <a:rPr lang="en-US" altLang="zh-CN" sz="1400" dirty="0">
                <a:solidFill>
                  <a:schemeClr val="accent4">
                    <a:lumMod val="10000"/>
                  </a:schemeClr>
                </a:solidFill>
                <a:latin typeface="微软雅黑" pitchFamily="34" charset="-122"/>
                <a:ea typeface="微软雅黑" pitchFamily="34" charset="-122"/>
              </a:rPr>
              <a:t>【</a:t>
            </a:r>
            <a:r>
              <a:rPr lang="zh-CN" altLang="en-US" sz="1400" dirty="0">
                <a:solidFill>
                  <a:schemeClr val="accent4">
                    <a:lumMod val="10000"/>
                  </a:schemeClr>
                </a:solidFill>
                <a:latin typeface="微软雅黑" pitchFamily="34" charset="-122"/>
                <a:ea typeface="微软雅黑" pitchFamily="34" charset="-122"/>
              </a:rPr>
              <a:t>邮送清单</a:t>
            </a:r>
            <a:r>
              <a:rPr lang="en-US" altLang="zh-CN" sz="1400" dirty="0">
                <a:solidFill>
                  <a:schemeClr val="accent4">
                    <a:lumMod val="10000"/>
                  </a:schemeClr>
                </a:solidFill>
                <a:latin typeface="微软雅黑" pitchFamily="34" charset="-122"/>
                <a:ea typeface="微软雅黑" pitchFamily="34" charset="-122"/>
              </a:rPr>
              <a:t>】</a:t>
            </a:r>
            <a:r>
              <a:rPr lang="zh-CN" altLang="en-US" sz="1400" dirty="0">
                <a:solidFill>
                  <a:schemeClr val="accent4">
                    <a:lumMod val="10000"/>
                  </a:schemeClr>
                </a:solidFill>
                <a:latin typeface="微软雅黑" pitchFamily="34" charset="-122"/>
                <a:ea typeface="微软雅黑" pitchFamily="34" charset="-122"/>
              </a:rPr>
              <a:t>、</a:t>
            </a:r>
            <a:r>
              <a:rPr lang="en-US" altLang="zh-CN" sz="1400" dirty="0">
                <a:solidFill>
                  <a:schemeClr val="accent4">
                    <a:lumMod val="10000"/>
                  </a:schemeClr>
                </a:solidFill>
                <a:latin typeface="微软雅黑" pitchFamily="34" charset="-122"/>
                <a:ea typeface="微软雅黑" pitchFamily="34" charset="-122"/>
              </a:rPr>
              <a:t> 【</a:t>
            </a:r>
            <a:r>
              <a:rPr lang="zh-CN" altLang="en-US" sz="1400" dirty="0">
                <a:solidFill>
                  <a:schemeClr val="accent4">
                    <a:lumMod val="10000"/>
                  </a:schemeClr>
                </a:solidFill>
                <a:latin typeface="微软雅黑" pitchFamily="34" charset="-122"/>
                <a:ea typeface="微软雅黑" pitchFamily="34" charset="-122"/>
              </a:rPr>
              <a:t>批注清单</a:t>
            </a:r>
            <a:r>
              <a:rPr lang="en-US" altLang="zh-CN" sz="1400" dirty="0">
                <a:solidFill>
                  <a:schemeClr val="accent4">
                    <a:lumMod val="10000"/>
                  </a:schemeClr>
                </a:solidFill>
                <a:latin typeface="微软雅黑" pitchFamily="34" charset="-122"/>
                <a:ea typeface="微软雅黑" pitchFamily="34" charset="-122"/>
              </a:rPr>
              <a:t>】</a:t>
            </a:r>
            <a:r>
              <a:rPr lang="zh-CN" altLang="en-US" sz="1400" dirty="0">
                <a:solidFill>
                  <a:schemeClr val="accent4">
                    <a:lumMod val="10000"/>
                  </a:schemeClr>
                </a:solidFill>
                <a:latin typeface="微软雅黑" pitchFamily="34" charset="-122"/>
                <a:ea typeface="微软雅黑" pitchFamily="34" charset="-122"/>
              </a:rPr>
              <a:t>、</a:t>
            </a:r>
            <a:r>
              <a:rPr lang="en-US" altLang="zh-CN" sz="1400" dirty="0">
                <a:solidFill>
                  <a:schemeClr val="accent4">
                    <a:lumMod val="10000"/>
                  </a:schemeClr>
                </a:solidFill>
                <a:latin typeface="微软雅黑" pitchFamily="34" charset="-122"/>
                <a:ea typeface="微软雅黑" pitchFamily="34" charset="-122"/>
              </a:rPr>
              <a:t>【</a:t>
            </a:r>
            <a:r>
              <a:rPr lang="zh-CN" altLang="en-US" sz="1400" dirty="0">
                <a:solidFill>
                  <a:schemeClr val="accent4">
                    <a:lumMod val="10000"/>
                  </a:schemeClr>
                </a:solidFill>
                <a:latin typeface="微软雅黑" pitchFamily="34" charset="-122"/>
                <a:ea typeface="微软雅黑" pitchFamily="34" charset="-122"/>
              </a:rPr>
              <a:t>借领清单</a:t>
            </a:r>
            <a:r>
              <a:rPr lang="en-US" altLang="zh-CN" sz="1400" dirty="0">
                <a:solidFill>
                  <a:schemeClr val="accent4">
                    <a:lumMod val="10000"/>
                  </a:schemeClr>
                </a:solidFill>
                <a:latin typeface="微软雅黑" pitchFamily="34" charset="-122"/>
                <a:ea typeface="微软雅黑" pitchFamily="34" charset="-122"/>
              </a:rPr>
              <a:t>】</a:t>
            </a:r>
            <a:r>
              <a:rPr lang="zh-CN" altLang="en-US" sz="1400" dirty="0">
                <a:solidFill>
                  <a:schemeClr val="accent4">
                    <a:lumMod val="10000"/>
                  </a:schemeClr>
                </a:solidFill>
                <a:latin typeface="微软雅黑" pitchFamily="34" charset="-122"/>
                <a:ea typeface="微软雅黑" pitchFamily="34" charset="-122"/>
              </a:rPr>
              <a:t>、</a:t>
            </a:r>
            <a:r>
              <a:rPr lang="en-US" altLang="zh-CN" sz="1400" dirty="0">
                <a:solidFill>
                  <a:schemeClr val="accent4">
                    <a:lumMod val="10000"/>
                  </a:schemeClr>
                </a:solidFill>
                <a:latin typeface="微软雅黑" pitchFamily="34" charset="-122"/>
                <a:ea typeface="微软雅黑" pitchFamily="34" charset="-122"/>
              </a:rPr>
              <a:t> 【</a:t>
            </a:r>
            <a:r>
              <a:rPr lang="zh-CN" altLang="en-US" sz="1400" dirty="0">
                <a:solidFill>
                  <a:schemeClr val="accent4">
                    <a:lumMod val="10000"/>
                  </a:schemeClr>
                </a:solidFill>
                <a:latin typeface="微软雅黑" pitchFamily="34" charset="-122"/>
                <a:ea typeface="微软雅黑" pitchFamily="34" charset="-122"/>
              </a:rPr>
              <a:t>份数清单</a:t>
            </a:r>
            <a:r>
              <a:rPr lang="en-US" altLang="zh-CN" sz="1400" dirty="0">
                <a:solidFill>
                  <a:schemeClr val="accent4">
                    <a:lumMod val="10000"/>
                  </a:schemeClr>
                </a:solidFill>
                <a:latin typeface="微软雅黑" pitchFamily="34" charset="-122"/>
                <a:ea typeface="微软雅黑" pitchFamily="34" charset="-122"/>
              </a:rPr>
              <a:t>】</a:t>
            </a:r>
            <a:r>
              <a:rPr lang="zh-CN" altLang="en-US" sz="1400" dirty="0">
                <a:solidFill>
                  <a:schemeClr val="accent4">
                    <a:lumMod val="10000"/>
                  </a:schemeClr>
                </a:solidFill>
                <a:latin typeface="微软雅黑" pitchFamily="34" charset="-122"/>
                <a:ea typeface="微软雅黑" pitchFamily="34" charset="-122"/>
              </a:rPr>
              <a:t>、</a:t>
            </a:r>
            <a:r>
              <a:rPr lang="en-US" altLang="zh-CN" sz="1400" dirty="0">
                <a:solidFill>
                  <a:schemeClr val="accent4">
                    <a:lumMod val="10000"/>
                  </a:schemeClr>
                </a:solidFill>
                <a:latin typeface="微软雅黑" pitchFamily="34" charset="-122"/>
                <a:ea typeface="微软雅黑" pitchFamily="34" charset="-122"/>
              </a:rPr>
              <a:t>【</a:t>
            </a:r>
            <a:r>
              <a:rPr lang="zh-CN" altLang="en-US" sz="1400" dirty="0">
                <a:solidFill>
                  <a:schemeClr val="accent4">
                    <a:lumMod val="10000"/>
                  </a:schemeClr>
                </a:solidFill>
                <a:latin typeface="微软雅黑" pitchFamily="34" charset="-122"/>
                <a:ea typeface="微软雅黑" pitchFamily="34" charset="-122"/>
              </a:rPr>
              <a:t>历史版本</a:t>
            </a:r>
            <a:r>
              <a:rPr lang="en-US" altLang="zh-CN" sz="1400" dirty="0">
                <a:solidFill>
                  <a:schemeClr val="accent4">
                    <a:lumMod val="10000"/>
                  </a:schemeClr>
                </a:solidFill>
                <a:latin typeface="微软雅黑" pitchFamily="34" charset="-122"/>
                <a:ea typeface="微软雅黑" pitchFamily="34" charset="-122"/>
              </a:rPr>
              <a:t>】</a:t>
            </a:r>
            <a:r>
              <a:rPr lang="zh-CN" altLang="en-US" sz="1400" dirty="0">
                <a:solidFill>
                  <a:schemeClr val="accent4">
                    <a:lumMod val="10000"/>
                  </a:schemeClr>
                </a:solidFill>
                <a:latin typeface="微软雅黑" pitchFamily="34" charset="-122"/>
                <a:ea typeface="微软雅黑" pitchFamily="34" charset="-122"/>
              </a:rPr>
              <a:t>、</a:t>
            </a:r>
            <a:r>
              <a:rPr lang="en-US" altLang="zh-CN" sz="1400" dirty="0">
                <a:solidFill>
                  <a:schemeClr val="accent4">
                    <a:lumMod val="10000"/>
                  </a:schemeClr>
                </a:solidFill>
                <a:latin typeface="微软雅黑" pitchFamily="34" charset="-122"/>
                <a:ea typeface="微软雅黑" pitchFamily="34" charset="-122"/>
              </a:rPr>
              <a:t>【</a:t>
            </a:r>
            <a:r>
              <a:rPr lang="zh-CN" altLang="en-US" sz="1400" dirty="0">
                <a:solidFill>
                  <a:schemeClr val="accent4">
                    <a:lumMod val="10000"/>
                  </a:schemeClr>
                </a:solidFill>
                <a:latin typeface="微软雅黑" pitchFamily="34" charset="-122"/>
                <a:ea typeface="微软雅黑" pitchFamily="34" charset="-122"/>
              </a:rPr>
              <a:t>日志清单</a:t>
            </a:r>
            <a:r>
              <a:rPr lang="en-US" altLang="zh-CN" sz="1400" dirty="0">
                <a:solidFill>
                  <a:schemeClr val="accent4">
                    <a:lumMod val="10000"/>
                  </a:schemeClr>
                </a:solidFill>
                <a:latin typeface="微软雅黑" pitchFamily="34" charset="-122"/>
                <a:ea typeface="微软雅黑" pitchFamily="34" charset="-122"/>
              </a:rPr>
              <a:t>】</a:t>
            </a:r>
            <a:r>
              <a:rPr lang="zh-CN" altLang="en-US" sz="1400" dirty="0">
                <a:solidFill>
                  <a:schemeClr val="accent4">
                    <a:lumMod val="10000"/>
                  </a:schemeClr>
                </a:solidFill>
                <a:latin typeface="微软雅黑" pitchFamily="34" charset="-122"/>
                <a:ea typeface="微软雅黑" pitchFamily="34" charset="-122"/>
              </a:rPr>
              <a:t>。</a:t>
            </a:r>
          </a:p>
        </p:txBody>
      </p:sp>
      <p:sp>
        <p:nvSpPr>
          <p:cNvPr id="16"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
        <p:nvSpPr>
          <p:cNvPr id="17" name="内容占位符 2"/>
          <p:cNvSpPr txBox="1">
            <a:spLocks/>
          </p:cNvSpPr>
          <p:nvPr/>
        </p:nvSpPr>
        <p:spPr bwMode="auto">
          <a:xfrm>
            <a:off x="7164388" y="981075"/>
            <a:ext cx="431800" cy="3600450"/>
          </a:xfrm>
          <a:prstGeom prst="rect">
            <a:avLst/>
          </a:prstGeom>
          <a:noFill/>
          <a:ln w="9525">
            <a:noFill/>
            <a:miter lim="800000"/>
            <a:headEnd/>
            <a:tailEnd/>
          </a:ln>
        </p:spPr>
        <p:txBody>
          <a:bodyPr vert="eaVert"/>
          <a:lstStyle/>
          <a:p>
            <a:pPr marL="342900" indent="-342900" eaLnBrk="0" hangingPunct="0">
              <a:spcBef>
                <a:spcPct val="60000"/>
              </a:spcBef>
              <a:buClr>
                <a:schemeClr val="tx1"/>
              </a:buClr>
              <a:buFontTx/>
              <a:buChar char="•"/>
              <a:defRPr/>
            </a:pPr>
            <a:r>
              <a:rPr lang="zh-CN" altLang="en-US" sz="1800" kern="0" dirty="0">
                <a:latin typeface="+mn-lt"/>
                <a:ea typeface="+mn-ea"/>
              </a:rPr>
              <a:t>② 属性标注</a:t>
            </a:r>
            <a:endParaRPr lang="en-US" altLang="zh-CN" sz="1800" kern="0" dirty="0">
              <a:latin typeface="+mn-lt"/>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down)">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66CDA859-BF40-4A81-AB25-52705454DE12}" type="datetime1">
              <a:rPr lang="zh-CN" altLang="en-US" sz="1400" smtClean="0"/>
              <a:pPr eaLnBrk="1" hangingPunct="1"/>
              <a:t>2014/10/14</a:t>
            </a:fld>
            <a:endParaRPr lang="en-US" altLang="zh-CN" sz="1400" smtClean="0"/>
          </a:p>
        </p:txBody>
      </p:sp>
      <p:sp>
        <p:nvSpPr>
          <p:cNvPr id="33795"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69DD1D19-4106-4B94-AAE5-D91EEE4E3F71}" type="slidenum">
              <a:rPr lang="en-US" altLang="zh-CN" sz="1400"/>
              <a:pPr eaLnBrk="1" hangingPunct="1"/>
              <a:t>31</a:t>
            </a:fld>
            <a:endParaRPr lang="en-US" altLang="zh-CN" sz="1400"/>
          </a:p>
        </p:txBody>
      </p:sp>
      <p:pic>
        <p:nvPicPr>
          <p:cNvPr id="9" name="图片 8" descr="Sys_Logo.gif"/>
          <p:cNvPicPr>
            <a:picLocks noChangeAspect="1"/>
          </p:cNvPicPr>
          <p:nvPr/>
        </p:nvPicPr>
        <p:blipFill>
          <a:blip r:embed="rId2" cstate="print"/>
          <a:stretch>
            <a:fillRect/>
          </a:stretch>
        </p:blipFill>
        <p:spPr>
          <a:xfrm>
            <a:off x="371456" y="6315099"/>
            <a:ext cx="1485900" cy="542925"/>
          </a:xfrm>
          <a:prstGeom prst="rect">
            <a:avLst/>
          </a:prstGeom>
          <a:ln>
            <a:noFill/>
          </a:ln>
          <a:effectLst>
            <a:softEdge rad="112500"/>
          </a:effectLst>
        </p:spPr>
      </p:pic>
      <p:sp>
        <p:nvSpPr>
          <p:cNvPr id="8"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
        <p:nvSpPr>
          <p:cNvPr id="33798" name="内容占位符 7"/>
          <p:cNvSpPr>
            <a:spLocks noGrp="1"/>
          </p:cNvSpPr>
          <p:nvPr>
            <p:ph idx="1"/>
          </p:nvPr>
        </p:nvSpPr>
        <p:spPr>
          <a:xfrm>
            <a:off x="1042988" y="1196975"/>
            <a:ext cx="7705725" cy="4895850"/>
          </a:xfrm>
        </p:spPr>
        <p:txBody>
          <a:bodyPr/>
          <a:lstStyle/>
          <a:p>
            <a:r>
              <a:rPr lang="en-US" altLang="zh-CN" sz="2400" smtClean="0"/>
              <a:t>4</a:t>
            </a:r>
            <a:r>
              <a:rPr lang="zh-CN" altLang="en-US" sz="2400" smtClean="0"/>
              <a:t>、具体信息管理   </a:t>
            </a:r>
          </a:p>
          <a:p>
            <a:r>
              <a:rPr lang="en-US" altLang="zh-CN" sz="1800" smtClean="0"/>
              <a:t>③ </a:t>
            </a:r>
            <a:r>
              <a:rPr lang="zh-CN" altLang="en-US" sz="1800" smtClean="0"/>
              <a:t>文件内容管理</a:t>
            </a:r>
            <a:endParaRPr lang="en-US" altLang="zh-CN" sz="1800" smtClean="0"/>
          </a:p>
          <a:p>
            <a:r>
              <a:rPr lang="en-US" altLang="zh-CN" sz="1800" smtClean="0"/>
              <a:t>a</a:t>
            </a:r>
            <a:r>
              <a:rPr lang="zh-CN" altLang="en-US" sz="1800" smtClean="0"/>
              <a:t>、文件内容的导入</a:t>
            </a:r>
            <a:endParaRPr lang="en-US" altLang="zh-CN" sz="1800" smtClean="0"/>
          </a:p>
          <a:p>
            <a:r>
              <a:rPr lang="zh-CN" altLang="en-US" sz="1800" smtClean="0"/>
              <a:t>有多种方式导入文件正文与附件：</a:t>
            </a:r>
            <a:endParaRPr lang="en-US" altLang="zh-CN" sz="1800" smtClean="0"/>
          </a:p>
          <a:p>
            <a:r>
              <a:rPr lang="en-US" altLang="zh-CN" sz="1800" smtClean="0"/>
              <a:t>  </a:t>
            </a:r>
            <a:r>
              <a:rPr lang="zh-CN" altLang="en-US" sz="1800" smtClean="0"/>
              <a:t>属性页面中的文件清单子页中的更换、编辑、新增文件等。</a:t>
            </a:r>
            <a:endParaRPr lang="en-US" altLang="zh-CN" sz="1800" smtClean="0"/>
          </a:p>
          <a:p>
            <a:r>
              <a:rPr lang="en-US" altLang="zh-CN" sz="1800" smtClean="0"/>
              <a:t>  </a:t>
            </a:r>
            <a:r>
              <a:rPr lang="zh-CN" altLang="en-US" sz="1800" smtClean="0"/>
              <a:t>右键菜单中的更换正文菜单项</a:t>
            </a:r>
            <a:endParaRPr lang="en-US" altLang="zh-CN" sz="1800" smtClean="0"/>
          </a:p>
          <a:p>
            <a:r>
              <a:rPr lang="en-US" altLang="zh-CN" sz="1800" smtClean="0"/>
              <a:t>  </a:t>
            </a:r>
            <a:r>
              <a:rPr lang="zh-CN" altLang="en-US" sz="1800" smtClean="0"/>
              <a:t>右键菜单中的引入新文件菜单项（新建文件条目）</a:t>
            </a:r>
            <a:endParaRPr lang="en-US" altLang="zh-CN" sz="1800" smtClean="0"/>
          </a:p>
          <a:p>
            <a:r>
              <a:rPr lang="en-US" altLang="zh-CN" sz="1800" smtClean="0"/>
              <a:t> b</a:t>
            </a:r>
            <a:r>
              <a:rPr lang="zh-CN" altLang="en-US" sz="1800" smtClean="0"/>
              <a:t>、文件内容编辑</a:t>
            </a:r>
            <a:endParaRPr lang="en-US" altLang="zh-CN" sz="1800" smtClean="0"/>
          </a:p>
          <a:p>
            <a:r>
              <a:rPr lang="en-US" altLang="zh-CN" sz="1800" smtClean="0"/>
              <a:t> </a:t>
            </a:r>
            <a:r>
              <a:rPr lang="zh-CN" altLang="en-US" sz="1800" smtClean="0"/>
              <a:t>可实现</a:t>
            </a:r>
            <a:r>
              <a:rPr lang="en-US" altLang="zh-CN" sz="1800" smtClean="0"/>
              <a:t>Office</a:t>
            </a:r>
            <a:r>
              <a:rPr lang="zh-CN" altLang="en-US" sz="1800" smtClean="0"/>
              <a:t>文件内容的在线编辑。</a:t>
            </a:r>
            <a:endParaRPr lang="en-US" altLang="zh-CN" sz="1800" smtClean="0"/>
          </a:p>
          <a:p>
            <a:r>
              <a:rPr lang="en-US" altLang="zh-CN" sz="1800" smtClean="0"/>
              <a:t>c</a:t>
            </a:r>
            <a:r>
              <a:rPr lang="zh-CN" altLang="en-US" sz="1800" smtClean="0"/>
              <a:t>、版本管理</a:t>
            </a:r>
            <a:endParaRPr lang="en-US" altLang="zh-CN" sz="1800" smtClean="0"/>
          </a:p>
          <a:p>
            <a:r>
              <a:rPr lang="zh-CN" altLang="en-US" sz="1800" smtClean="0"/>
              <a:t>保存新版本时，会自动将上一版本作为历史版本保存。</a:t>
            </a:r>
            <a:endParaRPr lang="en-US" altLang="zh-CN" sz="1800" smtClean="0"/>
          </a:p>
          <a:p>
            <a:endParaRPr lang="en-US" altLang="zh-CN" sz="1800" smtClean="0"/>
          </a:p>
          <a:p>
            <a:endParaRPr lang="en-US" altLang="zh-CN" sz="1800" smtClean="0"/>
          </a:p>
          <a:p>
            <a:endParaRPr lang="en-US" altLang="zh-CN" sz="1800" smtClean="0"/>
          </a:p>
        </p:txBody>
      </p:sp>
      <p:sp>
        <p:nvSpPr>
          <p:cNvPr id="33799" name="标题 1"/>
          <p:cNvSpPr>
            <a:spLocks noGrp="1"/>
          </p:cNvSpPr>
          <p:nvPr>
            <p:ph type="title"/>
          </p:nvPr>
        </p:nvSpPr>
        <p:spPr>
          <a:xfrm>
            <a:off x="395288" y="0"/>
            <a:ext cx="7543800" cy="1143000"/>
          </a:xfrm>
        </p:spPr>
        <p:txBody>
          <a:bodyPr/>
          <a:lstStyle/>
          <a:p>
            <a:r>
              <a:rPr lang="zh-CN" altLang="en-US" smtClean="0"/>
              <a:t>信息管理架构举例</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ACAE2DCA-4423-4288-85D4-8652E057916C}" type="datetime1">
              <a:rPr lang="zh-CN" altLang="en-US" sz="1400" smtClean="0"/>
              <a:pPr eaLnBrk="1" hangingPunct="1"/>
              <a:t>2014/10/14</a:t>
            </a:fld>
            <a:endParaRPr lang="en-US" altLang="zh-CN" sz="1400" smtClean="0"/>
          </a:p>
        </p:txBody>
      </p:sp>
      <p:sp>
        <p:nvSpPr>
          <p:cNvPr id="34819"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47153718-AE48-43E5-99F1-A0A9C4AC5373}" type="slidenum">
              <a:rPr lang="en-US" altLang="zh-CN" sz="1400"/>
              <a:pPr eaLnBrk="1" hangingPunct="1"/>
              <a:t>32</a:t>
            </a:fld>
            <a:endParaRPr lang="en-US" altLang="zh-CN" sz="1400"/>
          </a:p>
        </p:txBody>
      </p:sp>
      <p:sp>
        <p:nvSpPr>
          <p:cNvPr id="6"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
        <p:nvSpPr>
          <p:cNvPr id="34821" name="标题 1"/>
          <p:cNvSpPr>
            <a:spLocks noGrp="1"/>
          </p:cNvSpPr>
          <p:nvPr>
            <p:ph type="title"/>
          </p:nvPr>
        </p:nvSpPr>
        <p:spPr>
          <a:xfrm>
            <a:off x="395288" y="0"/>
            <a:ext cx="7543800" cy="1143000"/>
          </a:xfrm>
        </p:spPr>
        <p:txBody>
          <a:bodyPr/>
          <a:lstStyle/>
          <a:p>
            <a:r>
              <a:rPr lang="zh-CN" altLang="en-US" smtClean="0"/>
              <a:t>信息管理架构举例</a:t>
            </a:r>
          </a:p>
        </p:txBody>
      </p:sp>
      <p:sp>
        <p:nvSpPr>
          <p:cNvPr id="34822" name="内容占位符 7"/>
          <p:cNvSpPr>
            <a:spLocks noGrp="1"/>
          </p:cNvSpPr>
          <p:nvPr>
            <p:ph idx="1"/>
          </p:nvPr>
        </p:nvSpPr>
        <p:spPr>
          <a:xfrm>
            <a:off x="1042988" y="1196975"/>
            <a:ext cx="7345362" cy="5184775"/>
          </a:xfrm>
        </p:spPr>
        <p:txBody>
          <a:bodyPr/>
          <a:lstStyle/>
          <a:p>
            <a:r>
              <a:rPr lang="en-US" altLang="zh-CN" sz="2400" smtClean="0"/>
              <a:t>4</a:t>
            </a:r>
            <a:r>
              <a:rPr lang="zh-CN" altLang="en-US" sz="2400" smtClean="0"/>
              <a:t>、具体信息管理   </a:t>
            </a:r>
          </a:p>
          <a:p>
            <a:r>
              <a:rPr lang="en-US" altLang="zh-CN" sz="1800" smtClean="0"/>
              <a:t>④  </a:t>
            </a:r>
            <a:r>
              <a:rPr lang="zh-CN" altLang="en-US" sz="1800" smtClean="0"/>
              <a:t>信息条目编辑</a:t>
            </a:r>
            <a:endParaRPr lang="en-US" altLang="zh-CN" sz="1800" smtClean="0"/>
          </a:p>
          <a:p>
            <a:pPr>
              <a:spcBef>
                <a:spcPts val="600"/>
              </a:spcBef>
            </a:pPr>
            <a:r>
              <a:rPr lang="zh-CN" altLang="en-US" sz="1400" smtClean="0"/>
              <a:t>条目的编辑功能包括：复制、剪切、粘帖与删除，与</a:t>
            </a:r>
            <a:r>
              <a:rPr lang="en-US" altLang="zh-CN" sz="1400" smtClean="0"/>
              <a:t>Windows</a:t>
            </a:r>
            <a:r>
              <a:rPr lang="zh-CN" altLang="en-US" sz="1400" smtClean="0"/>
              <a:t>资源管理器的操作类似，并受权限的限制。</a:t>
            </a:r>
            <a:endParaRPr lang="en-US" altLang="zh-CN" sz="1400" smtClean="0"/>
          </a:p>
          <a:p>
            <a:pPr>
              <a:spcBef>
                <a:spcPts val="600"/>
              </a:spcBef>
            </a:pPr>
            <a:r>
              <a:rPr lang="zh-CN" altLang="en-US" sz="1800" b="1" smtClean="0"/>
              <a:t>复制</a:t>
            </a:r>
            <a:endParaRPr lang="en-US" altLang="zh-CN" sz="1800" b="1" smtClean="0"/>
          </a:p>
          <a:p>
            <a:pPr>
              <a:spcBef>
                <a:spcPts val="600"/>
              </a:spcBef>
            </a:pPr>
            <a:r>
              <a:rPr lang="zh-CN" altLang="en-US" sz="1400" smtClean="0"/>
              <a:t>可将信息条目从某一类型复制、粘帖到另一类型中，</a:t>
            </a:r>
            <a:endParaRPr lang="en-US" altLang="zh-CN" sz="1400" smtClean="0"/>
          </a:p>
          <a:p>
            <a:pPr>
              <a:spcBef>
                <a:spcPts val="600"/>
              </a:spcBef>
            </a:pPr>
            <a:r>
              <a:rPr lang="zh-CN" altLang="en-US" sz="1400" smtClean="0"/>
              <a:t>原类型中的条目仍存在。</a:t>
            </a:r>
            <a:endParaRPr lang="en-US" altLang="zh-CN" sz="1400" smtClean="0"/>
          </a:p>
          <a:p>
            <a:pPr>
              <a:spcBef>
                <a:spcPts val="600"/>
              </a:spcBef>
            </a:pPr>
            <a:r>
              <a:rPr lang="zh-CN" altLang="en-US" sz="1800" b="1" smtClean="0"/>
              <a:t>剪切</a:t>
            </a:r>
            <a:endParaRPr lang="en-US" altLang="zh-CN" sz="1800" b="1" smtClean="0"/>
          </a:p>
          <a:p>
            <a:pPr>
              <a:spcBef>
                <a:spcPts val="600"/>
              </a:spcBef>
            </a:pPr>
            <a:r>
              <a:rPr lang="zh-CN" altLang="en-US" sz="1400" smtClean="0"/>
              <a:t>可将信息条目从某一类型迁移到另一类型中，</a:t>
            </a:r>
            <a:endParaRPr lang="en-US" altLang="zh-CN" sz="1400" smtClean="0"/>
          </a:p>
          <a:p>
            <a:pPr>
              <a:spcBef>
                <a:spcPts val="600"/>
              </a:spcBef>
            </a:pPr>
            <a:r>
              <a:rPr lang="zh-CN" altLang="en-US" sz="1400" smtClean="0"/>
              <a:t>原类型中不再保存该条目。</a:t>
            </a:r>
            <a:endParaRPr lang="en-US" altLang="zh-CN" sz="1400" smtClean="0"/>
          </a:p>
          <a:p>
            <a:pPr>
              <a:spcBef>
                <a:spcPts val="600"/>
              </a:spcBef>
            </a:pPr>
            <a:r>
              <a:rPr lang="zh-CN" altLang="en-US" sz="1800" b="1" smtClean="0"/>
              <a:t>删除</a:t>
            </a:r>
            <a:endParaRPr lang="en-US" altLang="zh-CN" sz="1800" b="1" smtClean="0"/>
          </a:p>
          <a:p>
            <a:pPr>
              <a:spcBef>
                <a:spcPts val="600"/>
              </a:spcBef>
            </a:pPr>
            <a:r>
              <a:rPr lang="zh-CN" altLang="en-US" sz="1400" smtClean="0"/>
              <a:t>删除操作时，并不是将信息真正删除，而是将其移入回收站中，只有在回收站中删除信息，才是真正的删除。</a:t>
            </a:r>
            <a:endParaRPr lang="en-US" altLang="zh-CN" sz="1400" smtClean="0"/>
          </a:p>
          <a:p>
            <a:pPr>
              <a:spcBef>
                <a:spcPts val="600"/>
              </a:spcBef>
            </a:pPr>
            <a:r>
              <a:rPr lang="zh-CN" altLang="en-US" sz="1400" smtClean="0"/>
              <a:t>每一个用户都有自己的回收站，用于管理自己删除的信息。</a:t>
            </a:r>
            <a:endParaRPr lang="en-US" altLang="zh-CN" sz="1400" smtClean="0"/>
          </a:p>
          <a:p>
            <a:pPr>
              <a:spcBef>
                <a:spcPts val="600"/>
              </a:spcBef>
            </a:pPr>
            <a:r>
              <a:rPr lang="zh-CN" altLang="en-US" sz="1400" smtClean="0"/>
              <a:t>对于某些信息管理非常严格的客户，还提供了回收中心的概念，一般用户不能直接清除自己回收站中的信息，系统管理员将用户回收站中的信息收集到回收中心，进行统一鉴别后，再决定是否清除。</a:t>
            </a:r>
            <a:endParaRPr lang="en-US" altLang="zh-CN" sz="1400" smtClean="0"/>
          </a:p>
          <a:p>
            <a:endParaRPr lang="en-US" altLang="zh-CN" sz="1800" smtClean="0"/>
          </a:p>
          <a:p>
            <a:endParaRPr lang="en-US" altLang="zh-CN" sz="1800" smtClean="0"/>
          </a:p>
          <a:p>
            <a:endParaRPr lang="en-US" altLang="zh-CN" sz="1800" smtClean="0"/>
          </a:p>
          <a:p>
            <a:endParaRPr lang="en-US" altLang="zh-CN" sz="1800" smtClean="0"/>
          </a:p>
        </p:txBody>
      </p:sp>
      <p:pic>
        <p:nvPicPr>
          <p:cNvPr id="348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2636838"/>
            <a:ext cx="2476500"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标题 1"/>
          <p:cNvSpPr>
            <a:spLocks noGrp="1"/>
          </p:cNvSpPr>
          <p:nvPr>
            <p:ph type="title"/>
          </p:nvPr>
        </p:nvSpPr>
        <p:spPr/>
        <p:txBody>
          <a:bodyPr/>
          <a:lstStyle/>
          <a:p>
            <a:r>
              <a:rPr lang="zh-CN" altLang="en-US" smtClean="0"/>
              <a:t>提问</a:t>
            </a:r>
          </a:p>
        </p:txBody>
      </p:sp>
      <p:sp>
        <p:nvSpPr>
          <p:cNvPr id="35843" name="内容占位符 2"/>
          <p:cNvSpPr>
            <a:spLocks noGrp="1"/>
          </p:cNvSpPr>
          <p:nvPr>
            <p:ph idx="1"/>
          </p:nvPr>
        </p:nvSpPr>
        <p:spPr/>
        <p:txBody>
          <a:bodyPr/>
          <a:lstStyle/>
          <a:p>
            <a:endParaRPr lang="en-US" altLang="zh-CN" sz="800" smtClean="0"/>
          </a:p>
          <a:p>
            <a:r>
              <a:rPr lang="en-US" altLang="zh-CN" smtClean="0"/>
              <a:t>1</a:t>
            </a:r>
            <a:r>
              <a:rPr lang="zh-CN" altLang="en-US" smtClean="0"/>
              <a:t>、创建信息管理架构的基本原则</a:t>
            </a:r>
            <a:endParaRPr lang="en-US" altLang="zh-CN" smtClean="0"/>
          </a:p>
          <a:p>
            <a:r>
              <a:rPr lang="en-US" altLang="zh-CN" smtClean="0"/>
              <a:t>2</a:t>
            </a:r>
            <a:r>
              <a:rPr lang="zh-CN" altLang="en-US" smtClean="0"/>
              <a:t>、创建信息管理架构的</a:t>
            </a:r>
            <a:r>
              <a:rPr lang="en-US" altLang="zh-CN" smtClean="0"/>
              <a:t>3</a:t>
            </a:r>
            <a:r>
              <a:rPr lang="zh-CN" altLang="en-US" smtClean="0"/>
              <a:t>个基本步骤</a:t>
            </a:r>
            <a:endParaRPr lang="en-US" altLang="zh-CN" smtClean="0"/>
          </a:p>
          <a:p>
            <a:r>
              <a:rPr lang="en-US" altLang="zh-CN" smtClean="0"/>
              <a:t>3</a:t>
            </a:r>
            <a:r>
              <a:rPr lang="zh-CN" altLang="en-US" smtClean="0"/>
              <a:t>、如何才能将信息条目真正删除？</a:t>
            </a:r>
            <a:endParaRPr lang="en-US" altLang="zh-CN" smtClean="0"/>
          </a:p>
          <a:p>
            <a:endParaRPr lang="zh-CN" altLang="en-US" smtClean="0"/>
          </a:p>
        </p:txBody>
      </p:sp>
      <p:sp>
        <p:nvSpPr>
          <p:cNvPr id="35844"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739DD49B-F2BC-48C7-891F-3EDDF759A59B}" type="datetime1">
              <a:rPr lang="zh-CN" altLang="en-US" sz="1400" smtClean="0"/>
              <a:pPr eaLnBrk="1" hangingPunct="1"/>
              <a:t>2014/10/14</a:t>
            </a:fld>
            <a:endParaRPr lang="en-US" altLang="zh-CN" sz="1400" smtClean="0"/>
          </a:p>
        </p:txBody>
      </p:sp>
      <p:sp>
        <p:nvSpPr>
          <p:cNvPr id="35845"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762894C3-0D63-492A-AA96-29E8792FFD7B}" type="slidenum">
              <a:rPr lang="en-US" altLang="zh-CN" sz="1400"/>
              <a:pPr eaLnBrk="1" hangingPunct="1"/>
              <a:t>33</a:t>
            </a:fld>
            <a:endParaRPr lang="en-US" altLang="zh-CN" sz="1400"/>
          </a:p>
        </p:txBody>
      </p:sp>
      <p:sp>
        <p:nvSpPr>
          <p:cNvPr id="6"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标题 1"/>
          <p:cNvSpPr>
            <a:spLocks noGrp="1"/>
          </p:cNvSpPr>
          <p:nvPr>
            <p:ph type="title"/>
          </p:nvPr>
        </p:nvSpPr>
        <p:spPr>
          <a:xfrm>
            <a:off x="914400" y="142875"/>
            <a:ext cx="7543800" cy="1143000"/>
          </a:xfrm>
        </p:spPr>
        <p:txBody>
          <a:bodyPr/>
          <a:lstStyle/>
          <a:p>
            <a:r>
              <a:rPr lang="zh-CN" altLang="en-US" smtClean="0"/>
              <a:t>三、文件管理</a:t>
            </a:r>
          </a:p>
        </p:txBody>
      </p:sp>
      <p:sp>
        <p:nvSpPr>
          <p:cNvPr id="36867"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B6A47E8A-9BE5-400E-BC35-02981F7C8A7F}" type="datetime1">
              <a:rPr lang="zh-CN" altLang="en-US" sz="1400" smtClean="0"/>
              <a:pPr eaLnBrk="1" hangingPunct="1"/>
              <a:t>2014/10/14</a:t>
            </a:fld>
            <a:endParaRPr lang="en-US" altLang="zh-CN" sz="1400" smtClean="0"/>
          </a:p>
        </p:txBody>
      </p:sp>
      <p:sp>
        <p:nvSpPr>
          <p:cNvPr id="36868"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30F09CB5-02B1-49F7-8CD4-331DB5D4394C}" type="slidenum">
              <a:rPr lang="en-US" altLang="zh-CN" sz="1400"/>
              <a:pPr eaLnBrk="1" hangingPunct="1"/>
              <a:t>34</a:t>
            </a:fld>
            <a:endParaRPr lang="en-US" altLang="zh-CN" sz="1400"/>
          </a:p>
        </p:txBody>
      </p:sp>
      <p:pic>
        <p:nvPicPr>
          <p:cNvPr id="7" name="图片 6" descr="Sys_Logo.gif"/>
          <p:cNvPicPr>
            <a:picLocks noChangeAspect="1"/>
          </p:cNvPicPr>
          <p:nvPr/>
        </p:nvPicPr>
        <p:blipFill>
          <a:blip r:embed="rId2" cstate="print"/>
          <a:stretch>
            <a:fillRect/>
          </a:stretch>
        </p:blipFill>
        <p:spPr>
          <a:xfrm>
            <a:off x="371456" y="6315099"/>
            <a:ext cx="1485900" cy="542925"/>
          </a:xfrm>
          <a:prstGeom prst="rect">
            <a:avLst/>
          </a:prstGeom>
          <a:ln>
            <a:noFill/>
          </a:ln>
          <a:effectLst>
            <a:softEdge rad="112500"/>
          </a:effectLst>
        </p:spPr>
      </p:pic>
      <p:sp>
        <p:nvSpPr>
          <p:cNvPr id="36870" name="内容占位符 2"/>
          <p:cNvSpPr txBox="1">
            <a:spLocks/>
          </p:cNvSpPr>
          <p:nvPr/>
        </p:nvSpPr>
        <p:spPr bwMode="auto">
          <a:xfrm>
            <a:off x="1331913" y="1844675"/>
            <a:ext cx="7343775" cy="359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spcBef>
                <a:spcPts val="600"/>
              </a:spcBef>
              <a:buClr>
                <a:schemeClr val="tx1"/>
              </a:buClr>
            </a:pPr>
            <a:r>
              <a:rPr lang="zh-CN" altLang="en-US" sz="1800"/>
              <a:t>在办公系统中，文件就是指公务文件，即工作过程中所产生的文件，如收文、发文、合同、方案、总结等等，收发文是最常见的文件种类，在这里，我们重点介绍收发文的管理。</a:t>
            </a:r>
            <a:endParaRPr lang="en-US" altLang="zh-CN" sz="1800"/>
          </a:p>
          <a:p>
            <a:pPr>
              <a:spcBef>
                <a:spcPts val="600"/>
              </a:spcBef>
              <a:buClr>
                <a:schemeClr val="tx1"/>
              </a:buClr>
              <a:buFontTx/>
              <a:buChar char="•"/>
            </a:pPr>
            <a:endParaRPr lang="en-US" altLang="zh-CN" sz="1800"/>
          </a:p>
          <a:p>
            <a:pPr>
              <a:spcBef>
                <a:spcPts val="600"/>
              </a:spcBef>
              <a:buClr>
                <a:schemeClr val="tx1"/>
              </a:buClr>
              <a:buFontTx/>
              <a:buChar char="•"/>
            </a:pPr>
            <a:r>
              <a:rPr lang="en-US" altLang="zh-CN" sz="1800" b="1"/>
              <a:t>1</a:t>
            </a:r>
            <a:r>
              <a:rPr lang="zh-CN" altLang="en-US" sz="1800" b="1"/>
              <a:t>、收文管理</a:t>
            </a:r>
            <a:endParaRPr lang="en-US" altLang="zh-CN" sz="1800" b="1"/>
          </a:p>
          <a:p>
            <a:pPr>
              <a:spcBef>
                <a:spcPts val="600"/>
              </a:spcBef>
              <a:buClr>
                <a:schemeClr val="tx1"/>
              </a:buClr>
              <a:buFontTx/>
              <a:buChar char="•"/>
            </a:pPr>
            <a:r>
              <a:rPr lang="en-US" altLang="zh-CN" sz="1800" b="1"/>
              <a:t>2</a:t>
            </a:r>
            <a:r>
              <a:rPr lang="zh-CN" altLang="en-US" sz="1800" b="1"/>
              <a:t>、发文管理</a:t>
            </a:r>
            <a:endParaRPr lang="en-US" altLang="zh-CN" sz="1800" b="1"/>
          </a:p>
          <a:p>
            <a:pPr>
              <a:spcBef>
                <a:spcPts val="600"/>
              </a:spcBef>
              <a:buClr>
                <a:schemeClr val="tx1"/>
              </a:buClr>
              <a:buFontTx/>
              <a:buChar char="•"/>
            </a:pPr>
            <a:r>
              <a:rPr lang="en-US" altLang="zh-CN" sz="1800" b="1"/>
              <a:t>3</a:t>
            </a:r>
            <a:r>
              <a:rPr lang="zh-CN" altLang="en-US" sz="1800" b="1"/>
              <a:t>、其他文件的管理</a:t>
            </a:r>
            <a:endParaRPr lang="zh-CN" altLang="en-US" sz="2800" b="1"/>
          </a:p>
        </p:txBody>
      </p:sp>
      <p:sp>
        <p:nvSpPr>
          <p:cNvPr id="8"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A3A8EC98-CF5B-4474-AE2D-4C7FBE345EDB}" type="datetime1">
              <a:rPr lang="zh-CN" altLang="en-US" sz="1400" smtClean="0"/>
              <a:pPr eaLnBrk="1" hangingPunct="1"/>
              <a:t>2014/10/14</a:t>
            </a:fld>
            <a:endParaRPr lang="en-US" altLang="zh-CN" sz="1400" smtClean="0"/>
          </a:p>
        </p:txBody>
      </p:sp>
      <p:sp>
        <p:nvSpPr>
          <p:cNvPr id="37891"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14F45BF7-5F90-4CB6-9BB9-F8EEECC79A57}" type="slidenum">
              <a:rPr lang="en-US" altLang="zh-CN" sz="1400"/>
              <a:pPr eaLnBrk="1" hangingPunct="1"/>
              <a:t>35</a:t>
            </a:fld>
            <a:endParaRPr lang="en-US" altLang="zh-CN" sz="1400"/>
          </a:p>
        </p:txBody>
      </p:sp>
      <p:sp>
        <p:nvSpPr>
          <p:cNvPr id="37892" name="标题 1"/>
          <p:cNvSpPr>
            <a:spLocks noGrp="1"/>
          </p:cNvSpPr>
          <p:nvPr>
            <p:ph type="title"/>
          </p:nvPr>
        </p:nvSpPr>
        <p:spPr>
          <a:xfrm>
            <a:off x="914400" y="142875"/>
            <a:ext cx="7543800" cy="1143000"/>
          </a:xfrm>
        </p:spPr>
        <p:txBody>
          <a:bodyPr/>
          <a:lstStyle/>
          <a:p>
            <a:r>
              <a:rPr lang="zh-CN" altLang="en-US" smtClean="0"/>
              <a:t>三 、文件管理</a:t>
            </a:r>
          </a:p>
        </p:txBody>
      </p:sp>
      <p:sp>
        <p:nvSpPr>
          <p:cNvPr id="37893" name="内容占位符 2"/>
          <p:cNvSpPr txBox="1">
            <a:spLocks/>
          </p:cNvSpPr>
          <p:nvPr/>
        </p:nvSpPr>
        <p:spPr bwMode="auto">
          <a:xfrm>
            <a:off x="684213" y="1341438"/>
            <a:ext cx="7991475" cy="410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spcBef>
                <a:spcPts val="600"/>
              </a:spcBef>
              <a:buClr>
                <a:schemeClr val="tx1"/>
              </a:buClr>
            </a:pPr>
            <a:r>
              <a:rPr lang="en-US" altLang="zh-CN" sz="2400" b="1"/>
              <a:t>1</a:t>
            </a:r>
            <a:r>
              <a:rPr lang="zh-CN" altLang="en-US" sz="2400" b="1"/>
              <a:t>、收文管理</a:t>
            </a:r>
            <a:endParaRPr lang="en-US" altLang="zh-CN" sz="2400" b="1"/>
          </a:p>
          <a:p>
            <a:pPr>
              <a:spcBef>
                <a:spcPts val="600"/>
              </a:spcBef>
              <a:buClr>
                <a:schemeClr val="tx1"/>
              </a:buClr>
            </a:pPr>
            <a:r>
              <a:rPr lang="zh-CN" altLang="en-US" sz="1800"/>
              <a:t>概括起来，收文管理一般有两种方式，即集中管理和分散管理。</a:t>
            </a:r>
            <a:endParaRPr lang="en-US" altLang="zh-CN" sz="1800"/>
          </a:p>
          <a:p>
            <a:pPr>
              <a:spcBef>
                <a:spcPts val="600"/>
              </a:spcBef>
              <a:buClr>
                <a:schemeClr val="tx1"/>
              </a:buClr>
            </a:pPr>
            <a:r>
              <a:rPr lang="zh-CN" altLang="en-US" sz="1800"/>
              <a:t>集中管理是指由文件管理部门集中统一管理，分散管理则是由收到收文的各部门直接管理，使用办公自动化系统后，我们建议集中统一管理，但无论采用何种方式，我们都建议将处理完毕的收文及时归档，归档的范围可以比纸质时代大大扩宽，只要有利用价值的收文，都可归为电子档案，提供搜索利用。</a:t>
            </a:r>
          </a:p>
          <a:p>
            <a:pPr>
              <a:spcBef>
                <a:spcPts val="600"/>
              </a:spcBef>
              <a:buClr>
                <a:schemeClr val="tx1"/>
              </a:buClr>
            </a:pPr>
            <a:endParaRPr lang="en-US" altLang="zh-CN" sz="1800" b="1"/>
          </a:p>
          <a:p>
            <a:pPr>
              <a:spcBef>
                <a:spcPts val="600"/>
              </a:spcBef>
              <a:buClr>
                <a:schemeClr val="tx1"/>
              </a:buClr>
            </a:pPr>
            <a:r>
              <a:rPr lang="en-US" altLang="zh-CN" sz="1800" b="1"/>
              <a:t>①  </a:t>
            </a:r>
            <a:r>
              <a:rPr lang="zh-CN" altLang="en-US" sz="1800" b="1"/>
              <a:t>收文的分类</a:t>
            </a:r>
            <a:endParaRPr lang="en-US" altLang="zh-CN" sz="1800" b="1"/>
          </a:p>
          <a:p>
            <a:pPr>
              <a:spcBef>
                <a:spcPts val="600"/>
              </a:spcBef>
              <a:buClr>
                <a:schemeClr val="tx1"/>
              </a:buClr>
            </a:pPr>
            <a:r>
              <a:rPr lang="zh-CN" altLang="en-US" sz="1800"/>
              <a:t>收文分类的方法有多种，比如说，按时间（年月）、按文件性质以及按来文单位等。</a:t>
            </a:r>
            <a:endParaRPr lang="en-US" altLang="zh-CN" sz="1800"/>
          </a:p>
          <a:p>
            <a:pPr>
              <a:spcBef>
                <a:spcPts val="600"/>
              </a:spcBef>
              <a:buClr>
                <a:schemeClr val="tx1"/>
              </a:buClr>
            </a:pPr>
            <a:r>
              <a:rPr lang="zh-CN" altLang="en-US" sz="1800"/>
              <a:t>如何进行分类，可根据本企业的收文特点与数量来定，为管理和利用方便，每一类型下面的文件数目不宜太多。</a:t>
            </a:r>
            <a:endParaRPr lang="en-US" altLang="zh-CN" sz="1800"/>
          </a:p>
        </p:txBody>
      </p:sp>
      <p:sp>
        <p:nvSpPr>
          <p:cNvPr id="8"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pic>
        <p:nvPicPr>
          <p:cNvPr id="3789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7763" y="5516563"/>
            <a:ext cx="857250"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线形标注 1 10"/>
          <p:cNvSpPr>
            <a:spLocks/>
          </p:cNvSpPr>
          <p:nvPr/>
        </p:nvSpPr>
        <p:spPr bwMode="auto">
          <a:xfrm>
            <a:off x="1763713" y="5589588"/>
            <a:ext cx="3233737" cy="503237"/>
          </a:xfrm>
          <a:prstGeom prst="borderCallout1">
            <a:avLst>
              <a:gd name="adj1" fmla="val 1884"/>
              <a:gd name="adj2" fmla="val 99259"/>
              <a:gd name="adj3" fmla="val 50102"/>
              <a:gd name="adj4" fmla="val 140588"/>
            </a:avLst>
          </a:prstGeom>
          <a:solidFill>
            <a:schemeClr val="tx1"/>
          </a:solidFill>
          <a:ln w="25400" algn="ctr">
            <a:solidFill>
              <a:schemeClr val="bg2"/>
            </a:solidFill>
            <a:miter lim="800000"/>
            <a:headEnd/>
            <a:tailEnd/>
          </a:ln>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zh-CN" altLang="en-US" sz="1400">
                <a:solidFill>
                  <a:srgbClr val="002060"/>
                </a:solidFill>
                <a:latin typeface="微软雅黑" panose="020B0503020204020204" pitchFamily="34" charset="-122"/>
                <a:ea typeface="微软雅黑" panose="020B0503020204020204" pitchFamily="34" charset="-122"/>
              </a:rPr>
              <a:t>如果每年产生的文件不多，直接按年度划分即可。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592D2B30-FCC1-48D9-A896-923E7F5B6425}" type="datetime1">
              <a:rPr lang="zh-CN" altLang="en-US" sz="1400" smtClean="0"/>
              <a:pPr eaLnBrk="1" hangingPunct="1"/>
              <a:t>2014/10/14</a:t>
            </a:fld>
            <a:endParaRPr lang="en-US" altLang="zh-CN" sz="1400" smtClean="0"/>
          </a:p>
        </p:txBody>
      </p:sp>
      <p:sp>
        <p:nvSpPr>
          <p:cNvPr id="38915"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3D8FEE88-6854-4754-9925-5C6103A3F9FF}" type="slidenum">
              <a:rPr lang="en-US" altLang="zh-CN" sz="1400"/>
              <a:pPr eaLnBrk="1" hangingPunct="1"/>
              <a:t>36</a:t>
            </a:fld>
            <a:endParaRPr lang="en-US" altLang="zh-CN" sz="1400"/>
          </a:p>
        </p:txBody>
      </p:sp>
      <p:sp>
        <p:nvSpPr>
          <p:cNvPr id="38916" name="AutoShape 2" descr="https://www.shaolin.com.cn/3Hmisweb/file/ReadFile.aspx?CID=96537&amp;BatchID=1&amp;Sequence=2"/>
          <p:cNvSpPr>
            <a:spLocks noChangeAspect="1" noChangeArrowheads="1"/>
          </p:cNvSpPr>
          <p:nvPr/>
        </p:nvSpPr>
        <p:spPr bwMode="auto">
          <a:xfrm>
            <a:off x="63500" y="-1365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buFontTx/>
              <a:buChar char="•"/>
            </a:pPr>
            <a:endParaRPr lang="zh-CN" altLang="en-US"/>
          </a:p>
        </p:txBody>
      </p:sp>
      <p:pic>
        <p:nvPicPr>
          <p:cNvPr id="38917" name="Picture 4" descr="https://www.shaolin.com.cn/3Hmisweb/file/ReadFile.aspx?CID=96537&amp;BatchID=1&amp;Sequence=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5513" y="1412875"/>
            <a:ext cx="7967662"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8" name="标题 1"/>
          <p:cNvSpPr>
            <a:spLocks noGrp="1"/>
          </p:cNvSpPr>
          <p:nvPr>
            <p:ph type="title"/>
          </p:nvPr>
        </p:nvSpPr>
        <p:spPr>
          <a:xfrm>
            <a:off x="900113" y="0"/>
            <a:ext cx="7543800" cy="971550"/>
          </a:xfrm>
        </p:spPr>
        <p:txBody>
          <a:bodyPr/>
          <a:lstStyle/>
          <a:p>
            <a:r>
              <a:rPr lang="zh-CN" altLang="en-US" smtClean="0"/>
              <a:t>三 、文件管理</a:t>
            </a:r>
          </a:p>
        </p:txBody>
      </p:sp>
      <p:sp>
        <p:nvSpPr>
          <p:cNvPr id="38919" name="内容占位符 2"/>
          <p:cNvSpPr txBox="1">
            <a:spLocks/>
          </p:cNvSpPr>
          <p:nvPr/>
        </p:nvSpPr>
        <p:spPr bwMode="auto">
          <a:xfrm>
            <a:off x="755650" y="836613"/>
            <a:ext cx="7993063" cy="395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spcBef>
                <a:spcPts val="600"/>
              </a:spcBef>
              <a:buClr>
                <a:schemeClr val="tx1"/>
              </a:buClr>
            </a:pPr>
            <a:r>
              <a:rPr lang="en-US" altLang="zh-CN" sz="2400" b="1"/>
              <a:t>1</a:t>
            </a:r>
            <a:r>
              <a:rPr lang="zh-CN" altLang="en-US" sz="2400" b="1"/>
              <a:t>、收文管理</a:t>
            </a:r>
            <a:r>
              <a:rPr lang="en-US" altLang="zh-CN" sz="2400" b="1"/>
              <a:t>    </a:t>
            </a:r>
            <a:r>
              <a:rPr lang="en-US" altLang="zh-CN" sz="1800" b="1"/>
              <a:t>①  </a:t>
            </a:r>
            <a:r>
              <a:rPr lang="zh-CN" altLang="en-US" sz="1800" b="1"/>
              <a:t>收文的分类（续）    收文管理界面</a:t>
            </a:r>
            <a:endParaRPr lang="en-US" altLang="zh-CN" sz="1800" b="1"/>
          </a:p>
          <a:p>
            <a:pPr>
              <a:spcBef>
                <a:spcPts val="600"/>
              </a:spcBef>
              <a:buClr>
                <a:schemeClr val="tx1"/>
              </a:buClr>
            </a:pPr>
            <a:endParaRPr lang="zh-CN" altLang="en-US" sz="1800"/>
          </a:p>
        </p:txBody>
      </p:sp>
      <p:sp>
        <p:nvSpPr>
          <p:cNvPr id="10"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5BA5250C-4994-4A32-B6DD-797A7548F18C}" type="datetime1">
              <a:rPr lang="zh-CN" altLang="en-US" sz="1400" smtClean="0"/>
              <a:pPr eaLnBrk="1" hangingPunct="1"/>
              <a:t>2014/10/14</a:t>
            </a:fld>
            <a:endParaRPr lang="en-US" altLang="zh-CN" sz="1400" smtClean="0"/>
          </a:p>
        </p:txBody>
      </p:sp>
      <p:sp>
        <p:nvSpPr>
          <p:cNvPr id="39939"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00137943-DC0C-4A57-8C17-35836AB6D010}" type="slidenum">
              <a:rPr lang="en-US" altLang="zh-CN" sz="1400"/>
              <a:pPr eaLnBrk="1" hangingPunct="1"/>
              <a:t>37</a:t>
            </a:fld>
            <a:endParaRPr lang="en-US" altLang="zh-CN" sz="1400"/>
          </a:p>
        </p:txBody>
      </p:sp>
      <p:sp>
        <p:nvSpPr>
          <p:cNvPr id="39940" name="标题 1"/>
          <p:cNvSpPr>
            <a:spLocks noGrp="1"/>
          </p:cNvSpPr>
          <p:nvPr>
            <p:ph type="title"/>
          </p:nvPr>
        </p:nvSpPr>
        <p:spPr>
          <a:xfrm>
            <a:off x="914400" y="142875"/>
            <a:ext cx="7543800" cy="1143000"/>
          </a:xfrm>
        </p:spPr>
        <p:txBody>
          <a:bodyPr/>
          <a:lstStyle/>
          <a:p>
            <a:r>
              <a:rPr lang="zh-CN" altLang="en-US" smtClean="0"/>
              <a:t>三 、文件管理</a:t>
            </a:r>
          </a:p>
        </p:txBody>
      </p:sp>
      <p:sp>
        <p:nvSpPr>
          <p:cNvPr id="39941" name="内容占位符 2"/>
          <p:cNvSpPr txBox="1">
            <a:spLocks/>
          </p:cNvSpPr>
          <p:nvPr/>
        </p:nvSpPr>
        <p:spPr bwMode="auto">
          <a:xfrm>
            <a:off x="684213" y="1341438"/>
            <a:ext cx="7991475" cy="410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spcBef>
                <a:spcPts val="600"/>
              </a:spcBef>
              <a:buClr>
                <a:schemeClr val="tx1"/>
              </a:buClr>
            </a:pPr>
            <a:r>
              <a:rPr lang="en-US" altLang="zh-CN" sz="2400" b="1"/>
              <a:t>1</a:t>
            </a:r>
            <a:r>
              <a:rPr lang="zh-CN" altLang="en-US" sz="2400" b="1"/>
              <a:t>、收文管理</a:t>
            </a:r>
            <a:endParaRPr lang="en-US" altLang="zh-CN" sz="2400" b="1"/>
          </a:p>
          <a:p>
            <a:pPr>
              <a:spcBef>
                <a:spcPts val="600"/>
              </a:spcBef>
              <a:buClr>
                <a:schemeClr val="tx1"/>
              </a:buClr>
            </a:pPr>
            <a:endParaRPr lang="en-US" altLang="zh-CN" sz="1800" b="1"/>
          </a:p>
          <a:p>
            <a:pPr>
              <a:spcBef>
                <a:spcPts val="600"/>
              </a:spcBef>
              <a:buClr>
                <a:schemeClr val="tx1"/>
              </a:buClr>
            </a:pPr>
            <a:r>
              <a:rPr lang="en-US" altLang="zh-CN" sz="1800" b="1"/>
              <a:t>② </a:t>
            </a:r>
            <a:r>
              <a:rPr lang="zh-CN" altLang="en-US" sz="1800" b="1"/>
              <a:t>授权</a:t>
            </a:r>
            <a:endParaRPr lang="en-US" altLang="zh-CN" sz="1800" b="1"/>
          </a:p>
          <a:p>
            <a:pPr>
              <a:spcBef>
                <a:spcPts val="600"/>
              </a:spcBef>
              <a:buClr>
                <a:schemeClr val="tx1"/>
              </a:buClr>
            </a:pPr>
            <a:r>
              <a:rPr lang="zh-CN" altLang="en-US" sz="1800"/>
              <a:t>根据收文的管理职责进行授权。</a:t>
            </a:r>
            <a:endParaRPr lang="en-US" altLang="zh-CN" sz="1800"/>
          </a:p>
          <a:p>
            <a:pPr>
              <a:spcBef>
                <a:spcPts val="600"/>
              </a:spcBef>
              <a:buClr>
                <a:schemeClr val="tx1"/>
              </a:buClr>
            </a:pPr>
            <a:r>
              <a:rPr lang="zh-CN" altLang="en-US" sz="1800"/>
              <a:t>用鼠标右键点击要授权的收文类型，</a:t>
            </a:r>
            <a:endParaRPr lang="en-US" altLang="zh-CN" sz="1800"/>
          </a:p>
          <a:p>
            <a:pPr>
              <a:spcBef>
                <a:spcPts val="600"/>
              </a:spcBef>
              <a:buClr>
                <a:schemeClr val="tx1"/>
              </a:buClr>
            </a:pPr>
            <a:r>
              <a:rPr lang="zh-CN" altLang="en-US" sz="1800"/>
              <a:t>即弹出右键菜单，选择</a:t>
            </a:r>
            <a:r>
              <a:rPr lang="zh-CN" altLang="en-US" sz="1800" b="1"/>
              <a:t>授权</a:t>
            </a:r>
            <a:r>
              <a:rPr lang="zh-CN" altLang="en-US" sz="1800"/>
              <a:t>菜单项，</a:t>
            </a:r>
            <a:endParaRPr lang="en-US" altLang="zh-CN" sz="1800"/>
          </a:p>
          <a:p>
            <a:pPr>
              <a:spcBef>
                <a:spcPts val="600"/>
              </a:spcBef>
              <a:buClr>
                <a:schemeClr val="tx1"/>
              </a:buClr>
            </a:pPr>
            <a:r>
              <a:rPr lang="zh-CN" altLang="en-US" sz="1800"/>
              <a:t>即进入授权操作窗口。</a:t>
            </a:r>
            <a:endParaRPr lang="en-US" altLang="zh-CN" sz="1800"/>
          </a:p>
          <a:p>
            <a:pPr>
              <a:spcBef>
                <a:spcPts val="600"/>
              </a:spcBef>
              <a:buClr>
                <a:schemeClr val="tx1"/>
              </a:buClr>
            </a:pPr>
            <a:endParaRPr lang="zh-CN" altLang="en-US" sz="1800"/>
          </a:p>
        </p:txBody>
      </p:sp>
      <p:sp>
        <p:nvSpPr>
          <p:cNvPr id="8"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pic>
        <p:nvPicPr>
          <p:cNvPr id="3994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463" y="2708275"/>
            <a:ext cx="353377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线形标注 1 9"/>
          <p:cNvSpPr>
            <a:spLocks/>
          </p:cNvSpPr>
          <p:nvPr/>
        </p:nvSpPr>
        <p:spPr bwMode="auto">
          <a:xfrm>
            <a:off x="6732588" y="3429000"/>
            <a:ext cx="1360487" cy="360363"/>
          </a:xfrm>
          <a:prstGeom prst="borderCallout1">
            <a:avLst>
              <a:gd name="adj1" fmla="val 92588"/>
              <a:gd name="adj2" fmla="val 98569"/>
              <a:gd name="adj3" fmla="val 304519"/>
              <a:gd name="adj4" fmla="val 36833"/>
            </a:avLst>
          </a:prstGeom>
          <a:solidFill>
            <a:schemeClr val="tx1"/>
          </a:solidFill>
          <a:ln w="25400" algn="ctr">
            <a:solidFill>
              <a:schemeClr val="bg2"/>
            </a:solidFill>
            <a:miter lim="800000"/>
            <a:headEnd/>
            <a:tailEnd/>
          </a:ln>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zh-CN" altLang="en-US" sz="1400" b="1">
                <a:solidFill>
                  <a:srgbClr val="002060"/>
                </a:solidFill>
                <a:latin typeface="微软雅黑" panose="020B0503020204020204" pitchFamily="34" charset="-122"/>
                <a:ea typeface="微软雅黑" panose="020B0503020204020204" pitchFamily="34" charset="-122"/>
              </a:rPr>
              <a:t>授权菜单项</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6B0B6F86-DE68-4408-9BBC-5B720F25084B}" type="datetime1">
              <a:rPr lang="zh-CN" altLang="en-US" sz="1400" smtClean="0"/>
              <a:pPr eaLnBrk="1" hangingPunct="1"/>
              <a:t>2014/10/14</a:t>
            </a:fld>
            <a:endParaRPr lang="en-US" altLang="zh-CN" sz="1400" smtClean="0"/>
          </a:p>
        </p:txBody>
      </p:sp>
      <p:sp>
        <p:nvSpPr>
          <p:cNvPr id="40963"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56DBAB24-0AD4-4BBF-A768-EC3AE37BF684}" type="slidenum">
              <a:rPr lang="en-US" altLang="zh-CN" sz="1400"/>
              <a:pPr eaLnBrk="1" hangingPunct="1"/>
              <a:t>38</a:t>
            </a:fld>
            <a:endParaRPr lang="en-US" altLang="zh-CN" sz="1400"/>
          </a:p>
        </p:txBody>
      </p:sp>
      <p:sp>
        <p:nvSpPr>
          <p:cNvPr id="40964" name="标题 1"/>
          <p:cNvSpPr>
            <a:spLocks noGrp="1"/>
          </p:cNvSpPr>
          <p:nvPr>
            <p:ph type="title"/>
          </p:nvPr>
        </p:nvSpPr>
        <p:spPr>
          <a:xfrm>
            <a:off x="914400" y="142875"/>
            <a:ext cx="7543800" cy="1143000"/>
          </a:xfrm>
        </p:spPr>
        <p:txBody>
          <a:bodyPr/>
          <a:lstStyle/>
          <a:p>
            <a:r>
              <a:rPr lang="zh-CN" altLang="en-US" smtClean="0"/>
              <a:t>三 、文件管理</a:t>
            </a:r>
          </a:p>
        </p:txBody>
      </p:sp>
      <p:sp>
        <p:nvSpPr>
          <p:cNvPr id="40965" name="内容占位符 2"/>
          <p:cNvSpPr txBox="1">
            <a:spLocks/>
          </p:cNvSpPr>
          <p:nvPr/>
        </p:nvSpPr>
        <p:spPr bwMode="auto">
          <a:xfrm>
            <a:off x="684213" y="1341438"/>
            <a:ext cx="7991475" cy="410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spcBef>
                <a:spcPts val="600"/>
              </a:spcBef>
              <a:buClr>
                <a:schemeClr val="tx1"/>
              </a:buClr>
            </a:pPr>
            <a:r>
              <a:rPr lang="en-US" altLang="zh-CN" sz="2400" b="1"/>
              <a:t>1</a:t>
            </a:r>
            <a:r>
              <a:rPr lang="zh-CN" altLang="en-US" sz="2400" b="1"/>
              <a:t>、收文管理</a:t>
            </a:r>
            <a:endParaRPr lang="en-US" altLang="zh-CN" sz="2400" b="1"/>
          </a:p>
          <a:p>
            <a:pPr>
              <a:spcBef>
                <a:spcPts val="600"/>
              </a:spcBef>
              <a:buClr>
                <a:schemeClr val="tx1"/>
              </a:buClr>
            </a:pPr>
            <a:endParaRPr lang="en-US" altLang="zh-CN" sz="1800" b="1"/>
          </a:p>
          <a:p>
            <a:pPr>
              <a:spcBef>
                <a:spcPts val="600"/>
              </a:spcBef>
              <a:buClr>
                <a:schemeClr val="tx1"/>
              </a:buClr>
            </a:pPr>
            <a:r>
              <a:rPr lang="en-US" altLang="zh-CN" sz="1800" b="1"/>
              <a:t>③ </a:t>
            </a:r>
            <a:r>
              <a:rPr lang="zh-CN" altLang="en-US" sz="1800" b="1"/>
              <a:t>收文登记</a:t>
            </a:r>
            <a:endParaRPr lang="en-US" altLang="zh-CN" sz="1800" b="1"/>
          </a:p>
          <a:p>
            <a:pPr>
              <a:spcBef>
                <a:spcPts val="600"/>
              </a:spcBef>
              <a:buClr>
                <a:schemeClr val="tx1"/>
              </a:buClr>
            </a:pPr>
            <a:r>
              <a:rPr lang="en-US" altLang="zh-CN" sz="1800" b="1"/>
              <a:t>a</a:t>
            </a:r>
            <a:r>
              <a:rPr lang="zh-CN" altLang="en-US" sz="1800" b="1"/>
              <a:t>、收文登记，实际上就是在</a:t>
            </a:r>
            <a:r>
              <a:rPr lang="en-US" altLang="zh-CN" sz="1800" b="1"/>
              <a:t>OA</a:t>
            </a:r>
            <a:r>
              <a:rPr lang="zh-CN" altLang="en-US" sz="1800" b="1"/>
              <a:t>系统中新建文件。</a:t>
            </a:r>
            <a:endParaRPr lang="en-US" altLang="zh-CN" sz="1800" b="1"/>
          </a:p>
          <a:p>
            <a:pPr>
              <a:spcBef>
                <a:spcPts val="600"/>
              </a:spcBef>
              <a:buClr>
                <a:schemeClr val="tx1"/>
              </a:buClr>
            </a:pPr>
            <a:r>
              <a:rPr lang="zh-CN" altLang="en-US" sz="1800"/>
              <a:t>在相应的收文类目下，点击鼠标右键，选择新建文件菜单项，将进入文件新建窗口。</a:t>
            </a:r>
            <a:endParaRPr lang="en-US" altLang="zh-CN" sz="1800"/>
          </a:p>
          <a:p>
            <a:pPr>
              <a:spcBef>
                <a:spcPts val="600"/>
              </a:spcBef>
              <a:buClr>
                <a:schemeClr val="tx1"/>
              </a:buClr>
            </a:pPr>
            <a:r>
              <a:rPr lang="en-US" altLang="zh-CN" sz="1800" b="1"/>
              <a:t>b</a:t>
            </a:r>
            <a:r>
              <a:rPr lang="zh-CN" altLang="en-US" sz="1800" b="1"/>
              <a:t>、收文登记包括两大部份，即属性和内容，所有的操作，都可以在属性窗口完成。</a:t>
            </a:r>
            <a:endParaRPr lang="en-US" altLang="zh-CN" sz="1800" b="1"/>
          </a:p>
          <a:p>
            <a:pPr>
              <a:spcBef>
                <a:spcPts val="600"/>
              </a:spcBef>
              <a:buClr>
                <a:schemeClr val="tx1"/>
              </a:buClr>
            </a:pPr>
            <a:r>
              <a:rPr lang="en-US" altLang="zh-CN" sz="1800" b="1"/>
              <a:t>c</a:t>
            </a:r>
            <a:r>
              <a:rPr lang="zh-CN" altLang="en-US" sz="1800" b="1"/>
              <a:t>、收文内容的导入</a:t>
            </a:r>
            <a:endParaRPr lang="en-US" altLang="zh-CN" sz="1800" b="1"/>
          </a:p>
          <a:p>
            <a:pPr>
              <a:spcBef>
                <a:spcPts val="600"/>
              </a:spcBef>
              <a:buClr>
                <a:schemeClr val="tx1"/>
              </a:buClr>
            </a:pPr>
            <a:r>
              <a:rPr lang="zh-CN" altLang="en-US" sz="1800"/>
              <a:t>如果有数字化的收文内容文档，直接导入即可，若无，则可扫描录入。</a:t>
            </a:r>
            <a:endParaRPr lang="en-US" altLang="zh-CN" sz="1800"/>
          </a:p>
          <a:p>
            <a:pPr>
              <a:spcBef>
                <a:spcPts val="600"/>
              </a:spcBef>
              <a:buClr>
                <a:schemeClr val="tx1"/>
              </a:buClr>
            </a:pPr>
            <a:endParaRPr lang="zh-CN" altLang="en-US" sz="1800"/>
          </a:p>
        </p:txBody>
      </p:sp>
      <p:sp>
        <p:nvSpPr>
          <p:cNvPr id="8"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F5DCF896-62F9-4BF0-A677-3DFA5E12C1CB}" type="datetime1">
              <a:rPr lang="zh-CN" altLang="en-US" sz="1400" smtClean="0"/>
              <a:pPr eaLnBrk="1" hangingPunct="1"/>
              <a:t>2014/10/14</a:t>
            </a:fld>
            <a:endParaRPr lang="en-US" altLang="zh-CN" sz="1400" smtClean="0"/>
          </a:p>
        </p:txBody>
      </p:sp>
      <p:sp>
        <p:nvSpPr>
          <p:cNvPr id="41987"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5757188A-77BF-4B48-8BB2-4F96A40469E1}" type="slidenum">
              <a:rPr lang="en-US" altLang="zh-CN" sz="1400"/>
              <a:pPr eaLnBrk="1" hangingPunct="1"/>
              <a:t>39</a:t>
            </a:fld>
            <a:endParaRPr lang="en-US" altLang="zh-CN" sz="1400"/>
          </a:p>
        </p:txBody>
      </p:sp>
      <p:sp>
        <p:nvSpPr>
          <p:cNvPr id="41988" name="标题 1"/>
          <p:cNvSpPr>
            <a:spLocks noGrp="1"/>
          </p:cNvSpPr>
          <p:nvPr>
            <p:ph type="title"/>
          </p:nvPr>
        </p:nvSpPr>
        <p:spPr>
          <a:xfrm>
            <a:off x="914400" y="142875"/>
            <a:ext cx="7543800" cy="1143000"/>
          </a:xfrm>
        </p:spPr>
        <p:txBody>
          <a:bodyPr/>
          <a:lstStyle/>
          <a:p>
            <a:r>
              <a:rPr lang="zh-CN" altLang="en-US" smtClean="0"/>
              <a:t>三 、文件管理</a:t>
            </a:r>
          </a:p>
        </p:txBody>
      </p:sp>
      <p:sp>
        <p:nvSpPr>
          <p:cNvPr id="41989" name="内容占位符 2"/>
          <p:cNvSpPr txBox="1">
            <a:spLocks/>
          </p:cNvSpPr>
          <p:nvPr/>
        </p:nvSpPr>
        <p:spPr bwMode="auto">
          <a:xfrm>
            <a:off x="684213" y="1628775"/>
            <a:ext cx="3167062"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spcBef>
                <a:spcPts val="600"/>
              </a:spcBef>
              <a:buClr>
                <a:schemeClr val="tx1"/>
              </a:buClr>
            </a:pPr>
            <a:r>
              <a:rPr lang="en-US" altLang="zh-CN" sz="2400" b="1"/>
              <a:t>1</a:t>
            </a:r>
            <a:r>
              <a:rPr lang="zh-CN" altLang="en-US" sz="2400" b="1"/>
              <a:t>、收文管理</a:t>
            </a:r>
            <a:endParaRPr lang="en-US" altLang="zh-CN" sz="2400" b="1"/>
          </a:p>
          <a:p>
            <a:pPr>
              <a:spcBef>
                <a:spcPts val="600"/>
              </a:spcBef>
              <a:buClr>
                <a:schemeClr val="tx1"/>
              </a:buClr>
            </a:pPr>
            <a:endParaRPr lang="en-US" altLang="zh-CN" sz="1800" b="1"/>
          </a:p>
          <a:p>
            <a:pPr>
              <a:spcBef>
                <a:spcPts val="600"/>
              </a:spcBef>
              <a:buClr>
                <a:schemeClr val="tx1"/>
              </a:buClr>
            </a:pPr>
            <a:r>
              <a:rPr lang="en-US" altLang="zh-CN" sz="1800" b="1"/>
              <a:t>④ </a:t>
            </a:r>
            <a:r>
              <a:rPr lang="zh-CN" altLang="en-US" sz="1800" b="1"/>
              <a:t>启动收文流程</a:t>
            </a:r>
            <a:endParaRPr lang="en-US" altLang="zh-CN" sz="1800" b="1"/>
          </a:p>
          <a:p>
            <a:pPr>
              <a:spcBef>
                <a:spcPts val="600"/>
              </a:spcBef>
              <a:buClr>
                <a:schemeClr val="tx1"/>
              </a:buClr>
            </a:pPr>
            <a:endParaRPr lang="en-US" altLang="zh-CN" sz="1800" b="1"/>
          </a:p>
          <a:p>
            <a:pPr>
              <a:spcBef>
                <a:spcPts val="600"/>
              </a:spcBef>
              <a:buClr>
                <a:schemeClr val="tx1"/>
              </a:buClr>
            </a:pPr>
            <a:r>
              <a:rPr lang="zh-CN" altLang="en-US" sz="1800"/>
              <a:t>在条目显示区，用鼠标右键点击要提交流转的收文条目，选择右键菜单的发送</a:t>
            </a:r>
            <a:r>
              <a:rPr lang="en-US" altLang="zh-CN" sz="1800"/>
              <a:t>-</a:t>
            </a:r>
            <a:r>
              <a:rPr lang="zh-CN" altLang="en-US" sz="1800"/>
              <a:t>流程邮件菜单项，即进入流程邮件处理单。</a:t>
            </a:r>
            <a:endParaRPr lang="en-US" altLang="zh-CN" sz="1800"/>
          </a:p>
          <a:p>
            <a:pPr>
              <a:spcBef>
                <a:spcPts val="600"/>
              </a:spcBef>
              <a:buClr>
                <a:schemeClr val="tx1"/>
              </a:buClr>
            </a:pPr>
            <a:endParaRPr lang="zh-CN" altLang="en-US" sz="1800"/>
          </a:p>
        </p:txBody>
      </p:sp>
      <p:sp>
        <p:nvSpPr>
          <p:cNvPr id="8"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pic>
        <p:nvPicPr>
          <p:cNvPr id="4199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0200" y="2636838"/>
            <a:ext cx="4581525"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5"/>
          <p:cNvSpPr>
            <a:spLocks noGrp="1"/>
          </p:cNvSpPr>
          <p:nvPr>
            <p:ph type="ctrTitle"/>
          </p:nvPr>
        </p:nvSpPr>
        <p:spPr>
          <a:xfrm>
            <a:off x="900113" y="2492375"/>
            <a:ext cx="7772400" cy="1143000"/>
          </a:xfrm>
        </p:spPr>
        <p:txBody>
          <a:bodyPr/>
          <a:lstStyle/>
          <a:p>
            <a:r>
              <a:rPr lang="zh-CN" altLang="en-US" sz="4400" smtClean="0">
                <a:latin typeface="华文中宋" panose="02010600040101010101" pitchFamily="2" charset="-122"/>
                <a:ea typeface="华文中宋" panose="02010600040101010101" pitchFamily="2" charset="-122"/>
              </a:rPr>
              <a:t>？？电气装备集团办公自动化</a:t>
            </a:r>
          </a:p>
        </p:txBody>
      </p:sp>
      <p:sp>
        <p:nvSpPr>
          <p:cNvPr id="6147"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F7D4F2EB-EB35-4A0F-8DC4-EFDD5BAC447E}" type="datetime1">
              <a:rPr lang="zh-CN" altLang="en-US" sz="1400" smtClean="0"/>
              <a:pPr eaLnBrk="1" hangingPunct="1"/>
              <a:t>2014/10/14</a:t>
            </a:fld>
            <a:endParaRPr lang="en-US" altLang="zh-CN" sz="1400" smtClean="0"/>
          </a:p>
        </p:txBody>
      </p:sp>
      <p:sp>
        <p:nvSpPr>
          <p:cNvPr id="6148"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245B0234-114F-4B1F-B2CC-2F27E1B303B2}" type="slidenum">
              <a:rPr lang="en-US" altLang="zh-CN" sz="1400"/>
              <a:pPr eaLnBrk="1" hangingPunct="1"/>
              <a:t>4</a:t>
            </a:fld>
            <a:endParaRPr lang="en-US" altLang="zh-CN" sz="1400"/>
          </a:p>
        </p:txBody>
      </p:sp>
      <p:pic>
        <p:nvPicPr>
          <p:cNvPr id="9" name="图片 8" descr="Sys_Logo.gif"/>
          <p:cNvPicPr>
            <a:picLocks noChangeAspect="1"/>
          </p:cNvPicPr>
          <p:nvPr/>
        </p:nvPicPr>
        <p:blipFill>
          <a:blip r:embed="rId2" cstate="print"/>
          <a:stretch>
            <a:fillRect/>
          </a:stretch>
        </p:blipFill>
        <p:spPr>
          <a:xfrm>
            <a:off x="371456" y="6315099"/>
            <a:ext cx="1485900" cy="54292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FEDDC70C-421D-408A-A156-581E8AD06EAC}" type="datetime1">
              <a:rPr lang="zh-CN" altLang="en-US" sz="1400" smtClean="0"/>
              <a:pPr eaLnBrk="1" hangingPunct="1"/>
              <a:t>2014/10/14</a:t>
            </a:fld>
            <a:endParaRPr lang="en-US" altLang="zh-CN" sz="1400" smtClean="0"/>
          </a:p>
        </p:txBody>
      </p:sp>
      <p:sp>
        <p:nvSpPr>
          <p:cNvPr id="43011"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A9F3E11C-9BD8-47F4-B25B-14780F451BE3}" type="slidenum">
              <a:rPr lang="en-US" altLang="zh-CN" sz="1400"/>
              <a:pPr eaLnBrk="1" hangingPunct="1"/>
              <a:t>40</a:t>
            </a:fld>
            <a:endParaRPr lang="en-US" altLang="zh-CN" sz="1400"/>
          </a:p>
        </p:txBody>
      </p:sp>
      <p:sp>
        <p:nvSpPr>
          <p:cNvPr id="43012" name="标题 1"/>
          <p:cNvSpPr>
            <a:spLocks noGrp="1"/>
          </p:cNvSpPr>
          <p:nvPr>
            <p:ph type="title"/>
          </p:nvPr>
        </p:nvSpPr>
        <p:spPr>
          <a:xfrm>
            <a:off x="914400" y="142875"/>
            <a:ext cx="7543800" cy="693738"/>
          </a:xfrm>
        </p:spPr>
        <p:txBody>
          <a:bodyPr/>
          <a:lstStyle/>
          <a:p>
            <a:r>
              <a:rPr lang="zh-CN" altLang="en-US" smtClean="0"/>
              <a:t>三 、文件管理</a:t>
            </a:r>
          </a:p>
        </p:txBody>
      </p:sp>
      <p:sp>
        <p:nvSpPr>
          <p:cNvPr id="43013" name="内容占位符 2"/>
          <p:cNvSpPr txBox="1">
            <a:spLocks/>
          </p:cNvSpPr>
          <p:nvPr/>
        </p:nvSpPr>
        <p:spPr bwMode="auto">
          <a:xfrm>
            <a:off x="684213" y="1125538"/>
            <a:ext cx="79914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spcBef>
                <a:spcPts val="600"/>
              </a:spcBef>
              <a:buClr>
                <a:schemeClr val="tx1"/>
              </a:buClr>
            </a:pPr>
            <a:r>
              <a:rPr lang="en-US" altLang="zh-CN" sz="2400" b="1"/>
              <a:t>1</a:t>
            </a:r>
            <a:r>
              <a:rPr lang="zh-CN" altLang="en-US" sz="2400" b="1"/>
              <a:t>、收文管理</a:t>
            </a:r>
            <a:endParaRPr lang="en-US" altLang="zh-CN" sz="2400" b="1"/>
          </a:p>
          <a:p>
            <a:pPr>
              <a:spcBef>
                <a:spcPts val="600"/>
              </a:spcBef>
              <a:buClr>
                <a:schemeClr val="tx1"/>
              </a:buClr>
            </a:pPr>
            <a:r>
              <a:rPr lang="en-US" altLang="zh-CN" sz="1800" b="1"/>
              <a:t>⑤</a:t>
            </a:r>
            <a:r>
              <a:rPr lang="zh-CN" altLang="en-US" sz="1800" b="1"/>
              <a:t>设定流程</a:t>
            </a:r>
            <a:endParaRPr lang="en-US" altLang="zh-CN" sz="1800" b="1"/>
          </a:p>
          <a:p>
            <a:pPr>
              <a:spcBef>
                <a:spcPts val="600"/>
              </a:spcBef>
              <a:buClr>
                <a:schemeClr val="tx1"/>
              </a:buClr>
            </a:pPr>
            <a:r>
              <a:rPr lang="zh-CN" altLang="en-US" sz="1800"/>
              <a:t>流程邮件处理单是进行流程处理的页面，初始的流程邮件处理单如下图。</a:t>
            </a:r>
            <a:endParaRPr lang="en-US" altLang="zh-CN" sz="1800"/>
          </a:p>
          <a:p>
            <a:pPr>
              <a:spcBef>
                <a:spcPts val="600"/>
              </a:spcBef>
              <a:buClr>
                <a:schemeClr val="tx1"/>
              </a:buClr>
            </a:pPr>
            <a:endParaRPr lang="en-US" altLang="zh-CN" sz="1800"/>
          </a:p>
          <a:p>
            <a:pPr>
              <a:spcBef>
                <a:spcPts val="600"/>
              </a:spcBef>
              <a:buClr>
                <a:schemeClr val="tx1"/>
              </a:buClr>
            </a:pPr>
            <a:endParaRPr lang="zh-CN" altLang="en-US" sz="1800"/>
          </a:p>
        </p:txBody>
      </p:sp>
      <p:sp>
        <p:nvSpPr>
          <p:cNvPr id="8"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pic>
        <p:nvPicPr>
          <p:cNvPr id="43015" name="Picture 2" descr="https://www.shaolin.com.cn/3Hmisweb/file/ReadFile.aspx?CID=96540&amp;BatchID=1&amp;Sequence=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2554288"/>
            <a:ext cx="6408737"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66D3E57B-A259-494C-BFAB-5A2F73563920}" type="datetime1">
              <a:rPr lang="zh-CN" altLang="en-US" sz="1400" smtClean="0"/>
              <a:pPr eaLnBrk="1" hangingPunct="1"/>
              <a:t>2014/10/14</a:t>
            </a:fld>
            <a:endParaRPr lang="en-US" altLang="zh-CN" sz="1400" smtClean="0"/>
          </a:p>
        </p:txBody>
      </p:sp>
      <p:sp>
        <p:nvSpPr>
          <p:cNvPr id="44035"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F5460B46-005E-4C11-8442-65D88F5B5122}" type="slidenum">
              <a:rPr lang="en-US" altLang="zh-CN" sz="1400"/>
              <a:pPr eaLnBrk="1" hangingPunct="1"/>
              <a:t>41</a:t>
            </a:fld>
            <a:endParaRPr lang="en-US" altLang="zh-CN" sz="1400"/>
          </a:p>
        </p:txBody>
      </p:sp>
      <p:sp>
        <p:nvSpPr>
          <p:cNvPr id="44036" name="标题 1"/>
          <p:cNvSpPr>
            <a:spLocks noGrp="1"/>
          </p:cNvSpPr>
          <p:nvPr>
            <p:ph type="title"/>
          </p:nvPr>
        </p:nvSpPr>
        <p:spPr>
          <a:xfrm>
            <a:off x="914400" y="142875"/>
            <a:ext cx="7543800" cy="693738"/>
          </a:xfrm>
        </p:spPr>
        <p:txBody>
          <a:bodyPr/>
          <a:lstStyle/>
          <a:p>
            <a:r>
              <a:rPr lang="zh-CN" altLang="en-US" smtClean="0"/>
              <a:t>三 、文件管理</a:t>
            </a:r>
          </a:p>
        </p:txBody>
      </p:sp>
      <p:sp>
        <p:nvSpPr>
          <p:cNvPr id="44037" name="内容占位符 2"/>
          <p:cNvSpPr txBox="1">
            <a:spLocks/>
          </p:cNvSpPr>
          <p:nvPr/>
        </p:nvSpPr>
        <p:spPr bwMode="auto">
          <a:xfrm>
            <a:off x="684213" y="1125538"/>
            <a:ext cx="223202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spcBef>
                <a:spcPts val="600"/>
              </a:spcBef>
              <a:buClr>
                <a:schemeClr val="tx1"/>
              </a:buClr>
            </a:pPr>
            <a:r>
              <a:rPr lang="en-US" altLang="zh-CN" sz="2400" b="1"/>
              <a:t>1</a:t>
            </a:r>
            <a:r>
              <a:rPr lang="zh-CN" altLang="en-US" sz="2400" b="1"/>
              <a:t>、收文管理</a:t>
            </a:r>
            <a:endParaRPr lang="en-US" altLang="zh-CN" sz="2400" b="1"/>
          </a:p>
          <a:p>
            <a:pPr>
              <a:spcBef>
                <a:spcPts val="600"/>
              </a:spcBef>
              <a:buClr>
                <a:schemeClr val="tx1"/>
              </a:buClr>
            </a:pPr>
            <a:r>
              <a:rPr lang="en-US" altLang="zh-CN" sz="1800" b="1"/>
              <a:t>⑤ </a:t>
            </a:r>
            <a:r>
              <a:rPr lang="zh-CN" altLang="en-US" sz="1800" b="1"/>
              <a:t>设定流程（续）</a:t>
            </a:r>
            <a:endParaRPr lang="en-US" altLang="zh-CN" sz="1800" b="1"/>
          </a:p>
          <a:p>
            <a:pPr>
              <a:spcBef>
                <a:spcPts val="600"/>
              </a:spcBef>
              <a:buClr>
                <a:schemeClr val="tx1"/>
              </a:buClr>
            </a:pPr>
            <a:endParaRPr lang="en-US" altLang="zh-CN" sz="1600"/>
          </a:p>
          <a:p>
            <a:pPr>
              <a:spcBef>
                <a:spcPts val="600"/>
              </a:spcBef>
              <a:buClr>
                <a:schemeClr val="tx1"/>
              </a:buClr>
            </a:pPr>
            <a:r>
              <a:rPr lang="zh-CN" altLang="en-US" sz="1600"/>
              <a:t>设定流程的方法有两种，一种是套用预先设计好的流程模板，还有一种更灵活的方式，就是根据实际需要实时设定流程。前者简便，后者灵活。</a:t>
            </a:r>
            <a:endParaRPr lang="en-US" altLang="zh-CN" sz="1600"/>
          </a:p>
          <a:p>
            <a:pPr>
              <a:spcBef>
                <a:spcPts val="600"/>
              </a:spcBef>
              <a:buClr>
                <a:schemeClr val="tx1"/>
              </a:buClr>
            </a:pPr>
            <a:r>
              <a:rPr lang="zh-CN" altLang="en-US" sz="1600"/>
              <a:t>实时设定流程，是通过流程管理的添加流程功能来实现的。</a:t>
            </a:r>
            <a:endParaRPr lang="en-US" altLang="zh-CN" sz="1600"/>
          </a:p>
          <a:p>
            <a:pPr>
              <a:spcBef>
                <a:spcPts val="600"/>
              </a:spcBef>
              <a:buClr>
                <a:schemeClr val="tx1"/>
              </a:buClr>
            </a:pPr>
            <a:endParaRPr lang="zh-CN" altLang="en-US" sz="1800"/>
          </a:p>
        </p:txBody>
      </p:sp>
      <p:sp>
        <p:nvSpPr>
          <p:cNvPr id="8"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pic>
        <p:nvPicPr>
          <p:cNvPr id="44039" name="Picture 2" descr="https://www.shaolin.com.cn/3Hmisweb/file/ReadFile.aspx?CID=96540&amp;BatchID=1&amp;Sequence=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213" y="2003425"/>
            <a:ext cx="6138862"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9563" y="1268413"/>
            <a:ext cx="5919787"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59"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0A2C7E01-78FA-4BD0-ADAE-34B2ACCCB93E}" type="datetime1">
              <a:rPr lang="zh-CN" altLang="en-US" sz="1400" smtClean="0"/>
              <a:pPr eaLnBrk="1" hangingPunct="1"/>
              <a:t>2014/10/14</a:t>
            </a:fld>
            <a:endParaRPr lang="en-US" altLang="zh-CN" sz="1400" smtClean="0"/>
          </a:p>
        </p:txBody>
      </p:sp>
      <p:sp>
        <p:nvSpPr>
          <p:cNvPr id="45060"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950C8FE7-3BC3-4A38-958A-A3F2FC19F27A}" type="slidenum">
              <a:rPr lang="en-US" altLang="zh-CN" sz="1400"/>
              <a:pPr eaLnBrk="1" hangingPunct="1"/>
              <a:t>42</a:t>
            </a:fld>
            <a:endParaRPr lang="en-US" altLang="zh-CN" sz="1400"/>
          </a:p>
        </p:txBody>
      </p:sp>
      <p:sp>
        <p:nvSpPr>
          <p:cNvPr id="45061" name="标题 1"/>
          <p:cNvSpPr>
            <a:spLocks noGrp="1"/>
          </p:cNvSpPr>
          <p:nvPr>
            <p:ph type="title"/>
          </p:nvPr>
        </p:nvSpPr>
        <p:spPr>
          <a:xfrm>
            <a:off x="914400" y="142875"/>
            <a:ext cx="7543800" cy="693738"/>
          </a:xfrm>
        </p:spPr>
        <p:txBody>
          <a:bodyPr/>
          <a:lstStyle/>
          <a:p>
            <a:r>
              <a:rPr lang="zh-CN" altLang="en-US" smtClean="0"/>
              <a:t>三 、文件管理</a:t>
            </a:r>
          </a:p>
        </p:txBody>
      </p:sp>
      <p:sp>
        <p:nvSpPr>
          <p:cNvPr id="45062" name="内容占位符 2"/>
          <p:cNvSpPr txBox="1">
            <a:spLocks/>
          </p:cNvSpPr>
          <p:nvPr/>
        </p:nvSpPr>
        <p:spPr bwMode="auto">
          <a:xfrm>
            <a:off x="468313" y="1125538"/>
            <a:ext cx="244792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spcBef>
                <a:spcPts val="600"/>
              </a:spcBef>
              <a:buClr>
                <a:schemeClr val="tx1"/>
              </a:buClr>
            </a:pPr>
            <a:r>
              <a:rPr lang="en-US" altLang="zh-CN" sz="2400" b="1"/>
              <a:t>1</a:t>
            </a:r>
            <a:r>
              <a:rPr lang="zh-CN" altLang="en-US" sz="2400" b="1"/>
              <a:t>、收文管理</a:t>
            </a:r>
            <a:endParaRPr lang="en-US" altLang="zh-CN" sz="2400" b="1"/>
          </a:p>
          <a:p>
            <a:pPr>
              <a:spcBef>
                <a:spcPts val="600"/>
              </a:spcBef>
              <a:buClr>
                <a:schemeClr val="tx1"/>
              </a:buClr>
            </a:pPr>
            <a:r>
              <a:rPr lang="en-US" altLang="zh-CN" sz="1800" b="1"/>
              <a:t>⑥</a:t>
            </a:r>
            <a:r>
              <a:rPr lang="zh-CN" altLang="en-US" sz="1800" b="1"/>
              <a:t>添加流程</a:t>
            </a:r>
            <a:endParaRPr lang="en-US" altLang="zh-CN" sz="1800" b="1"/>
          </a:p>
          <a:p>
            <a:pPr>
              <a:spcBef>
                <a:spcPts val="600"/>
              </a:spcBef>
              <a:buClr>
                <a:schemeClr val="tx1"/>
              </a:buClr>
            </a:pPr>
            <a:endParaRPr lang="en-US" altLang="zh-CN" sz="1600"/>
          </a:p>
          <a:p>
            <a:pPr>
              <a:spcBef>
                <a:spcPts val="600"/>
              </a:spcBef>
              <a:buClr>
                <a:schemeClr val="tx1"/>
              </a:buClr>
            </a:pPr>
            <a:r>
              <a:rPr lang="zh-CN" altLang="en-US" sz="1600"/>
              <a:t>添加流程窗口</a:t>
            </a:r>
            <a:endParaRPr lang="en-US" altLang="zh-CN" sz="1600"/>
          </a:p>
          <a:p>
            <a:pPr>
              <a:spcBef>
                <a:spcPts val="600"/>
              </a:spcBef>
              <a:buClr>
                <a:schemeClr val="tx1"/>
              </a:buClr>
            </a:pPr>
            <a:r>
              <a:rPr lang="zh-CN" altLang="en-US" sz="1600"/>
              <a:t>主要包括三个部份，即：</a:t>
            </a:r>
            <a:endParaRPr lang="en-US" altLang="zh-CN" sz="1600"/>
          </a:p>
          <a:p>
            <a:pPr>
              <a:spcBef>
                <a:spcPts val="600"/>
              </a:spcBef>
              <a:buClr>
                <a:schemeClr val="tx1"/>
              </a:buClr>
              <a:buFontTx/>
              <a:buChar char="•"/>
            </a:pPr>
            <a:r>
              <a:rPr lang="zh-CN" altLang="en-US" sz="1600"/>
              <a:t>组织架构显示部份</a:t>
            </a:r>
            <a:endParaRPr lang="en-US" altLang="zh-CN" sz="1600"/>
          </a:p>
          <a:p>
            <a:pPr>
              <a:spcBef>
                <a:spcPts val="600"/>
              </a:spcBef>
              <a:buClr>
                <a:schemeClr val="tx1"/>
              </a:buClr>
              <a:buFontTx/>
              <a:buChar char="•"/>
            </a:pPr>
            <a:r>
              <a:rPr lang="zh-CN" altLang="en-US" sz="1600"/>
              <a:t>流程显示部份</a:t>
            </a:r>
            <a:endParaRPr lang="en-US" altLang="zh-CN" sz="1600"/>
          </a:p>
          <a:p>
            <a:pPr>
              <a:spcBef>
                <a:spcPts val="600"/>
              </a:spcBef>
              <a:buClr>
                <a:schemeClr val="tx1"/>
              </a:buClr>
              <a:buFontTx/>
              <a:buChar char="•"/>
            </a:pPr>
            <a:r>
              <a:rPr lang="zh-CN" altLang="en-US" sz="1600"/>
              <a:t>流程参数设置部份</a:t>
            </a:r>
            <a:endParaRPr lang="en-US" altLang="zh-CN" sz="1600"/>
          </a:p>
          <a:p>
            <a:pPr>
              <a:spcBef>
                <a:spcPts val="600"/>
              </a:spcBef>
              <a:buClr>
                <a:schemeClr val="tx1"/>
              </a:buClr>
              <a:buFontTx/>
              <a:buChar char="•"/>
            </a:pPr>
            <a:endParaRPr lang="en-US" altLang="zh-CN" sz="1600"/>
          </a:p>
          <a:p>
            <a:pPr>
              <a:spcBef>
                <a:spcPts val="600"/>
              </a:spcBef>
              <a:buClr>
                <a:schemeClr val="tx1"/>
              </a:buClr>
            </a:pPr>
            <a:r>
              <a:rPr lang="zh-CN" altLang="en-US" sz="1600"/>
              <a:t>可根据需要，任意添加或插入流程，以形成工作流。</a:t>
            </a:r>
            <a:endParaRPr lang="en-US" altLang="zh-CN" sz="1600"/>
          </a:p>
          <a:p>
            <a:pPr>
              <a:spcBef>
                <a:spcPts val="600"/>
              </a:spcBef>
              <a:buClr>
                <a:schemeClr val="tx1"/>
              </a:buClr>
              <a:buFontTx/>
              <a:buChar char="•"/>
            </a:pPr>
            <a:endParaRPr lang="zh-CN" altLang="en-US" sz="1600"/>
          </a:p>
        </p:txBody>
      </p:sp>
      <p:sp>
        <p:nvSpPr>
          <p:cNvPr id="8"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
        <p:nvSpPr>
          <p:cNvPr id="10" name="线形标注 1 9"/>
          <p:cNvSpPr>
            <a:spLocks/>
          </p:cNvSpPr>
          <p:nvPr/>
        </p:nvSpPr>
        <p:spPr bwMode="auto">
          <a:xfrm>
            <a:off x="7235825" y="4149725"/>
            <a:ext cx="1074738" cy="358775"/>
          </a:xfrm>
          <a:prstGeom prst="borderCallout1">
            <a:avLst>
              <a:gd name="adj1" fmla="val 5282"/>
              <a:gd name="adj2" fmla="val 99968"/>
              <a:gd name="adj3" fmla="val -139935"/>
              <a:gd name="adj4" fmla="val 1157"/>
            </a:avLst>
          </a:prstGeom>
          <a:solidFill>
            <a:schemeClr val="tx1"/>
          </a:solidFill>
          <a:ln w="25400" algn="ctr">
            <a:solidFill>
              <a:schemeClr val="bg2"/>
            </a:solidFill>
            <a:miter lim="800000"/>
            <a:headEnd/>
            <a:tailEnd/>
          </a:ln>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zh-CN" altLang="en-US" sz="1400" b="1">
                <a:solidFill>
                  <a:srgbClr val="002060"/>
                </a:solidFill>
                <a:latin typeface="微软雅黑" panose="020B0503020204020204" pitchFamily="34" charset="-122"/>
                <a:ea typeface="微软雅黑" panose="020B0503020204020204" pitchFamily="34" charset="-122"/>
              </a:rPr>
              <a:t>组织架构</a:t>
            </a:r>
          </a:p>
        </p:txBody>
      </p:sp>
      <p:sp>
        <p:nvSpPr>
          <p:cNvPr id="11" name="线形标注 1 10"/>
          <p:cNvSpPr>
            <a:spLocks/>
          </p:cNvSpPr>
          <p:nvPr/>
        </p:nvSpPr>
        <p:spPr bwMode="auto">
          <a:xfrm>
            <a:off x="4067175" y="3357563"/>
            <a:ext cx="1290638" cy="358775"/>
          </a:xfrm>
          <a:prstGeom prst="borderCallout1">
            <a:avLst>
              <a:gd name="adj1" fmla="val 5282"/>
              <a:gd name="adj2" fmla="val 99968"/>
              <a:gd name="adj3" fmla="val -71148"/>
              <a:gd name="adj4" fmla="val 10028"/>
            </a:avLst>
          </a:prstGeom>
          <a:solidFill>
            <a:schemeClr val="tx1"/>
          </a:solidFill>
          <a:ln w="25400" algn="ctr">
            <a:solidFill>
              <a:schemeClr val="bg2"/>
            </a:solidFill>
            <a:miter lim="800000"/>
            <a:headEnd/>
            <a:tailEnd/>
          </a:ln>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zh-CN" altLang="en-US" sz="1400" b="1">
                <a:solidFill>
                  <a:srgbClr val="002060"/>
                </a:solidFill>
                <a:latin typeface="微软雅黑" panose="020B0503020204020204" pitchFamily="34" charset="-122"/>
                <a:ea typeface="微软雅黑" panose="020B0503020204020204" pitchFamily="34" charset="-122"/>
              </a:rPr>
              <a:t>设置流程显示</a:t>
            </a:r>
          </a:p>
        </p:txBody>
      </p:sp>
      <p:sp>
        <p:nvSpPr>
          <p:cNvPr id="12" name="线形标注 1 11"/>
          <p:cNvSpPr>
            <a:spLocks/>
          </p:cNvSpPr>
          <p:nvPr/>
        </p:nvSpPr>
        <p:spPr bwMode="auto">
          <a:xfrm>
            <a:off x="5867400" y="5157788"/>
            <a:ext cx="1296988" cy="358775"/>
          </a:xfrm>
          <a:prstGeom prst="borderCallout1">
            <a:avLst>
              <a:gd name="adj1" fmla="val -9"/>
              <a:gd name="adj2" fmla="val 2366"/>
              <a:gd name="adj3" fmla="val -94958"/>
              <a:gd name="adj4" fmla="val -53856"/>
            </a:avLst>
          </a:prstGeom>
          <a:solidFill>
            <a:schemeClr val="tx1"/>
          </a:solidFill>
          <a:ln w="25400" algn="ctr">
            <a:solidFill>
              <a:schemeClr val="bg2"/>
            </a:solidFill>
            <a:miter lim="800000"/>
            <a:headEnd/>
            <a:tailEnd/>
          </a:ln>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zh-CN" altLang="en-US" sz="1400" b="1">
                <a:solidFill>
                  <a:srgbClr val="002060"/>
                </a:solidFill>
                <a:latin typeface="微软雅黑" panose="020B0503020204020204" pitchFamily="34" charset="-122"/>
                <a:ea typeface="微软雅黑" panose="020B0503020204020204" pitchFamily="34" charset="-122"/>
              </a:rPr>
              <a:t>流程参数设置</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C8CA344D-DCA7-4558-9483-9962A23129C5}" type="datetime1">
              <a:rPr lang="zh-CN" altLang="en-US" sz="1400" smtClean="0"/>
              <a:pPr eaLnBrk="1" hangingPunct="1"/>
              <a:t>2014/10/14</a:t>
            </a:fld>
            <a:endParaRPr lang="en-US" altLang="zh-CN" sz="1400" smtClean="0"/>
          </a:p>
        </p:txBody>
      </p:sp>
      <p:sp>
        <p:nvSpPr>
          <p:cNvPr id="46083"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4AC8D8D4-080A-40FF-9064-97C8AD680C70}" type="slidenum">
              <a:rPr lang="en-US" altLang="zh-CN" sz="1400"/>
              <a:pPr eaLnBrk="1" hangingPunct="1"/>
              <a:t>43</a:t>
            </a:fld>
            <a:endParaRPr lang="en-US" altLang="zh-CN" sz="1400"/>
          </a:p>
        </p:txBody>
      </p:sp>
      <p:sp>
        <p:nvSpPr>
          <p:cNvPr id="46084" name="标题 1"/>
          <p:cNvSpPr>
            <a:spLocks noGrp="1"/>
          </p:cNvSpPr>
          <p:nvPr>
            <p:ph type="title"/>
          </p:nvPr>
        </p:nvSpPr>
        <p:spPr>
          <a:xfrm>
            <a:off x="914400" y="142875"/>
            <a:ext cx="7543800" cy="693738"/>
          </a:xfrm>
        </p:spPr>
        <p:txBody>
          <a:bodyPr/>
          <a:lstStyle/>
          <a:p>
            <a:r>
              <a:rPr lang="zh-CN" altLang="en-US" smtClean="0"/>
              <a:t>三 、文件管理</a:t>
            </a:r>
          </a:p>
        </p:txBody>
      </p:sp>
      <p:sp>
        <p:nvSpPr>
          <p:cNvPr id="46085" name="内容占位符 2"/>
          <p:cNvSpPr txBox="1">
            <a:spLocks/>
          </p:cNvSpPr>
          <p:nvPr/>
        </p:nvSpPr>
        <p:spPr bwMode="auto">
          <a:xfrm>
            <a:off x="468313" y="1125538"/>
            <a:ext cx="1943100" cy="518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spcBef>
                <a:spcPts val="600"/>
              </a:spcBef>
              <a:buClr>
                <a:schemeClr val="tx1"/>
              </a:buClr>
            </a:pPr>
            <a:r>
              <a:rPr lang="en-US" altLang="zh-CN" sz="2400" b="1"/>
              <a:t>1</a:t>
            </a:r>
            <a:r>
              <a:rPr lang="zh-CN" altLang="en-US" sz="2400" b="1"/>
              <a:t>、收文管理</a:t>
            </a:r>
            <a:endParaRPr lang="en-US" altLang="zh-CN" sz="2400" b="1"/>
          </a:p>
          <a:p>
            <a:pPr>
              <a:spcBef>
                <a:spcPts val="600"/>
              </a:spcBef>
              <a:buClr>
                <a:schemeClr val="tx1"/>
              </a:buClr>
            </a:pPr>
            <a:r>
              <a:rPr lang="en-US" altLang="zh-CN" sz="1800" b="1"/>
              <a:t>⑦</a:t>
            </a:r>
            <a:r>
              <a:rPr lang="zh-CN" altLang="en-US" sz="1800" b="1"/>
              <a:t>流程设置的基本操作功能</a:t>
            </a:r>
            <a:endParaRPr lang="en-US" altLang="zh-CN" sz="1800" b="1"/>
          </a:p>
          <a:p>
            <a:pPr>
              <a:spcBef>
                <a:spcPts val="600"/>
              </a:spcBef>
              <a:buClr>
                <a:schemeClr val="tx1"/>
              </a:buClr>
            </a:pPr>
            <a:endParaRPr lang="en-US" altLang="zh-CN" sz="1800" b="1"/>
          </a:p>
          <a:p>
            <a:pPr>
              <a:spcBef>
                <a:spcPts val="600"/>
              </a:spcBef>
              <a:buClr>
                <a:schemeClr val="tx1"/>
              </a:buClr>
            </a:pPr>
            <a:r>
              <a:rPr lang="zh-CN" altLang="en-US" sz="1600"/>
              <a:t>我们再回过头来看看，流程设置有哪些主要功能。</a:t>
            </a:r>
            <a:endParaRPr lang="en-US" altLang="zh-CN" sz="1600"/>
          </a:p>
          <a:p>
            <a:pPr>
              <a:spcBef>
                <a:spcPts val="600"/>
              </a:spcBef>
              <a:buClr>
                <a:schemeClr val="tx1"/>
              </a:buClr>
            </a:pPr>
            <a:endParaRPr lang="en-US" altLang="zh-CN" sz="1600"/>
          </a:p>
          <a:p>
            <a:pPr>
              <a:spcBef>
                <a:spcPts val="600"/>
              </a:spcBef>
              <a:buClr>
                <a:schemeClr val="tx1"/>
              </a:buClr>
            </a:pPr>
            <a:r>
              <a:rPr lang="zh-CN" altLang="en-US" sz="1600"/>
              <a:t>附件管理</a:t>
            </a:r>
            <a:endParaRPr lang="en-US" altLang="zh-CN" sz="1600"/>
          </a:p>
          <a:p>
            <a:pPr>
              <a:spcBef>
                <a:spcPts val="600"/>
              </a:spcBef>
              <a:buClr>
                <a:schemeClr val="tx1"/>
              </a:buClr>
            </a:pPr>
            <a:r>
              <a:rPr lang="zh-CN" altLang="en-US" sz="1600"/>
              <a:t>高级流程图示</a:t>
            </a:r>
            <a:endParaRPr lang="en-US" altLang="zh-CN" sz="1600"/>
          </a:p>
          <a:p>
            <a:pPr>
              <a:spcBef>
                <a:spcPts val="600"/>
              </a:spcBef>
              <a:buClr>
                <a:schemeClr val="tx1"/>
              </a:buClr>
            </a:pPr>
            <a:r>
              <a:rPr lang="zh-CN" altLang="en-US" sz="1600"/>
              <a:t>流程管理</a:t>
            </a:r>
            <a:endParaRPr lang="en-US" altLang="zh-CN" sz="1600"/>
          </a:p>
          <a:p>
            <a:pPr>
              <a:spcBef>
                <a:spcPts val="600"/>
              </a:spcBef>
              <a:buClr>
                <a:schemeClr val="tx1"/>
              </a:buClr>
            </a:pPr>
            <a:r>
              <a:rPr lang="zh-CN" altLang="en-US" sz="1600"/>
              <a:t>流程模板</a:t>
            </a:r>
            <a:endParaRPr lang="en-US" altLang="zh-CN" sz="1600"/>
          </a:p>
          <a:p>
            <a:pPr>
              <a:spcBef>
                <a:spcPts val="600"/>
              </a:spcBef>
              <a:buClr>
                <a:schemeClr val="tx1"/>
              </a:buClr>
            </a:pPr>
            <a:r>
              <a:rPr lang="zh-CN" altLang="en-US" sz="1600"/>
              <a:t>打印表格</a:t>
            </a:r>
            <a:endParaRPr lang="en-US" altLang="zh-CN" sz="1600"/>
          </a:p>
          <a:p>
            <a:pPr>
              <a:spcBef>
                <a:spcPts val="600"/>
              </a:spcBef>
              <a:buClr>
                <a:schemeClr val="tx1"/>
              </a:buClr>
              <a:buFontTx/>
              <a:buChar char="•"/>
            </a:pPr>
            <a:endParaRPr lang="zh-CN" altLang="en-US" sz="1600"/>
          </a:p>
        </p:txBody>
      </p:sp>
      <p:sp>
        <p:nvSpPr>
          <p:cNvPr id="8"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pic>
        <p:nvPicPr>
          <p:cNvPr id="9" name="Picture 2" descr="Snap9"/>
          <p:cNvPicPr>
            <a:picLocks noChangeAspect="1" noChangeArrowheads="1"/>
          </p:cNvPicPr>
          <p:nvPr/>
        </p:nvPicPr>
        <p:blipFill>
          <a:blip r:embed="rId2" cstate="print"/>
          <a:srcRect/>
          <a:stretch>
            <a:fillRect/>
          </a:stretch>
        </p:blipFill>
        <p:spPr bwMode="auto">
          <a:xfrm>
            <a:off x="2339752" y="1196752"/>
            <a:ext cx="6588125" cy="4906963"/>
          </a:xfrm>
          <a:prstGeom prst="rect">
            <a:avLst/>
          </a:prstGeom>
          <a:ln>
            <a:noFill/>
          </a:ln>
          <a:effectLst>
            <a:softEdge rad="112500"/>
          </a:effectLst>
        </p:spPr>
      </p:pic>
      <p:sp>
        <p:nvSpPr>
          <p:cNvPr id="10" name="AutoShape 3"/>
          <p:cNvSpPr>
            <a:spLocks/>
          </p:cNvSpPr>
          <p:nvPr/>
        </p:nvSpPr>
        <p:spPr bwMode="auto">
          <a:xfrm>
            <a:off x="2700338" y="4797425"/>
            <a:ext cx="1639887" cy="1138238"/>
          </a:xfrm>
          <a:prstGeom prst="borderCallout2">
            <a:avLst>
              <a:gd name="adj1" fmla="val 10472"/>
              <a:gd name="adj2" fmla="val 105194"/>
              <a:gd name="adj3" fmla="val 10472"/>
              <a:gd name="adj4" fmla="val 152356"/>
              <a:gd name="adj5" fmla="val -78361"/>
              <a:gd name="adj6" fmla="val 212912"/>
            </a:avLst>
          </a:prstGeom>
          <a:solidFill>
            <a:srgbClr val="FFFFFF"/>
          </a:solidFill>
          <a:ln w="9525">
            <a:solidFill>
              <a:srgbClr val="000000"/>
            </a:solidFill>
            <a:miter lim="800000"/>
            <a:headEnd/>
            <a:tailEnd/>
          </a:ln>
        </p:spPr>
        <p:txBody>
          <a:bodyPr>
            <a:spAutoFit/>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pPr>
            <a:r>
              <a:rPr lang="zh-CN" altLang="en-US" b="1"/>
              <a:t>   </a:t>
            </a:r>
            <a:endParaRPr lang="en-US" altLang="zh-CN" b="1"/>
          </a:p>
          <a:p>
            <a:pPr algn="ctr" eaLnBrk="1" hangingPunct="1">
              <a:spcBef>
                <a:spcPct val="20000"/>
              </a:spcBef>
            </a:pPr>
            <a:endParaRPr lang="en-US" altLang="zh-CN" b="1"/>
          </a:p>
          <a:p>
            <a:pPr algn="ctr" eaLnBrk="1" hangingPunct="1">
              <a:spcBef>
                <a:spcPct val="20000"/>
              </a:spcBef>
            </a:pPr>
            <a:r>
              <a:rPr lang="zh-CN" altLang="en-US" b="1"/>
              <a:t> </a:t>
            </a:r>
            <a:endParaRPr lang="en-US" altLang="zh-CN" b="1"/>
          </a:p>
        </p:txBody>
      </p:sp>
      <p:sp>
        <p:nvSpPr>
          <p:cNvPr id="11" name="AutoShape 5"/>
          <p:cNvSpPr>
            <a:spLocks/>
          </p:cNvSpPr>
          <p:nvPr/>
        </p:nvSpPr>
        <p:spPr bwMode="auto">
          <a:xfrm>
            <a:off x="4859338" y="5229225"/>
            <a:ext cx="1463675" cy="714375"/>
          </a:xfrm>
          <a:prstGeom prst="borderCallout3">
            <a:avLst>
              <a:gd name="adj1" fmla="val 22542"/>
              <a:gd name="adj2" fmla="val 120176"/>
              <a:gd name="adj3" fmla="val 15875"/>
              <a:gd name="adj4" fmla="val 118917"/>
              <a:gd name="adj5" fmla="val -88630"/>
              <a:gd name="adj6" fmla="val 141227"/>
              <a:gd name="adj7" fmla="val -186736"/>
              <a:gd name="adj8" fmla="val 160935"/>
            </a:avLst>
          </a:prstGeom>
          <a:solidFill>
            <a:srgbClr val="FFFFFF"/>
          </a:solidFill>
          <a:ln w="9525">
            <a:solidFill>
              <a:srgbClr val="000000"/>
            </a:solidFill>
            <a:miter lim="800000"/>
            <a:headEnd/>
            <a:tailEnd/>
          </a:ln>
        </p:spPr>
        <p:txBody>
          <a:bodyPr wrap="none"/>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buFontTx/>
              <a:buChar char="•"/>
            </a:pPr>
            <a:endParaRPr lang="en-US" altLang="zh-CN"/>
          </a:p>
          <a:p>
            <a:pPr algn="ctr" eaLnBrk="1" hangingPunct="1">
              <a:spcBef>
                <a:spcPct val="20000"/>
              </a:spcBef>
              <a:buFontTx/>
              <a:buChar char="•"/>
            </a:pPr>
            <a:endParaRPr lang="en-US" altLang="zh-CN"/>
          </a:p>
          <a:p>
            <a:pPr algn="ctr" eaLnBrk="1" hangingPunct="1">
              <a:spcBef>
                <a:spcPct val="20000"/>
              </a:spcBef>
              <a:buFontTx/>
              <a:buChar char="•"/>
            </a:pPr>
            <a:endParaRPr lang="zh-CN" altLang="zh-CN"/>
          </a:p>
        </p:txBody>
      </p:sp>
      <p:sp>
        <p:nvSpPr>
          <p:cNvPr id="12" name="AutoShape 7"/>
          <p:cNvSpPr>
            <a:spLocks/>
          </p:cNvSpPr>
          <p:nvPr/>
        </p:nvSpPr>
        <p:spPr bwMode="auto">
          <a:xfrm>
            <a:off x="7029450" y="4572000"/>
            <a:ext cx="1214438" cy="1428750"/>
          </a:xfrm>
          <a:prstGeom prst="borderCallout3">
            <a:avLst>
              <a:gd name="adj1" fmla="val 7894"/>
              <a:gd name="adj2" fmla="val 106403"/>
              <a:gd name="adj3" fmla="val 7894"/>
              <a:gd name="adj4" fmla="val 120806"/>
              <a:gd name="adj5" fmla="val -35926"/>
              <a:gd name="adj6" fmla="val 119731"/>
              <a:gd name="adj7" fmla="val -52523"/>
              <a:gd name="adj8" fmla="val 91231"/>
            </a:avLst>
          </a:prstGeom>
          <a:solidFill>
            <a:srgbClr val="FFFFFF"/>
          </a:solidFill>
          <a:ln w="9525">
            <a:solidFill>
              <a:srgbClr val="000000"/>
            </a:solidFill>
            <a:miter lim="800000"/>
            <a:headEnd/>
            <a:tailEnd/>
          </a:ln>
        </p:spPr>
        <p:txBody>
          <a:bodyPr wrap="none"/>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lgn="just" eaLnBrk="1" hangingPunct="1">
              <a:spcBef>
                <a:spcPct val="20000"/>
              </a:spcBef>
              <a:buFontTx/>
              <a:buChar char="•"/>
            </a:pPr>
            <a:endParaRPr lang="zh-CN" altLang="zh-CN"/>
          </a:p>
        </p:txBody>
      </p:sp>
      <p:pic>
        <p:nvPicPr>
          <p:cNvPr id="13" name="Picture 4" descr="无标题"/>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775" y="4868863"/>
            <a:ext cx="1500188"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6" descr="无标题"/>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363" y="5300663"/>
            <a:ext cx="13335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8" descr="Snap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2950" y="4652963"/>
            <a:ext cx="1071563"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down)">
                                      <p:cBhvr>
                                        <p:cTn id="16" dur="500"/>
                                        <p:tgtEl>
                                          <p:spTgt spid="11"/>
                                        </p:tgtEl>
                                      </p:cBhvr>
                                    </p:animEffect>
                                  </p:childTnLst>
                                </p:cTn>
                              </p:par>
                            </p:childTnLst>
                          </p:cTn>
                        </p:par>
                        <p:par>
                          <p:cTn id="17" fill="hold" nodeType="afterGroup">
                            <p:stCondLst>
                              <p:cond delay="500"/>
                            </p:stCondLst>
                            <p:childTnLst>
                              <p:par>
                                <p:cTn id="18" presetID="22" presetClass="entr" presetSubtype="4"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down)">
                                      <p:cBhvr>
                                        <p:cTn id="20" dur="500"/>
                                        <p:tgtEl>
                                          <p:spTgt spid="14"/>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down)">
                                      <p:cBhvr>
                                        <p:cTn id="25" dur="500"/>
                                        <p:tgtEl>
                                          <p:spTgt spid="12"/>
                                        </p:tgtEl>
                                      </p:cBhvr>
                                    </p:animEffect>
                                  </p:childTnLst>
                                </p:cTn>
                              </p:par>
                            </p:childTnLst>
                          </p:cTn>
                        </p:par>
                        <p:par>
                          <p:cTn id="26" fill="hold" nodeType="afterGroup">
                            <p:stCondLst>
                              <p:cond delay="500"/>
                            </p:stCondLst>
                            <p:childTnLst>
                              <p:par>
                                <p:cTn id="27" presetID="22" presetClass="entr" presetSubtype="4"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down)">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A79145F4-3994-40AC-A865-D9EA788F6ABB}" type="datetime1">
              <a:rPr lang="zh-CN" altLang="en-US" sz="1400" smtClean="0"/>
              <a:pPr eaLnBrk="1" hangingPunct="1"/>
              <a:t>2014/10/14</a:t>
            </a:fld>
            <a:endParaRPr lang="en-US" altLang="zh-CN" sz="1400" smtClean="0"/>
          </a:p>
        </p:txBody>
      </p:sp>
      <p:sp>
        <p:nvSpPr>
          <p:cNvPr id="47107"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DED3CD0E-4287-421A-A9EF-EAA41CD0F22F}" type="slidenum">
              <a:rPr lang="en-US" altLang="zh-CN" sz="1400"/>
              <a:pPr eaLnBrk="1" hangingPunct="1"/>
              <a:t>44</a:t>
            </a:fld>
            <a:endParaRPr lang="en-US" altLang="zh-CN" sz="1400"/>
          </a:p>
        </p:txBody>
      </p:sp>
      <p:sp>
        <p:nvSpPr>
          <p:cNvPr id="47108" name="标题 1"/>
          <p:cNvSpPr>
            <a:spLocks noGrp="1"/>
          </p:cNvSpPr>
          <p:nvPr>
            <p:ph type="title"/>
          </p:nvPr>
        </p:nvSpPr>
        <p:spPr>
          <a:xfrm>
            <a:off x="914400" y="142875"/>
            <a:ext cx="7543800" cy="693738"/>
          </a:xfrm>
        </p:spPr>
        <p:txBody>
          <a:bodyPr/>
          <a:lstStyle/>
          <a:p>
            <a:r>
              <a:rPr lang="zh-CN" altLang="en-US" smtClean="0"/>
              <a:t>三 、文件管理</a:t>
            </a:r>
          </a:p>
        </p:txBody>
      </p:sp>
      <p:sp>
        <p:nvSpPr>
          <p:cNvPr id="7" name="内容占位符 2"/>
          <p:cNvSpPr txBox="1">
            <a:spLocks/>
          </p:cNvSpPr>
          <p:nvPr/>
        </p:nvSpPr>
        <p:spPr bwMode="auto">
          <a:xfrm>
            <a:off x="468313" y="1125538"/>
            <a:ext cx="8135937" cy="4679950"/>
          </a:xfrm>
          <a:prstGeom prst="rect">
            <a:avLst/>
          </a:prstGeom>
          <a:noFill/>
          <a:ln w="9525">
            <a:noFill/>
            <a:miter lim="800000"/>
            <a:headEnd/>
            <a:tailEnd/>
          </a:ln>
        </p:spPr>
        <p:txBody>
          <a:bodyPr/>
          <a:lstStyle/>
          <a:p>
            <a:pPr indent="-342900" eaLnBrk="0" hangingPunct="0">
              <a:spcBef>
                <a:spcPts val="600"/>
              </a:spcBef>
              <a:buClr>
                <a:schemeClr val="tx1"/>
              </a:buClr>
              <a:defRPr/>
            </a:pPr>
            <a:r>
              <a:rPr lang="en-US" altLang="zh-CN" sz="2400" b="1" dirty="0">
                <a:latin typeface="Arial" charset="0"/>
              </a:rPr>
              <a:t>1</a:t>
            </a:r>
            <a:r>
              <a:rPr lang="zh-CN" altLang="en-US" sz="2400" b="1" dirty="0">
                <a:latin typeface="Arial" charset="0"/>
              </a:rPr>
              <a:t>、收文管理</a:t>
            </a:r>
            <a:endParaRPr lang="en-US" altLang="zh-CN" sz="2400" b="1" dirty="0">
              <a:latin typeface="Arial" charset="0"/>
            </a:endParaRPr>
          </a:p>
          <a:p>
            <a:pPr indent="-342900" eaLnBrk="0" hangingPunct="0">
              <a:spcBef>
                <a:spcPts val="600"/>
              </a:spcBef>
              <a:buClr>
                <a:schemeClr val="tx1"/>
              </a:buClr>
              <a:defRPr/>
            </a:pPr>
            <a:r>
              <a:rPr lang="en-US" altLang="zh-CN" sz="1800" b="1" dirty="0">
                <a:latin typeface="Arial" charset="0"/>
              </a:rPr>
              <a:t>⑧ </a:t>
            </a:r>
            <a:r>
              <a:rPr lang="zh-CN" altLang="en-US" sz="1800" b="1" dirty="0">
                <a:latin typeface="Arial" charset="0"/>
              </a:rPr>
              <a:t>收文流程的基本程序</a:t>
            </a:r>
            <a:endParaRPr lang="en-US" altLang="zh-CN" sz="1800" b="1" dirty="0">
              <a:latin typeface="Arial" charset="0"/>
            </a:endParaRPr>
          </a:p>
          <a:p>
            <a:pPr indent="-342900" eaLnBrk="0" hangingPunct="0">
              <a:spcBef>
                <a:spcPts val="600"/>
              </a:spcBef>
              <a:buClr>
                <a:schemeClr val="tx1"/>
              </a:buClr>
              <a:defRPr/>
            </a:pPr>
            <a:endParaRPr lang="en-US" altLang="zh-CN" sz="1800" b="1" dirty="0">
              <a:latin typeface="Arial" charset="0"/>
            </a:endParaRPr>
          </a:p>
          <a:p>
            <a:pPr indent="-342900" eaLnBrk="0" hangingPunct="0">
              <a:spcBef>
                <a:spcPts val="600"/>
              </a:spcBef>
              <a:buClr>
                <a:schemeClr val="tx1"/>
              </a:buClr>
              <a:buFontTx/>
              <a:buChar char="•"/>
              <a:defRPr/>
            </a:pPr>
            <a:endParaRPr lang="en-US" altLang="zh-CN" sz="1600" dirty="0">
              <a:latin typeface="Arial" charset="0"/>
            </a:endParaRPr>
          </a:p>
          <a:p>
            <a:pPr indent="-342900" eaLnBrk="0" hangingPunct="0">
              <a:spcBef>
                <a:spcPts val="600"/>
              </a:spcBef>
              <a:buClr>
                <a:schemeClr val="tx1"/>
              </a:buClr>
              <a:defRPr/>
            </a:pPr>
            <a:endParaRPr lang="en-US" altLang="zh-CN" sz="1600" dirty="0">
              <a:latin typeface="Arial" charset="0"/>
            </a:endParaRPr>
          </a:p>
          <a:p>
            <a:pPr>
              <a:spcBef>
                <a:spcPct val="20000"/>
              </a:spcBef>
              <a:buFontTx/>
              <a:buChar char="•"/>
              <a:defRPr/>
            </a:pPr>
            <a:r>
              <a:rPr lang="en-US" altLang="zh-CN" sz="1600" dirty="0">
                <a:latin typeface="Arial" charset="0"/>
              </a:rPr>
              <a:t>【</a:t>
            </a:r>
            <a:r>
              <a:rPr lang="zh-CN" altLang="en-US" sz="1600" dirty="0">
                <a:latin typeface="Arial" charset="0"/>
              </a:rPr>
              <a:t>提交</a:t>
            </a:r>
            <a:r>
              <a:rPr lang="en-US" altLang="zh-CN" sz="1600" dirty="0">
                <a:latin typeface="Arial" charset="0"/>
              </a:rPr>
              <a:t>】 </a:t>
            </a:r>
            <a:r>
              <a:rPr lang="zh-CN" altLang="en-US" sz="1600" dirty="0">
                <a:latin typeface="Arial" charset="0"/>
              </a:rPr>
              <a:t>提交人，文件管理员</a:t>
            </a:r>
          </a:p>
          <a:p>
            <a:pPr>
              <a:spcBef>
                <a:spcPct val="20000"/>
              </a:spcBef>
              <a:buFontTx/>
              <a:buChar char="•"/>
              <a:defRPr/>
            </a:pPr>
            <a:r>
              <a:rPr lang="en-US" altLang="zh-CN" sz="1600" dirty="0">
                <a:latin typeface="Arial" charset="0"/>
              </a:rPr>
              <a:t>【</a:t>
            </a:r>
            <a:r>
              <a:rPr lang="zh-CN" altLang="en-US" sz="1600" dirty="0">
                <a:latin typeface="Arial" charset="0"/>
              </a:rPr>
              <a:t>送批</a:t>
            </a:r>
            <a:r>
              <a:rPr lang="en-US" altLang="zh-CN" sz="1600" dirty="0">
                <a:latin typeface="Arial" charset="0"/>
              </a:rPr>
              <a:t>】 </a:t>
            </a:r>
            <a:r>
              <a:rPr lang="zh-CN" altLang="en-US" sz="1600" dirty="0">
                <a:latin typeface="Arial" charset="0"/>
              </a:rPr>
              <a:t>办公室主任、党群工作部主任、其他领导</a:t>
            </a:r>
          </a:p>
          <a:p>
            <a:pPr>
              <a:spcBef>
                <a:spcPct val="20000"/>
              </a:spcBef>
              <a:buFontTx/>
              <a:buChar char="•"/>
              <a:defRPr/>
            </a:pPr>
            <a:r>
              <a:rPr lang="en-US" altLang="zh-CN" sz="1600" dirty="0">
                <a:latin typeface="Arial" charset="0"/>
              </a:rPr>
              <a:t>【</a:t>
            </a:r>
            <a:r>
              <a:rPr lang="zh-CN" altLang="en-US" sz="1600" dirty="0">
                <a:latin typeface="Arial" charset="0"/>
              </a:rPr>
              <a:t>批示</a:t>
            </a:r>
            <a:r>
              <a:rPr lang="en-US" altLang="zh-CN" sz="1600" dirty="0">
                <a:latin typeface="Arial" charset="0"/>
              </a:rPr>
              <a:t>】 </a:t>
            </a:r>
            <a:r>
              <a:rPr lang="zh-CN" altLang="en-US" sz="1600" dirty="0">
                <a:latin typeface="Arial" charset="0"/>
              </a:rPr>
              <a:t>集团领导进行批示意见</a:t>
            </a:r>
          </a:p>
          <a:p>
            <a:pPr>
              <a:spcBef>
                <a:spcPct val="20000"/>
              </a:spcBef>
              <a:buFontTx/>
              <a:buChar char="•"/>
              <a:defRPr/>
            </a:pPr>
            <a:r>
              <a:rPr lang="en-US" altLang="zh-CN" sz="1600" dirty="0">
                <a:latin typeface="Arial" charset="0"/>
              </a:rPr>
              <a:t>【</a:t>
            </a:r>
            <a:r>
              <a:rPr lang="zh-CN" altLang="en-US" sz="1600" dirty="0">
                <a:latin typeface="Arial" charset="0"/>
              </a:rPr>
              <a:t>拟办</a:t>
            </a:r>
            <a:r>
              <a:rPr lang="en-US" altLang="zh-CN" sz="1600" dirty="0">
                <a:latin typeface="Arial" charset="0"/>
              </a:rPr>
              <a:t>】 </a:t>
            </a:r>
            <a:r>
              <a:rPr lang="zh-CN" altLang="en-US" sz="1600" dirty="0">
                <a:latin typeface="Arial" charset="0"/>
              </a:rPr>
              <a:t>办公室主任、党群工作部主任、其他领导</a:t>
            </a:r>
          </a:p>
          <a:p>
            <a:pPr>
              <a:spcBef>
                <a:spcPct val="20000"/>
              </a:spcBef>
              <a:buFontTx/>
              <a:buChar char="•"/>
              <a:defRPr/>
            </a:pPr>
            <a:r>
              <a:rPr lang="en-US" altLang="zh-CN" sz="1600" dirty="0">
                <a:latin typeface="Arial" charset="0"/>
              </a:rPr>
              <a:t>【</a:t>
            </a:r>
            <a:r>
              <a:rPr lang="zh-CN" altLang="en-US" sz="1600" dirty="0">
                <a:latin typeface="Arial" charset="0"/>
              </a:rPr>
              <a:t>会签</a:t>
            </a:r>
            <a:r>
              <a:rPr lang="en-US" altLang="zh-CN" sz="1600" dirty="0">
                <a:latin typeface="Arial" charset="0"/>
              </a:rPr>
              <a:t>】 </a:t>
            </a:r>
            <a:r>
              <a:rPr lang="zh-CN" altLang="en-US" sz="1600" dirty="0">
                <a:latin typeface="Arial" charset="0"/>
              </a:rPr>
              <a:t>部门领导进行会签意见</a:t>
            </a:r>
          </a:p>
          <a:p>
            <a:pPr>
              <a:spcBef>
                <a:spcPct val="20000"/>
              </a:spcBef>
              <a:buFontTx/>
              <a:buChar char="•"/>
              <a:defRPr/>
            </a:pPr>
            <a:r>
              <a:rPr lang="en-US" altLang="zh-CN" sz="1600" dirty="0">
                <a:latin typeface="Arial" charset="0"/>
              </a:rPr>
              <a:t>【</a:t>
            </a:r>
            <a:r>
              <a:rPr lang="zh-CN" altLang="en-US" sz="1600" dirty="0">
                <a:latin typeface="Arial" charset="0"/>
              </a:rPr>
              <a:t>阅办</a:t>
            </a:r>
            <a:r>
              <a:rPr lang="en-US" altLang="zh-CN" sz="1600" dirty="0">
                <a:latin typeface="Arial" charset="0"/>
              </a:rPr>
              <a:t>】 </a:t>
            </a:r>
            <a:r>
              <a:rPr lang="zh-CN" altLang="en-US" sz="1600" dirty="0">
                <a:latin typeface="Arial" charset="0"/>
              </a:rPr>
              <a:t>集团员工进行阅办处理</a:t>
            </a:r>
          </a:p>
          <a:p>
            <a:pPr>
              <a:spcBef>
                <a:spcPct val="20000"/>
              </a:spcBef>
              <a:buFontTx/>
              <a:buChar char="•"/>
              <a:defRPr/>
            </a:pPr>
            <a:r>
              <a:rPr lang="en-US" altLang="zh-CN" sz="1600" dirty="0">
                <a:latin typeface="Arial" charset="0"/>
              </a:rPr>
              <a:t>【</a:t>
            </a:r>
            <a:r>
              <a:rPr lang="zh-CN" altLang="en-US" sz="1600" dirty="0">
                <a:latin typeface="Arial" charset="0"/>
              </a:rPr>
              <a:t>归档</a:t>
            </a:r>
            <a:r>
              <a:rPr lang="en-US" altLang="zh-CN" sz="1600" dirty="0">
                <a:latin typeface="Arial" charset="0"/>
              </a:rPr>
              <a:t>】 </a:t>
            </a:r>
            <a:r>
              <a:rPr lang="zh-CN" altLang="en-US" sz="1600" dirty="0">
                <a:latin typeface="Arial" charset="0"/>
              </a:rPr>
              <a:t>办公室：张少珍</a:t>
            </a:r>
          </a:p>
          <a:p>
            <a:pPr indent="-342900" eaLnBrk="0" hangingPunct="0">
              <a:spcBef>
                <a:spcPts val="600"/>
              </a:spcBef>
              <a:buClr>
                <a:schemeClr val="tx1"/>
              </a:buClr>
              <a:buFontTx/>
              <a:buChar char="•"/>
              <a:defRPr/>
            </a:pPr>
            <a:endParaRPr lang="zh-CN" altLang="en-US" sz="1600" dirty="0">
              <a:latin typeface="Arial" charset="0"/>
            </a:endParaRPr>
          </a:p>
        </p:txBody>
      </p:sp>
      <p:sp>
        <p:nvSpPr>
          <p:cNvPr id="8"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
        <p:nvSpPr>
          <p:cNvPr id="47111" name="Rectangle 1030"/>
          <p:cNvSpPr>
            <a:spLocks noChangeArrowheads="1"/>
          </p:cNvSpPr>
          <p:nvPr/>
        </p:nvSpPr>
        <p:spPr bwMode="auto">
          <a:xfrm>
            <a:off x="900113" y="2205038"/>
            <a:ext cx="792162" cy="503237"/>
          </a:xfrm>
          <a:prstGeom prst="rect">
            <a:avLst/>
          </a:prstGeom>
          <a:solidFill>
            <a:schemeClr val="accent1"/>
          </a:solidFill>
          <a:ln w="9525">
            <a:solidFill>
              <a:schemeClr val="tx1"/>
            </a:solidFill>
            <a:miter lim="800000"/>
            <a:headEnd/>
            <a:tailEnd/>
          </a:ln>
        </p:spPr>
        <p:txBody>
          <a:bodyPr wrap="none" anchor="ct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buFontTx/>
              <a:buChar char="•"/>
            </a:pPr>
            <a:r>
              <a:rPr lang="zh-CN" altLang="en-US" sz="1400" b="1">
                <a:latin typeface="Times New Roman" panose="02020603050405020304" pitchFamily="18" charset="0"/>
              </a:rPr>
              <a:t>提交</a:t>
            </a:r>
            <a:endParaRPr lang="en-US" altLang="zh-CN" sz="1400" b="1">
              <a:latin typeface="Times New Roman" panose="02020603050405020304" pitchFamily="18" charset="0"/>
            </a:endParaRPr>
          </a:p>
        </p:txBody>
      </p:sp>
      <p:sp>
        <p:nvSpPr>
          <p:cNvPr id="47112" name="Rectangle 1031"/>
          <p:cNvSpPr>
            <a:spLocks noChangeArrowheads="1"/>
          </p:cNvSpPr>
          <p:nvPr/>
        </p:nvSpPr>
        <p:spPr bwMode="auto">
          <a:xfrm>
            <a:off x="1979613" y="2205038"/>
            <a:ext cx="792162" cy="503237"/>
          </a:xfrm>
          <a:prstGeom prst="rect">
            <a:avLst/>
          </a:prstGeom>
          <a:solidFill>
            <a:schemeClr val="accent1"/>
          </a:solidFill>
          <a:ln w="9525">
            <a:solidFill>
              <a:schemeClr val="tx1"/>
            </a:solidFill>
            <a:miter lim="800000"/>
            <a:headEnd/>
            <a:tailEnd/>
          </a:ln>
        </p:spPr>
        <p:txBody>
          <a:bodyPr wrap="none" anchor="ct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lgn="ctr" eaLnBrk="1" fontAlgn="ctr" hangingPunct="1">
              <a:spcBef>
                <a:spcPct val="20000"/>
              </a:spcBef>
            </a:pPr>
            <a:r>
              <a:rPr lang="zh-CN" altLang="en-US" sz="1400" b="1">
                <a:latin typeface="Times New Roman" panose="02020603050405020304" pitchFamily="18" charset="0"/>
              </a:rPr>
              <a:t>送批</a:t>
            </a:r>
            <a:endParaRPr lang="zh-CN" altLang="en-US" sz="1400">
              <a:latin typeface="Times New Roman" panose="02020603050405020304" pitchFamily="18" charset="0"/>
            </a:endParaRPr>
          </a:p>
        </p:txBody>
      </p:sp>
      <p:sp>
        <p:nvSpPr>
          <p:cNvPr id="47113" name="Rectangle 1032"/>
          <p:cNvSpPr>
            <a:spLocks noChangeArrowheads="1"/>
          </p:cNvSpPr>
          <p:nvPr/>
        </p:nvSpPr>
        <p:spPr bwMode="auto">
          <a:xfrm>
            <a:off x="3059113" y="2205038"/>
            <a:ext cx="792162" cy="503237"/>
          </a:xfrm>
          <a:prstGeom prst="rect">
            <a:avLst/>
          </a:prstGeom>
          <a:solidFill>
            <a:schemeClr val="accent1"/>
          </a:solidFill>
          <a:ln w="9525">
            <a:solidFill>
              <a:schemeClr val="tx1"/>
            </a:solidFill>
            <a:miter lim="800000"/>
            <a:headEnd/>
            <a:tailEnd/>
          </a:ln>
        </p:spPr>
        <p:txBody>
          <a:bodyPr wrap="none" anchor="ct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lgn="ctr" eaLnBrk="1" fontAlgn="ctr" hangingPunct="1">
              <a:spcBef>
                <a:spcPct val="20000"/>
              </a:spcBef>
            </a:pPr>
            <a:r>
              <a:rPr lang="zh-CN" altLang="en-US" sz="1400" b="1">
                <a:latin typeface="Times New Roman" panose="02020603050405020304" pitchFamily="18" charset="0"/>
              </a:rPr>
              <a:t>批示</a:t>
            </a:r>
            <a:endParaRPr lang="zh-CN" altLang="en-US" sz="1400">
              <a:latin typeface="Times New Roman" panose="02020603050405020304" pitchFamily="18" charset="0"/>
            </a:endParaRPr>
          </a:p>
        </p:txBody>
      </p:sp>
      <p:sp>
        <p:nvSpPr>
          <p:cNvPr id="47114" name="Rectangle 1033"/>
          <p:cNvSpPr>
            <a:spLocks noChangeArrowheads="1"/>
          </p:cNvSpPr>
          <p:nvPr/>
        </p:nvSpPr>
        <p:spPr bwMode="auto">
          <a:xfrm>
            <a:off x="4140200" y="2205038"/>
            <a:ext cx="792163" cy="503237"/>
          </a:xfrm>
          <a:prstGeom prst="rect">
            <a:avLst/>
          </a:prstGeom>
          <a:solidFill>
            <a:schemeClr val="accent1"/>
          </a:solidFill>
          <a:ln w="9525">
            <a:solidFill>
              <a:schemeClr val="tx1"/>
            </a:solidFill>
            <a:miter lim="800000"/>
            <a:headEnd/>
            <a:tailEnd/>
          </a:ln>
        </p:spPr>
        <p:txBody>
          <a:bodyPr wrap="none" anchor="ct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lgn="ctr" eaLnBrk="1" fontAlgn="ctr" hangingPunct="1">
              <a:spcBef>
                <a:spcPct val="20000"/>
              </a:spcBef>
            </a:pPr>
            <a:r>
              <a:rPr lang="zh-CN" altLang="en-US" sz="1400" b="1">
                <a:latin typeface="Times New Roman" panose="02020603050405020304" pitchFamily="18" charset="0"/>
              </a:rPr>
              <a:t>拟办</a:t>
            </a:r>
            <a:endParaRPr lang="zh-CN" altLang="en-US" sz="1400">
              <a:latin typeface="Times New Roman" panose="02020603050405020304" pitchFamily="18" charset="0"/>
            </a:endParaRPr>
          </a:p>
        </p:txBody>
      </p:sp>
      <p:cxnSp>
        <p:nvCxnSpPr>
          <p:cNvPr id="47115" name="AutoShape 1041"/>
          <p:cNvCxnSpPr>
            <a:cxnSpLocks noChangeShapeType="1"/>
            <a:stCxn id="47111" idx="3"/>
            <a:endCxn id="47112" idx="1"/>
          </p:cNvCxnSpPr>
          <p:nvPr/>
        </p:nvCxnSpPr>
        <p:spPr bwMode="auto">
          <a:xfrm>
            <a:off x="1692275" y="2457450"/>
            <a:ext cx="287338" cy="1588"/>
          </a:xfrm>
          <a:prstGeom prst="curvedConnector3">
            <a:avLst>
              <a:gd name="adj1" fmla="val 50000"/>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47116" name="AutoShape 1042"/>
          <p:cNvCxnSpPr>
            <a:cxnSpLocks noChangeShapeType="1"/>
            <a:stCxn id="47112" idx="3"/>
            <a:endCxn id="47113" idx="1"/>
          </p:cNvCxnSpPr>
          <p:nvPr/>
        </p:nvCxnSpPr>
        <p:spPr bwMode="auto">
          <a:xfrm>
            <a:off x="2771775" y="2457450"/>
            <a:ext cx="287338" cy="1588"/>
          </a:xfrm>
          <a:prstGeom prst="curvedConnector3">
            <a:avLst>
              <a:gd name="adj1" fmla="val 50000"/>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47117" name="AutoShape 1043"/>
          <p:cNvCxnSpPr>
            <a:cxnSpLocks noChangeShapeType="1"/>
            <a:stCxn id="47113" idx="3"/>
            <a:endCxn id="47114" idx="1"/>
          </p:cNvCxnSpPr>
          <p:nvPr/>
        </p:nvCxnSpPr>
        <p:spPr bwMode="auto">
          <a:xfrm>
            <a:off x="3851275" y="2457450"/>
            <a:ext cx="288925" cy="1588"/>
          </a:xfrm>
          <a:prstGeom prst="curvedConnector3">
            <a:avLst>
              <a:gd name="adj1" fmla="val 50000"/>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47118" name="Rectangle 1033"/>
          <p:cNvSpPr>
            <a:spLocks noChangeArrowheads="1"/>
          </p:cNvSpPr>
          <p:nvPr/>
        </p:nvSpPr>
        <p:spPr bwMode="auto">
          <a:xfrm>
            <a:off x="5219700" y="2205038"/>
            <a:ext cx="792163" cy="503237"/>
          </a:xfrm>
          <a:prstGeom prst="rect">
            <a:avLst/>
          </a:prstGeom>
          <a:solidFill>
            <a:schemeClr val="accent1"/>
          </a:solidFill>
          <a:ln w="9525">
            <a:solidFill>
              <a:schemeClr val="tx1"/>
            </a:solidFill>
            <a:miter lim="800000"/>
            <a:headEnd/>
            <a:tailEnd/>
          </a:ln>
        </p:spPr>
        <p:txBody>
          <a:bodyPr wrap="none" anchor="ct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lgn="ctr" eaLnBrk="1" fontAlgn="ctr" hangingPunct="1">
              <a:spcBef>
                <a:spcPct val="20000"/>
              </a:spcBef>
            </a:pPr>
            <a:r>
              <a:rPr lang="zh-CN" altLang="en-US" sz="1400">
                <a:latin typeface="Times New Roman" panose="02020603050405020304" pitchFamily="18" charset="0"/>
              </a:rPr>
              <a:t>会签</a:t>
            </a:r>
          </a:p>
        </p:txBody>
      </p:sp>
      <p:cxnSp>
        <p:nvCxnSpPr>
          <p:cNvPr id="47119" name="AutoShape 1043"/>
          <p:cNvCxnSpPr>
            <a:cxnSpLocks noChangeShapeType="1"/>
            <a:stCxn id="47114" idx="3"/>
            <a:endCxn id="47118" idx="1"/>
          </p:cNvCxnSpPr>
          <p:nvPr/>
        </p:nvCxnSpPr>
        <p:spPr bwMode="auto">
          <a:xfrm>
            <a:off x="4932363" y="2457450"/>
            <a:ext cx="287337" cy="1588"/>
          </a:xfrm>
          <a:prstGeom prst="curvedConnector3">
            <a:avLst>
              <a:gd name="adj1" fmla="val 50000"/>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47120" name="Rectangle 1033"/>
          <p:cNvSpPr>
            <a:spLocks noChangeArrowheads="1"/>
          </p:cNvSpPr>
          <p:nvPr/>
        </p:nvSpPr>
        <p:spPr bwMode="auto">
          <a:xfrm>
            <a:off x="6300788" y="2205038"/>
            <a:ext cx="792162" cy="503237"/>
          </a:xfrm>
          <a:prstGeom prst="rect">
            <a:avLst/>
          </a:prstGeom>
          <a:solidFill>
            <a:schemeClr val="accent1"/>
          </a:solidFill>
          <a:ln w="9525">
            <a:solidFill>
              <a:schemeClr val="tx1"/>
            </a:solidFill>
            <a:miter lim="800000"/>
            <a:headEnd/>
            <a:tailEnd/>
          </a:ln>
        </p:spPr>
        <p:txBody>
          <a:bodyPr wrap="none" anchor="ct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lgn="ctr" eaLnBrk="1" fontAlgn="ctr" hangingPunct="1">
              <a:spcBef>
                <a:spcPct val="20000"/>
              </a:spcBef>
            </a:pPr>
            <a:r>
              <a:rPr lang="zh-CN" altLang="en-US" sz="1400" b="1">
                <a:latin typeface="Times New Roman" panose="02020603050405020304" pitchFamily="18" charset="0"/>
              </a:rPr>
              <a:t>阅办</a:t>
            </a:r>
            <a:endParaRPr lang="zh-CN" altLang="en-US" sz="1400">
              <a:latin typeface="Times New Roman" panose="02020603050405020304" pitchFamily="18" charset="0"/>
            </a:endParaRPr>
          </a:p>
        </p:txBody>
      </p:sp>
      <p:cxnSp>
        <p:nvCxnSpPr>
          <p:cNvPr id="47121" name="AutoShape 1043"/>
          <p:cNvCxnSpPr>
            <a:cxnSpLocks noChangeShapeType="1"/>
            <a:endCxn id="47120" idx="1"/>
          </p:cNvCxnSpPr>
          <p:nvPr/>
        </p:nvCxnSpPr>
        <p:spPr bwMode="auto">
          <a:xfrm>
            <a:off x="6011863" y="2457450"/>
            <a:ext cx="288925" cy="1588"/>
          </a:xfrm>
          <a:prstGeom prst="curvedConnector3">
            <a:avLst>
              <a:gd name="adj1" fmla="val 50000"/>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47122" name="Rectangle 1033"/>
          <p:cNvSpPr>
            <a:spLocks noChangeArrowheads="1"/>
          </p:cNvSpPr>
          <p:nvPr/>
        </p:nvSpPr>
        <p:spPr bwMode="auto">
          <a:xfrm>
            <a:off x="7812088" y="2205038"/>
            <a:ext cx="792162" cy="503237"/>
          </a:xfrm>
          <a:prstGeom prst="rect">
            <a:avLst/>
          </a:prstGeom>
          <a:solidFill>
            <a:schemeClr val="accent1"/>
          </a:solidFill>
          <a:ln w="9525">
            <a:solidFill>
              <a:schemeClr val="tx1"/>
            </a:solidFill>
            <a:miter lim="800000"/>
            <a:headEnd/>
            <a:tailEnd/>
          </a:ln>
        </p:spPr>
        <p:txBody>
          <a:bodyPr wrap="none" anchor="ct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lgn="ctr" eaLnBrk="1" fontAlgn="ctr" hangingPunct="1">
              <a:spcBef>
                <a:spcPct val="20000"/>
              </a:spcBef>
            </a:pPr>
            <a:r>
              <a:rPr lang="zh-CN" altLang="en-US" sz="1400" b="1">
                <a:latin typeface="Times New Roman" panose="02020603050405020304" pitchFamily="18" charset="0"/>
              </a:rPr>
              <a:t>归档</a:t>
            </a:r>
          </a:p>
        </p:txBody>
      </p:sp>
      <p:cxnSp>
        <p:nvCxnSpPr>
          <p:cNvPr id="47123" name="AutoShape 1043"/>
          <p:cNvCxnSpPr>
            <a:cxnSpLocks noChangeShapeType="1"/>
            <a:endCxn id="47122" idx="1"/>
          </p:cNvCxnSpPr>
          <p:nvPr/>
        </p:nvCxnSpPr>
        <p:spPr bwMode="auto">
          <a:xfrm>
            <a:off x="7164388" y="2420938"/>
            <a:ext cx="647700" cy="36512"/>
          </a:xfrm>
          <a:prstGeom prst="curvedConnector3">
            <a:avLst>
              <a:gd name="adj1" fmla="val 48528"/>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pic>
        <p:nvPicPr>
          <p:cNvPr id="4712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938" y="4149725"/>
            <a:ext cx="5319712"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1125538"/>
            <a:ext cx="7667625" cy="493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1"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2B1911C5-3BB9-4A6D-A45C-EF666A8D216D}" type="datetime1">
              <a:rPr lang="zh-CN" altLang="en-US" sz="1400" smtClean="0"/>
              <a:pPr eaLnBrk="1" hangingPunct="1"/>
              <a:t>2014/10/14</a:t>
            </a:fld>
            <a:endParaRPr lang="en-US" altLang="zh-CN" sz="1400" smtClean="0"/>
          </a:p>
        </p:txBody>
      </p:sp>
      <p:sp>
        <p:nvSpPr>
          <p:cNvPr id="48132"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2834D052-59A9-468F-B453-3686051A7AA4}" type="slidenum">
              <a:rPr lang="en-US" altLang="zh-CN" sz="1400"/>
              <a:pPr eaLnBrk="1" hangingPunct="1"/>
              <a:t>45</a:t>
            </a:fld>
            <a:endParaRPr lang="en-US" altLang="zh-CN" sz="1400"/>
          </a:p>
        </p:txBody>
      </p:sp>
      <p:sp>
        <p:nvSpPr>
          <p:cNvPr id="48133" name="标题 1"/>
          <p:cNvSpPr>
            <a:spLocks noGrp="1"/>
          </p:cNvSpPr>
          <p:nvPr>
            <p:ph type="title"/>
          </p:nvPr>
        </p:nvSpPr>
        <p:spPr>
          <a:xfrm>
            <a:off x="914400" y="142875"/>
            <a:ext cx="7905750" cy="909638"/>
          </a:xfrm>
        </p:spPr>
        <p:txBody>
          <a:bodyPr/>
          <a:lstStyle/>
          <a:p>
            <a:r>
              <a:rPr lang="zh-CN" altLang="en-US" smtClean="0"/>
              <a:t>三 、文件管理</a:t>
            </a:r>
          </a:p>
        </p:txBody>
      </p:sp>
      <p:sp>
        <p:nvSpPr>
          <p:cNvPr id="48134" name="内容占位符 2"/>
          <p:cNvSpPr txBox="1">
            <a:spLocks/>
          </p:cNvSpPr>
          <p:nvPr/>
        </p:nvSpPr>
        <p:spPr bwMode="auto">
          <a:xfrm>
            <a:off x="395288" y="5013325"/>
            <a:ext cx="8280400"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spcBef>
                <a:spcPts val="600"/>
              </a:spcBef>
              <a:buClr>
                <a:schemeClr val="tx1"/>
              </a:buClr>
            </a:pPr>
            <a:r>
              <a:rPr lang="en-US" altLang="zh-CN" sz="2400" b="1"/>
              <a:t>1</a:t>
            </a:r>
            <a:r>
              <a:rPr lang="zh-CN" altLang="en-US" sz="2400" b="1"/>
              <a:t>、</a:t>
            </a:r>
            <a:r>
              <a:rPr lang="zh-CN" altLang="en-US" sz="2400" b="1">
                <a:solidFill>
                  <a:srgbClr val="000000"/>
                </a:solidFill>
              </a:rPr>
              <a:t>收文管理</a:t>
            </a:r>
            <a:endParaRPr lang="en-US" altLang="zh-CN" sz="2400" b="1">
              <a:solidFill>
                <a:srgbClr val="000000"/>
              </a:solidFill>
            </a:endParaRPr>
          </a:p>
          <a:p>
            <a:pPr>
              <a:spcBef>
                <a:spcPts val="600"/>
              </a:spcBef>
              <a:buClr>
                <a:schemeClr val="tx1"/>
              </a:buClr>
            </a:pPr>
            <a:r>
              <a:rPr lang="en-US" altLang="zh-CN" sz="1800" b="1"/>
              <a:t>⑨ </a:t>
            </a:r>
            <a:r>
              <a:rPr lang="zh-CN" altLang="en-US" sz="1800" b="1"/>
              <a:t>收</a:t>
            </a:r>
            <a:r>
              <a:rPr lang="zh-CN" altLang="en-US" sz="1800" b="1">
                <a:solidFill>
                  <a:srgbClr val="000000"/>
                </a:solidFill>
              </a:rPr>
              <a:t>文流程处理  </a:t>
            </a:r>
            <a:r>
              <a:rPr lang="en-US" altLang="zh-CN" sz="1800" b="1">
                <a:solidFill>
                  <a:srgbClr val="000000"/>
                </a:solidFill>
              </a:rPr>
              <a:t>  </a:t>
            </a:r>
            <a:r>
              <a:rPr lang="zh-CN" altLang="en-US" sz="1600">
                <a:solidFill>
                  <a:srgbClr val="000000"/>
                </a:solidFill>
              </a:rPr>
              <a:t>处理流程邮件，是在流程邮局中进行的，所以，先介绍流程邮局。</a:t>
            </a:r>
            <a:endParaRPr lang="en-US" altLang="zh-CN" sz="1600">
              <a:solidFill>
                <a:srgbClr val="000000"/>
              </a:solidFill>
            </a:endParaRPr>
          </a:p>
          <a:p>
            <a:pPr>
              <a:spcBef>
                <a:spcPts val="600"/>
              </a:spcBef>
              <a:buClr>
                <a:schemeClr val="tx1"/>
              </a:buClr>
            </a:pPr>
            <a:endParaRPr lang="en-US" altLang="zh-CN" sz="1800" b="1"/>
          </a:p>
          <a:p>
            <a:pPr>
              <a:spcBef>
                <a:spcPts val="600"/>
              </a:spcBef>
              <a:buClr>
                <a:schemeClr val="tx1"/>
              </a:buClr>
            </a:pPr>
            <a:endParaRPr lang="zh-CN" altLang="en-US" sz="1600"/>
          </a:p>
          <a:p>
            <a:pPr>
              <a:spcBef>
                <a:spcPts val="600"/>
              </a:spcBef>
              <a:buClr>
                <a:schemeClr val="tx1"/>
              </a:buClr>
              <a:buFontTx/>
              <a:buChar char="•"/>
            </a:pPr>
            <a:endParaRPr lang="zh-CN" altLang="en-US" sz="1600"/>
          </a:p>
        </p:txBody>
      </p:sp>
      <p:sp>
        <p:nvSpPr>
          <p:cNvPr id="8"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
        <p:nvSpPr>
          <p:cNvPr id="10" name="线形标注 1 9"/>
          <p:cNvSpPr>
            <a:spLocks/>
          </p:cNvSpPr>
          <p:nvPr/>
        </p:nvSpPr>
        <p:spPr bwMode="auto">
          <a:xfrm>
            <a:off x="615950" y="1785938"/>
            <a:ext cx="1955800" cy="706437"/>
          </a:xfrm>
          <a:prstGeom prst="borderCallout1">
            <a:avLst>
              <a:gd name="adj1" fmla="val 16181"/>
              <a:gd name="adj2" fmla="val 103949"/>
              <a:gd name="adj3" fmla="val 97977"/>
              <a:gd name="adj4" fmla="val 128560"/>
            </a:avLst>
          </a:prstGeom>
          <a:solidFill>
            <a:schemeClr val="tx1"/>
          </a:solidFill>
          <a:ln w="25400" algn="ctr">
            <a:solidFill>
              <a:schemeClr val="bg2"/>
            </a:solidFill>
            <a:miter lim="800000"/>
            <a:headEnd/>
            <a:tailEnd/>
          </a:ln>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zh-CN" sz="1400">
                <a:solidFill>
                  <a:srgbClr val="002060"/>
                </a:solidFill>
                <a:latin typeface="微软雅黑" panose="020B0503020204020204" pitchFamily="34" charset="-122"/>
                <a:ea typeface="微软雅黑" panose="020B0503020204020204" pitchFamily="34" charset="-122"/>
              </a:rPr>
              <a:t>1</a:t>
            </a:r>
            <a:r>
              <a:rPr lang="zh-CN" altLang="en-US" sz="1400">
                <a:solidFill>
                  <a:srgbClr val="002060"/>
                </a:solidFill>
                <a:latin typeface="微软雅黑" panose="020B0503020204020204" pitchFamily="34" charset="-122"/>
                <a:ea typeface="微软雅黑" panose="020B0503020204020204" pitchFamily="34" charset="-122"/>
              </a:rPr>
              <a:t>、</a:t>
            </a:r>
            <a:r>
              <a:rPr lang="en-US" altLang="zh-CN" sz="1400">
                <a:solidFill>
                  <a:srgbClr val="002060"/>
                </a:solidFill>
                <a:latin typeface="微软雅黑" panose="020B0503020204020204" pitchFamily="34" charset="-122"/>
                <a:ea typeface="微软雅黑" panose="020B0503020204020204" pitchFamily="34" charset="-122"/>
              </a:rPr>
              <a:t>【</a:t>
            </a:r>
            <a:r>
              <a:rPr lang="zh-CN" altLang="en-US" sz="1400">
                <a:solidFill>
                  <a:srgbClr val="002060"/>
                </a:solidFill>
                <a:latin typeface="微软雅黑" panose="020B0503020204020204" pitchFamily="34" charset="-122"/>
                <a:ea typeface="微软雅黑" panose="020B0503020204020204" pitchFamily="34" charset="-122"/>
              </a:rPr>
              <a:t>待办事宜</a:t>
            </a:r>
            <a:r>
              <a:rPr lang="en-US" altLang="zh-CN" sz="1400">
                <a:solidFill>
                  <a:srgbClr val="002060"/>
                </a:solidFill>
                <a:latin typeface="微软雅黑" panose="020B0503020204020204" pitchFamily="34" charset="-122"/>
                <a:ea typeface="微软雅黑" panose="020B0503020204020204" pitchFamily="34" charset="-122"/>
              </a:rPr>
              <a:t>】</a:t>
            </a:r>
            <a:r>
              <a:rPr lang="zh-CN" altLang="en-US" sz="1400">
                <a:solidFill>
                  <a:srgbClr val="002060"/>
                </a:solidFill>
                <a:latin typeface="微软雅黑" panose="020B0503020204020204" pitchFamily="34" charset="-122"/>
                <a:ea typeface="微软雅黑" panose="020B0503020204020204" pitchFamily="34" charset="-122"/>
              </a:rPr>
              <a:t>等待处理的流程邮件及事宜。</a:t>
            </a:r>
          </a:p>
        </p:txBody>
      </p:sp>
      <p:sp>
        <p:nvSpPr>
          <p:cNvPr id="11" name="线形标注 1 10"/>
          <p:cNvSpPr>
            <a:spLocks/>
          </p:cNvSpPr>
          <p:nvPr/>
        </p:nvSpPr>
        <p:spPr bwMode="auto">
          <a:xfrm>
            <a:off x="3786188" y="1928813"/>
            <a:ext cx="3233737" cy="563562"/>
          </a:xfrm>
          <a:prstGeom prst="borderCallout1">
            <a:avLst>
              <a:gd name="adj1" fmla="val 20282"/>
              <a:gd name="adj2" fmla="val -2468"/>
              <a:gd name="adj3" fmla="val 122255"/>
              <a:gd name="adj4" fmla="val -12532"/>
            </a:avLst>
          </a:prstGeom>
          <a:solidFill>
            <a:schemeClr val="tx1"/>
          </a:solidFill>
          <a:ln w="25400" algn="ctr">
            <a:solidFill>
              <a:schemeClr val="bg2"/>
            </a:solidFill>
            <a:miter lim="800000"/>
            <a:headEnd/>
            <a:tailEnd/>
          </a:ln>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zh-CN" sz="1400">
                <a:solidFill>
                  <a:srgbClr val="002060"/>
                </a:solidFill>
                <a:latin typeface="微软雅黑" panose="020B0503020204020204" pitchFamily="34" charset="-122"/>
                <a:ea typeface="微软雅黑" panose="020B0503020204020204" pitchFamily="34" charset="-122"/>
              </a:rPr>
              <a:t>2</a:t>
            </a:r>
            <a:r>
              <a:rPr lang="zh-CN" altLang="en-US" sz="1400">
                <a:solidFill>
                  <a:srgbClr val="002060"/>
                </a:solidFill>
                <a:latin typeface="微软雅黑" panose="020B0503020204020204" pitchFamily="34" charset="-122"/>
                <a:ea typeface="微软雅黑" panose="020B0503020204020204" pitchFamily="34" charset="-122"/>
              </a:rPr>
              <a:t>、</a:t>
            </a:r>
            <a:r>
              <a:rPr lang="en-US" altLang="zh-CN" sz="1400">
                <a:solidFill>
                  <a:srgbClr val="002060"/>
                </a:solidFill>
                <a:latin typeface="微软雅黑" panose="020B0503020204020204" pitchFamily="34" charset="-122"/>
                <a:ea typeface="微软雅黑" panose="020B0503020204020204" pitchFamily="34" charset="-122"/>
              </a:rPr>
              <a:t>【</a:t>
            </a:r>
            <a:r>
              <a:rPr lang="zh-CN" altLang="en-US" sz="1400">
                <a:solidFill>
                  <a:srgbClr val="002060"/>
                </a:solidFill>
                <a:latin typeface="微软雅黑" panose="020B0503020204020204" pitchFamily="34" charset="-122"/>
                <a:ea typeface="微软雅黑" panose="020B0503020204020204" pitchFamily="34" charset="-122"/>
              </a:rPr>
              <a:t>在途收件</a:t>
            </a:r>
            <a:r>
              <a:rPr lang="en-US" altLang="zh-CN" sz="1400">
                <a:solidFill>
                  <a:srgbClr val="002060"/>
                </a:solidFill>
                <a:latin typeface="微软雅黑" panose="020B0503020204020204" pitchFamily="34" charset="-122"/>
                <a:ea typeface="微软雅黑" panose="020B0503020204020204" pitchFamily="34" charset="-122"/>
              </a:rPr>
              <a:t>】</a:t>
            </a:r>
            <a:r>
              <a:rPr lang="zh-CN" altLang="en-US" sz="1400">
                <a:solidFill>
                  <a:srgbClr val="002060"/>
                </a:solidFill>
                <a:latin typeface="微软雅黑" panose="020B0503020204020204" pitchFamily="34" charset="-122"/>
                <a:ea typeface="微软雅黑" panose="020B0503020204020204" pitchFamily="34" charset="-122"/>
              </a:rPr>
              <a:t>由他人提交，您已处理完毕，但没有结束流转的邮件。 </a:t>
            </a:r>
          </a:p>
        </p:txBody>
      </p:sp>
      <p:sp>
        <p:nvSpPr>
          <p:cNvPr id="12" name="线形标注 1 11"/>
          <p:cNvSpPr>
            <a:spLocks/>
          </p:cNvSpPr>
          <p:nvPr/>
        </p:nvSpPr>
        <p:spPr bwMode="auto">
          <a:xfrm>
            <a:off x="615950" y="2565400"/>
            <a:ext cx="1928813" cy="928688"/>
          </a:xfrm>
          <a:prstGeom prst="borderCallout1">
            <a:avLst>
              <a:gd name="adj1" fmla="val 12306"/>
              <a:gd name="adj2" fmla="val 103949"/>
              <a:gd name="adj3" fmla="val 18120"/>
              <a:gd name="adj4" fmla="val 131606"/>
            </a:avLst>
          </a:prstGeom>
          <a:solidFill>
            <a:schemeClr val="tx1"/>
          </a:solidFill>
          <a:ln w="25400" algn="ctr">
            <a:solidFill>
              <a:schemeClr val="bg2"/>
            </a:solidFill>
            <a:miter lim="800000"/>
            <a:headEnd/>
            <a:tailEnd/>
          </a:ln>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zh-CN" sz="1400">
                <a:solidFill>
                  <a:srgbClr val="002060"/>
                </a:solidFill>
                <a:latin typeface="微软雅黑" panose="020B0503020204020204" pitchFamily="34" charset="-122"/>
                <a:ea typeface="微软雅黑" panose="020B0503020204020204" pitchFamily="34" charset="-122"/>
              </a:rPr>
              <a:t>3</a:t>
            </a:r>
            <a:r>
              <a:rPr lang="zh-CN" altLang="en-US" sz="1400">
                <a:solidFill>
                  <a:srgbClr val="002060"/>
                </a:solidFill>
                <a:latin typeface="微软雅黑" panose="020B0503020204020204" pitchFamily="34" charset="-122"/>
                <a:ea typeface="微软雅黑" panose="020B0503020204020204" pitchFamily="34" charset="-122"/>
              </a:rPr>
              <a:t>、</a:t>
            </a:r>
            <a:r>
              <a:rPr lang="en-US" altLang="zh-CN" sz="1400">
                <a:solidFill>
                  <a:srgbClr val="002060"/>
                </a:solidFill>
                <a:latin typeface="微软雅黑" panose="020B0503020204020204" pitchFamily="34" charset="-122"/>
                <a:ea typeface="微软雅黑" panose="020B0503020204020204" pitchFamily="34" charset="-122"/>
              </a:rPr>
              <a:t>【</a:t>
            </a:r>
            <a:r>
              <a:rPr lang="zh-CN" altLang="en-US" sz="1400">
                <a:solidFill>
                  <a:srgbClr val="002060"/>
                </a:solidFill>
                <a:latin typeface="微软雅黑" panose="020B0503020204020204" pitchFamily="34" charset="-122"/>
                <a:ea typeface="微软雅黑" panose="020B0503020204020204" pitchFamily="34" charset="-122"/>
              </a:rPr>
              <a:t>已结收件</a:t>
            </a:r>
            <a:r>
              <a:rPr lang="en-US" altLang="zh-CN" sz="1400">
                <a:solidFill>
                  <a:srgbClr val="002060"/>
                </a:solidFill>
                <a:latin typeface="微软雅黑" panose="020B0503020204020204" pitchFamily="34" charset="-122"/>
                <a:ea typeface="微软雅黑" panose="020B0503020204020204" pitchFamily="34" charset="-122"/>
              </a:rPr>
              <a:t>】</a:t>
            </a:r>
            <a:r>
              <a:rPr lang="zh-CN" altLang="en-US" sz="1400">
                <a:solidFill>
                  <a:srgbClr val="002060"/>
                </a:solidFill>
                <a:latin typeface="微软雅黑" panose="020B0503020204020204" pitchFamily="34" charset="-122"/>
                <a:ea typeface="微软雅黑" panose="020B0503020204020204" pitchFamily="34" charset="-122"/>
              </a:rPr>
              <a:t>由他人提交，您参与处理，并且所有流转步骤均已结束的邮件。</a:t>
            </a:r>
          </a:p>
        </p:txBody>
      </p:sp>
      <p:sp>
        <p:nvSpPr>
          <p:cNvPr id="13" name="线形标注 1 12"/>
          <p:cNvSpPr>
            <a:spLocks/>
          </p:cNvSpPr>
          <p:nvPr/>
        </p:nvSpPr>
        <p:spPr bwMode="auto">
          <a:xfrm>
            <a:off x="3786188" y="2565400"/>
            <a:ext cx="3233737" cy="500063"/>
          </a:xfrm>
          <a:prstGeom prst="borderCallout1">
            <a:avLst>
              <a:gd name="adj1" fmla="val 22856"/>
              <a:gd name="adj2" fmla="val -2468"/>
              <a:gd name="adj3" fmla="val 58412"/>
              <a:gd name="adj4" fmla="val -12995"/>
            </a:avLst>
          </a:prstGeom>
          <a:solidFill>
            <a:schemeClr val="tx1"/>
          </a:solidFill>
          <a:ln w="25400" algn="ctr">
            <a:solidFill>
              <a:schemeClr val="bg2"/>
            </a:solidFill>
            <a:miter lim="800000"/>
            <a:headEnd/>
            <a:tailEnd/>
          </a:ln>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zh-CN" sz="1400">
                <a:solidFill>
                  <a:srgbClr val="002060"/>
                </a:solidFill>
                <a:latin typeface="微软雅黑" panose="020B0503020204020204" pitchFamily="34" charset="-122"/>
                <a:ea typeface="微软雅黑" panose="020B0503020204020204" pitchFamily="34" charset="-122"/>
              </a:rPr>
              <a:t>4</a:t>
            </a:r>
            <a:r>
              <a:rPr lang="zh-CN" altLang="en-US" sz="1400">
                <a:solidFill>
                  <a:srgbClr val="002060"/>
                </a:solidFill>
                <a:latin typeface="微软雅黑" panose="020B0503020204020204" pitchFamily="34" charset="-122"/>
                <a:ea typeface="微软雅黑" panose="020B0503020204020204" pitchFamily="34" charset="-122"/>
              </a:rPr>
              <a:t>、</a:t>
            </a:r>
            <a:r>
              <a:rPr lang="en-US" altLang="zh-CN" sz="1400">
                <a:solidFill>
                  <a:srgbClr val="002060"/>
                </a:solidFill>
                <a:latin typeface="微软雅黑" panose="020B0503020204020204" pitchFamily="34" charset="-122"/>
                <a:ea typeface="微软雅黑" panose="020B0503020204020204" pitchFamily="34" charset="-122"/>
              </a:rPr>
              <a:t>【</a:t>
            </a:r>
            <a:r>
              <a:rPr lang="zh-CN" altLang="en-US" sz="1400">
                <a:solidFill>
                  <a:srgbClr val="002060"/>
                </a:solidFill>
                <a:latin typeface="微软雅黑" panose="020B0503020204020204" pitchFamily="34" charset="-122"/>
                <a:ea typeface="微软雅黑" panose="020B0503020204020204" pitchFamily="34" charset="-122"/>
              </a:rPr>
              <a:t>在途发件</a:t>
            </a:r>
            <a:r>
              <a:rPr lang="en-US" altLang="zh-CN" sz="1400">
                <a:solidFill>
                  <a:srgbClr val="002060"/>
                </a:solidFill>
                <a:latin typeface="微软雅黑" panose="020B0503020204020204" pitchFamily="34" charset="-122"/>
                <a:ea typeface="微软雅黑" panose="020B0503020204020204" pitchFamily="34" charset="-122"/>
              </a:rPr>
              <a:t>】</a:t>
            </a:r>
            <a:r>
              <a:rPr lang="zh-CN" altLang="en-US" sz="1400">
                <a:solidFill>
                  <a:srgbClr val="002060"/>
                </a:solidFill>
                <a:latin typeface="微软雅黑" panose="020B0503020204020204" pitchFamily="34" charset="-122"/>
                <a:ea typeface="微软雅黑" panose="020B0503020204020204" pitchFamily="34" charset="-122"/>
              </a:rPr>
              <a:t>您提交的流程邮件，但没有结束流转的发送邮件。</a:t>
            </a:r>
          </a:p>
        </p:txBody>
      </p:sp>
      <p:sp>
        <p:nvSpPr>
          <p:cNvPr id="14" name="线形标注 1 13"/>
          <p:cNvSpPr>
            <a:spLocks/>
          </p:cNvSpPr>
          <p:nvPr/>
        </p:nvSpPr>
        <p:spPr bwMode="auto">
          <a:xfrm>
            <a:off x="615950" y="3573463"/>
            <a:ext cx="1928813" cy="928687"/>
          </a:xfrm>
          <a:prstGeom prst="borderCallout1">
            <a:avLst>
              <a:gd name="adj1" fmla="val 12306"/>
              <a:gd name="adj2" fmla="val 103949"/>
              <a:gd name="adj3" fmla="val -66495"/>
              <a:gd name="adj4" fmla="val 132181"/>
            </a:avLst>
          </a:prstGeom>
          <a:solidFill>
            <a:schemeClr val="tx1"/>
          </a:solidFill>
          <a:ln w="25400" algn="ctr">
            <a:solidFill>
              <a:schemeClr val="bg2"/>
            </a:solidFill>
            <a:miter lim="800000"/>
            <a:headEnd/>
            <a:tailEnd/>
          </a:ln>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zh-CN" sz="1400">
                <a:solidFill>
                  <a:srgbClr val="002060"/>
                </a:solidFill>
                <a:latin typeface="微软雅黑" panose="020B0503020204020204" pitchFamily="34" charset="-122"/>
                <a:ea typeface="微软雅黑" panose="020B0503020204020204" pitchFamily="34" charset="-122"/>
              </a:rPr>
              <a:t>5</a:t>
            </a:r>
            <a:r>
              <a:rPr lang="zh-CN" altLang="en-US" sz="1400">
                <a:solidFill>
                  <a:srgbClr val="002060"/>
                </a:solidFill>
                <a:latin typeface="微软雅黑" panose="020B0503020204020204" pitchFamily="34" charset="-122"/>
                <a:ea typeface="微软雅黑" panose="020B0503020204020204" pitchFamily="34" charset="-122"/>
              </a:rPr>
              <a:t>、</a:t>
            </a:r>
            <a:r>
              <a:rPr lang="en-US" altLang="zh-CN" sz="1400">
                <a:solidFill>
                  <a:srgbClr val="002060"/>
                </a:solidFill>
                <a:latin typeface="微软雅黑" panose="020B0503020204020204" pitchFamily="34" charset="-122"/>
                <a:ea typeface="微软雅黑" panose="020B0503020204020204" pitchFamily="34" charset="-122"/>
              </a:rPr>
              <a:t>【</a:t>
            </a:r>
            <a:r>
              <a:rPr lang="zh-CN" altLang="en-US" sz="1400">
                <a:solidFill>
                  <a:srgbClr val="002060"/>
                </a:solidFill>
                <a:latin typeface="微软雅黑" panose="020B0503020204020204" pitchFamily="34" charset="-122"/>
                <a:ea typeface="微软雅黑" panose="020B0503020204020204" pitchFamily="34" charset="-122"/>
              </a:rPr>
              <a:t>已结发件</a:t>
            </a:r>
            <a:r>
              <a:rPr lang="en-US" altLang="zh-CN" sz="1400">
                <a:solidFill>
                  <a:srgbClr val="002060"/>
                </a:solidFill>
                <a:latin typeface="微软雅黑" panose="020B0503020204020204" pitchFamily="34" charset="-122"/>
                <a:ea typeface="微软雅黑" panose="020B0503020204020204" pitchFamily="34" charset="-122"/>
              </a:rPr>
              <a:t>】</a:t>
            </a:r>
            <a:r>
              <a:rPr lang="zh-CN" altLang="en-US" sz="1400">
                <a:solidFill>
                  <a:srgbClr val="002060"/>
                </a:solidFill>
                <a:latin typeface="微软雅黑" panose="020B0503020204020204" pitchFamily="34" charset="-122"/>
                <a:ea typeface="微软雅黑" panose="020B0503020204020204" pitchFamily="34" charset="-122"/>
              </a:rPr>
              <a:t>您提交的流程邮件，并且已经结束流转的发送邮件。</a:t>
            </a:r>
          </a:p>
        </p:txBody>
      </p:sp>
      <p:sp>
        <p:nvSpPr>
          <p:cNvPr id="15" name="线形标注 1 14"/>
          <p:cNvSpPr>
            <a:spLocks/>
          </p:cNvSpPr>
          <p:nvPr/>
        </p:nvSpPr>
        <p:spPr bwMode="auto">
          <a:xfrm>
            <a:off x="3786188" y="3141663"/>
            <a:ext cx="3233737" cy="500062"/>
          </a:xfrm>
          <a:prstGeom prst="borderCallout1">
            <a:avLst>
              <a:gd name="adj1" fmla="val 22856"/>
              <a:gd name="adj2" fmla="val -2468"/>
              <a:gd name="adj3" fmla="val -8889"/>
              <a:gd name="adj4" fmla="val -12380"/>
            </a:avLst>
          </a:prstGeom>
          <a:solidFill>
            <a:schemeClr val="tx1"/>
          </a:solidFill>
          <a:ln w="25400" algn="ctr">
            <a:solidFill>
              <a:schemeClr val="bg2"/>
            </a:solidFill>
            <a:miter lim="800000"/>
            <a:headEnd/>
            <a:tailEnd/>
          </a:ln>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zh-CN" sz="1400">
                <a:solidFill>
                  <a:srgbClr val="002060"/>
                </a:solidFill>
                <a:latin typeface="微软雅黑" panose="020B0503020204020204" pitchFamily="34" charset="-122"/>
                <a:ea typeface="微软雅黑" panose="020B0503020204020204" pitchFamily="34" charset="-122"/>
              </a:rPr>
              <a:t>6</a:t>
            </a:r>
            <a:r>
              <a:rPr lang="zh-CN" altLang="en-US" sz="1400">
                <a:solidFill>
                  <a:srgbClr val="002060"/>
                </a:solidFill>
                <a:latin typeface="微软雅黑" panose="020B0503020204020204" pitchFamily="34" charset="-122"/>
                <a:ea typeface="微软雅黑" panose="020B0503020204020204" pitchFamily="34" charset="-122"/>
              </a:rPr>
              <a:t>、</a:t>
            </a:r>
            <a:r>
              <a:rPr lang="en-US" altLang="zh-CN" sz="1400">
                <a:solidFill>
                  <a:srgbClr val="002060"/>
                </a:solidFill>
                <a:latin typeface="微软雅黑" panose="020B0503020204020204" pitchFamily="34" charset="-122"/>
                <a:ea typeface="微软雅黑" panose="020B0503020204020204" pitchFamily="34" charset="-122"/>
              </a:rPr>
              <a:t>【</a:t>
            </a:r>
            <a:r>
              <a:rPr lang="zh-CN" altLang="en-US" sz="1400">
                <a:solidFill>
                  <a:srgbClr val="002060"/>
                </a:solidFill>
                <a:latin typeface="微软雅黑" panose="020B0503020204020204" pitchFamily="34" charset="-122"/>
                <a:ea typeface="微软雅黑" panose="020B0503020204020204" pitchFamily="34" charset="-122"/>
              </a:rPr>
              <a:t>终止件</a:t>
            </a:r>
            <a:r>
              <a:rPr lang="en-US" altLang="zh-CN" sz="1400">
                <a:solidFill>
                  <a:srgbClr val="002060"/>
                </a:solidFill>
                <a:latin typeface="微软雅黑" panose="020B0503020204020204" pitchFamily="34" charset="-122"/>
                <a:ea typeface="微软雅黑" panose="020B0503020204020204" pitchFamily="34" charset="-122"/>
              </a:rPr>
              <a:t>】</a:t>
            </a:r>
            <a:r>
              <a:rPr lang="zh-CN" altLang="en-US" sz="1400">
                <a:solidFill>
                  <a:srgbClr val="002060"/>
                </a:solidFill>
                <a:latin typeface="微软雅黑" panose="020B0503020204020204" pitchFamily="34" charset="-122"/>
                <a:ea typeface="微软雅黑" panose="020B0503020204020204" pitchFamily="34" charset="-122"/>
              </a:rPr>
              <a:t>您参与处理，且被中途终止的流程邮件。</a:t>
            </a:r>
          </a:p>
        </p:txBody>
      </p:sp>
      <p:sp>
        <p:nvSpPr>
          <p:cNvPr id="16" name="线形标注 1 15"/>
          <p:cNvSpPr>
            <a:spLocks/>
          </p:cNvSpPr>
          <p:nvPr/>
        </p:nvSpPr>
        <p:spPr bwMode="auto">
          <a:xfrm>
            <a:off x="3786188" y="3716338"/>
            <a:ext cx="3233737" cy="322262"/>
          </a:xfrm>
          <a:prstGeom prst="borderCallout1">
            <a:avLst>
              <a:gd name="adj1" fmla="val 22644"/>
              <a:gd name="adj2" fmla="val -2468"/>
              <a:gd name="adj3" fmla="val -145375"/>
              <a:gd name="adj4" fmla="val -12176"/>
            </a:avLst>
          </a:prstGeom>
          <a:solidFill>
            <a:schemeClr val="tx1"/>
          </a:solidFill>
          <a:ln w="25400" algn="ctr">
            <a:solidFill>
              <a:schemeClr val="bg2"/>
            </a:solidFill>
            <a:miter lim="800000"/>
            <a:headEnd/>
            <a:tailEnd/>
          </a:ln>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zh-CN" sz="1400">
                <a:solidFill>
                  <a:srgbClr val="002060"/>
                </a:solidFill>
                <a:latin typeface="微软雅黑" panose="020B0503020204020204" pitchFamily="34" charset="-122"/>
                <a:ea typeface="微软雅黑" panose="020B0503020204020204" pitchFamily="34" charset="-122"/>
              </a:rPr>
              <a:t>7</a:t>
            </a:r>
            <a:r>
              <a:rPr lang="zh-CN" altLang="en-US" sz="1400">
                <a:solidFill>
                  <a:srgbClr val="002060"/>
                </a:solidFill>
                <a:latin typeface="微软雅黑" panose="020B0503020204020204" pitchFamily="34" charset="-122"/>
                <a:ea typeface="微软雅黑" panose="020B0503020204020204" pitchFamily="34" charset="-122"/>
              </a:rPr>
              <a:t>、</a:t>
            </a:r>
            <a:r>
              <a:rPr lang="en-US" altLang="zh-CN" sz="1400">
                <a:solidFill>
                  <a:srgbClr val="002060"/>
                </a:solidFill>
                <a:latin typeface="微软雅黑" panose="020B0503020204020204" pitchFamily="34" charset="-122"/>
                <a:ea typeface="微软雅黑" panose="020B0503020204020204" pitchFamily="34" charset="-122"/>
              </a:rPr>
              <a:t>【</a:t>
            </a:r>
            <a:r>
              <a:rPr lang="zh-CN" altLang="en-US" sz="1400">
                <a:solidFill>
                  <a:srgbClr val="002060"/>
                </a:solidFill>
                <a:latin typeface="微软雅黑" panose="020B0503020204020204" pitchFamily="34" charset="-122"/>
                <a:ea typeface="微软雅黑" panose="020B0503020204020204" pitchFamily="34" charset="-122"/>
              </a:rPr>
              <a:t>写流程邮件</a:t>
            </a:r>
            <a:r>
              <a:rPr lang="en-US" altLang="zh-CN" sz="1400">
                <a:solidFill>
                  <a:srgbClr val="002060"/>
                </a:solidFill>
                <a:latin typeface="微软雅黑" panose="020B0503020204020204" pitchFamily="34" charset="-122"/>
                <a:ea typeface="微软雅黑" panose="020B0503020204020204" pitchFamily="34" charset="-122"/>
              </a:rPr>
              <a:t>】</a:t>
            </a:r>
            <a:r>
              <a:rPr lang="zh-CN" altLang="en-US" sz="1400">
                <a:solidFill>
                  <a:srgbClr val="002060"/>
                </a:solidFill>
                <a:latin typeface="微软雅黑" panose="020B0503020204020204" pitchFamily="34" charset="-122"/>
                <a:ea typeface="微软雅黑" panose="020B0503020204020204" pitchFamily="34" charset="-122"/>
              </a:rPr>
              <a:t>新建编写流程邮件。</a:t>
            </a:r>
          </a:p>
        </p:txBody>
      </p:sp>
      <p:sp>
        <p:nvSpPr>
          <p:cNvPr id="17" name="线形标注 1 16"/>
          <p:cNvSpPr>
            <a:spLocks/>
          </p:cNvSpPr>
          <p:nvPr/>
        </p:nvSpPr>
        <p:spPr bwMode="auto">
          <a:xfrm>
            <a:off x="3786188" y="4132263"/>
            <a:ext cx="3233737" cy="736600"/>
          </a:xfrm>
          <a:prstGeom prst="borderCallout1">
            <a:avLst>
              <a:gd name="adj1" fmla="val 15519"/>
              <a:gd name="adj2" fmla="val -2468"/>
              <a:gd name="adj3" fmla="val 20120"/>
              <a:gd name="adj4" fmla="val -11565"/>
            </a:avLst>
          </a:prstGeom>
          <a:solidFill>
            <a:schemeClr val="tx1"/>
          </a:solidFill>
          <a:ln w="25400" algn="ctr">
            <a:solidFill>
              <a:schemeClr val="bg2"/>
            </a:solidFill>
            <a:miter lim="800000"/>
            <a:headEnd/>
            <a:tailEnd/>
          </a:ln>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zh-CN" sz="1400">
                <a:solidFill>
                  <a:srgbClr val="002060"/>
                </a:solidFill>
                <a:latin typeface="微软雅黑" panose="020B0503020204020204" pitchFamily="34" charset="-122"/>
                <a:ea typeface="微软雅黑" panose="020B0503020204020204" pitchFamily="34" charset="-122"/>
              </a:rPr>
              <a:t>8</a:t>
            </a:r>
            <a:r>
              <a:rPr lang="zh-CN" altLang="en-US" sz="1400">
                <a:solidFill>
                  <a:srgbClr val="002060"/>
                </a:solidFill>
                <a:latin typeface="微软雅黑" panose="020B0503020204020204" pitchFamily="34" charset="-122"/>
                <a:ea typeface="微软雅黑" panose="020B0503020204020204" pitchFamily="34" charset="-122"/>
              </a:rPr>
              <a:t>、</a:t>
            </a:r>
            <a:r>
              <a:rPr lang="en-US" altLang="zh-CN" sz="1400">
                <a:solidFill>
                  <a:srgbClr val="002060"/>
                </a:solidFill>
                <a:latin typeface="微软雅黑" panose="020B0503020204020204" pitchFamily="34" charset="-122"/>
                <a:ea typeface="微软雅黑" panose="020B0503020204020204" pitchFamily="34" charset="-122"/>
              </a:rPr>
              <a:t>【</a:t>
            </a:r>
            <a:r>
              <a:rPr lang="zh-CN" altLang="en-US" sz="1400">
                <a:solidFill>
                  <a:srgbClr val="002060"/>
                </a:solidFill>
                <a:latin typeface="微软雅黑" panose="020B0503020204020204" pitchFamily="34" charset="-122"/>
                <a:ea typeface="微软雅黑" panose="020B0503020204020204" pitchFamily="34" charset="-122"/>
              </a:rPr>
              <a:t>检索</a:t>
            </a:r>
            <a:r>
              <a:rPr lang="en-US" altLang="zh-CN" sz="1400">
                <a:solidFill>
                  <a:srgbClr val="002060"/>
                </a:solidFill>
                <a:latin typeface="微软雅黑" panose="020B0503020204020204" pitchFamily="34" charset="-122"/>
                <a:ea typeface="微软雅黑" panose="020B0503020204020204" pitchFamily="34" charset="-122"/>
              </a:rPr>
              <a:t>】</a:t>
            </a:r>
            <a:r>
              <a:rPr lang="zh-CN" altLang="en-US" sz="1400">
                <a:solidFill>
                  <a:srgbClr val="002060"/>
                </a:solidFill>
                <a:latin typeface="微软雅黑" panose="020B0503020204020204" pitchFamily="34" charset="-122"/>
                <a:ea typeface="微软雅黑" panose="020B0503020204020204" pitchFamily="34" charset="-122"/>
              </a:rPr>
              <a:t>输入邮送起止日期后，可按职能及关键词查找当前用户参与的邮件。</a:t>
            </a:r>
          </a:p>
        </p:txBody>
      </p:sp>
      <p:sp>
        <p:nvSpPr>
          <p:cNvPr id="48144" name="Text Box 16"/>
          <p:cNvSpPr txBox="1">
            <a:spLocks noChangeArrowheads="1"/>
          </p:cNvSpPr>
          <p:nvPr/>
        </p:nvSpPr>
        <p:spPr bwMode="auto">
          <a:xfrm>
            <a:off x="3543300" y="1125538"/>
            <a:ext cx="1892300" cy="392112"/>
          </a:xfrm>
          <a:prstGeom prst="rect">
            <a:avLst/>
          </a:prstGeom>
          <a:noFill/>
          <a:ln w="2540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pPr>
            <a:r>
              <a:rPr lang="zh-CN" altLang="en-US" sz="1800">
                <a:solidFill>
                  <a:srgbClr val="FF3300"/>
                </a:solidFill>
                <a:ea typeface="微软雅黑" panose="020B0503020204020204" pitchFamily="34" charset="-122"/>
              </a:rPr>
              <a:t>流程邮局界面</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down)">
                                      <p:cBhvr>
                                        <p:cTn id="32" dur="500"/>
                                        <p:tgtEl>
                                          <p:spTgt spid="15"/>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down)">
                                      <p:cBhvr>
                                        <p:cTn id="37" dur="500"/>
                                        <p:tgtEl>
                                          <p:spTgt spid="16"/>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down)">
                                      <p:cBhvr>
                                        <p:cTn id="4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标题 1"/>
          <p:cNvSpPr>
            <a:spLocks noGrp="1"/>
          </p:cNvSpPr>
          <p:nvPr>
            <p:ph type="title"/>
          </p:nvPr>
        </p:nvSpPr>
        <p:spPr>
          <a:xfrm>
            <a:off x="914400" y="142875"/>
            <a:ext cx="7543800" cy="1143000"/>
          </a:xfrm>
        </p:spPr>
        <p:txBody>
          <a:bodyPr/>
          <a:lstStyle/>
          <a:p>
            <a:r>
              <a:rPr lang="zh-CN" altLang="en-US" smtClean="0"/>
              <a:t>三、文件管理</a:t>
            </a:r>
          </a:p>
        </p:txBody>
      </p:sp>
      <p:sp>
        <p:nvSpPr>
          <p:cNvPr id="49155"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61E9030D-41D1-44CB-84D5-03A6DDF5F4CF}" type="datetime1">
              <a:rPr lang="zh-CN" altLang="en-US" sz="1400" smtClean="0"/>
              <a:pPr eaLnBrk="1" hangingPunct="1"/>
              <a:t>2014/10/14</a:t>
            </a:fld>
            <a:endParaRPr lang="en-US" altLang="zh-CN" sz="1400" smtClean="0"/>
          </a:p>
        </p:txBody>
      </p:sp>
      <p:sp>
        <p:nvSpPr>
          <p:cNvPr id="49156"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54A9B0EF-C2F3-4953-BB59-098A6FA48712}" type="slidenum">
              <a:rPr lang="en-US" altLang="zh-CN" sz="1400"/>
              <a:pPr eaLnBrk="1" hangingPunct="1"/>
              <a:t>46</a:t>
            </a:fld>
            <a:endParaRPr lang="en-US" altLang="zh-CN" sz="1400"/>
          </a:p>
        </p:txBody>
      </p:sp>
      <p:pic>
        <p:nvPicPr>
          <p:cNvPr id="7" name="图片 6" descr="Sys_Logo.gif"/>
          <p:cNvPicPr>
            <a:picLocks noChangeAspect="1"/>
          </p:cNvPicPr>
          <p:nvPr/>
        </p:nvPicPr>
        <p:blipFill>
          <a:blip r:embed="rId2" cstate="print"/>
          <a:stretch>
            <a:fillRect/>
          </a:stretch>
        </p:blipFill>
        <p:spPr>
          <a:xfrm>
            <a:off x="371456" y="6315099"/>
            <a:ext cx="1485900" cy="542925"/>
          </a:xfrm>
          <a:prstGeom prst="rect">
            <a:avLst/>
          </a:prstGeom>
          <a:ln>
            <a:noFill/>
          </a:ln>
          <a:effectLst>
            <a:softEdge rad="112500"/>
          </a:effectLst>
        </p:spPr>
      </p:pic>
      <p:sp>
        <p:nvSpPr>
          <p:cNvPr id="16"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
        <p:nvSpPr>
          <p:cNvPr id="49159" name="内容占位符 2"/>
          <p:cNvSpPr txBox="1">
            <a:spLocks/>
          </p:cNvSpPr>
          <p:nvPr/>
        </p:nvSpPr>
        <p:spPr bwMode="auto">
          <a:xfrm>
            <a:off x="468313" y="1125538"/>
            <a:ext cx="8135937"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a:spcBef>
                <a:spcPts val="600"/>
              </a:spcBef>
              <a:buClr>
                <a:schemeClr val="tx1"/>
              </a:buClr>
            </a:pPr>
            <a:r>
              <a:rPr lang="en-US" altLang="zh-CN" sz="2400" b="1"/>
              <a:t>1</a:t>
            </a:r>
            <a:r>
              <a:rPr lang="zh-CN" altLang="en-US" sz="2400" b="1"/>
              <a:t>、收文管理</a:t>
            </a:r>
            <a:endParaRPr lang="en-US" altLang="zh-CN" sz="2400" b="1"/>
          </a:p>
          <a:p>
            <a:pPr>
              <a:spcBef>
                <a:spcPts val="600"/>
              </a:spcBef>
              <a:buClr>
                <a:schemeClr val="tx1"/>
              </a:buClr>
            </a:pPr>
            <a:r>
              <a:rPr lang="en-US" altLang="zh-CN" sz="1800" b="1"/>
              <a:t>⑨ </a:t>
            </a:r>
            <a:r>
              <a:rPr lang="zh-CN" altLang="en-US" sz="1800" b="1"/>
              <a:t>收文流程处理</a:t>
            </a:r>
            <a:endParaRPr lang="en-US" altLang="zh-CN" sz="1800" b="1"/>
          </a:p>
          <a:p>
            <a:pPr>
              <a:spcBef>
                <a:spcPts val="600"/>
              </a:spcBef>
              <a:buClr>
                <a:schemeClr val="tx1"/>
              </a:buClr>
            </a:pPr>
            <a:r>
              <a:rPr lang="zh-CN" altLang="en-US" sz="1600"/>
              <a:t>点击流程邮局中的待办事宜条目，即进入流程邮件处理单，可进行流程邮件的处理。</a:t>
            </a:r>
            <a:endParaRPr lang="en-US" altLang="zh-CN" sz="1600"/>
          </a:p>
          <a:p>
            <a:pPr>
              <a:spcBef>
                <a:spcPts val="600"/>
              </a:spcBef>
              <a:buClr>
                <a:schemeClr val="tx1"/>
              </a:buClr>
            </a:pPr>
            <a:r>
              <a:rPr lang="zh-CN" altLang="en-US" sz="1600"/>
              <a:t>在流程邮件的处理过程中，可根据权限和工作需要，进行相应的操作，包括添加或修改流程、终止流程、加入处理意见等。</a:t>
            </a:r>
            <a:endParaRPr lang="en-US" altLang="zh-CN" sz="1600"/>
          </a:p>
          <a:p>
            <a:pPr>
              <a:spcBef>
                <a:spcPts val="600"/>
              </a:spcBef>
              <a:buClr>
                <a:schemeClr val="tx1"/>
              </a:buClr>
            </a:pPr>
            <a:r>
              <a:rPr lang="zh-CN" altLang="en-US" sz="1600"/>
              <a:t>在这里，着重介绍如何加入处理意见。</a:t>
            </a:r>
            <a:endParaRPr lang="en-US" altLang="zh-CN" sz="1600"/>
          </a:p>
          <a:p>
            <a:pPr>
              <a:spcBef>
                <a:spcPts val="600"/>
              </a:spcBef>
              <a:buClr>
                <a:schemeClr val="tx1"/>
              </a:buClr>
            </a:pPr>
            <a:endParaRPr lang="en-US" altLang="zh-CN" sz="1600"/>
          </a:p>
          <a:p>
            <a:pPr>
              <a:spcBef>
                <a:spcPts val="600"/>
              </a:spcBef>
              <a:buClr>
                <a:schemeClr val="tx1"/>
              </a:buClr>
              <a:buFontTx/>
              <a:buChar char="•"/>
            </a:pPr>
            <a:endParaRPr lang="zh-CN" altLang="en-US" sz="1600"/>
          </a:p>
        </p:txBody>
      </p:sp>
      <p:pic>
        <p:nvPicPr>
          <p:cNvPr id="4916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3141663"/>
            <a:ext cx="6613525" cy="321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线形标注 1 19"/>
          <p:cNvSpPr>
            <a:spLocks/>
          </p:cNvSpPr>
          <p:nvPr/>
        </p:nvSpPr>
        <p:spPr bwMode="auto">
          <a:xfrm>
            <a:off x="6372225" y="5084763"/>
            <a:ext cx="1871663" cy="360362"/>
          </a:xfrm>
          <a:prstGeom prst="borderCallout1">
            <a:avLst>
              <a:gd name="adj1" fmla="val 22856"/>
              <a:gd name="adj2" fmla="val -2468"/>
              <a:gd name="adj3" fmla="val -82963"/>
              <a:gd name="adj4" fmla="val -101412"/>
            </a:avLst>
          </a:prstGeom>
          <a:solidFill>
            <a:schemeClr val="tx1"/>
          </a:solidFill>
          <a:ln w="25400" algn="ctr">
            <a:solidFill>
              <a:schemeClr val="bg2"/>
            </a:solidFill>
            <a:miter lim="800000"/>
            <a:headEnd/>
            <a:tailEnd/>
          </a:ln>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zh-CN" altLang="en-US" sz="1800">
                <a:solidFill>
                  <a:srgbClr val="002060"/>
                </a:solidFill>
                <a:latin typeface="微软雅黑" panose="020B0503020204020204" pitchFamily="34" charset="-122"/>
                <a:ea typeface="微软雅黑" panose="020B0503020204020204" pitchFamily="34" charset="-122"/>
              </a:rPr>
              <a:t>处理意见编辑框</a:t>
            </a:r>
          </a:p>
        </p:txBody>
      </p:sp>
      <p:sp>
        <p:nvSpPr>
          <p:cNvPr id="21" name="线形标注 1 20"/>
          <p:cNvSpPr>
            <a:spLocks/>
          </p:cNvSpPr>
          <p:nvPr/>
        </p:nvSpPr>
        <p:spPr bwMode="auto">
          <a:xfrm>
            <a:off x="7308850" y="3789363"/>
            <a:ext cx="935038" cy="287337"/>
          </a:xfrm>
          <a:prstGeom prst="borderCallout1">
            <a:avLst>
              <a:gd name="adj1" fmla="val 22856"/>
              <a:gd name="adj2" fmla="val -2468"/>
              <a:gd name="adj3" fmla="val -98176"/>
              <a:gd name="adj4" fmla="val -83606"/>
            </a:avLst>
          </a:prstGeom>
          <a:solidFill>
            <a:schemeClr val="tx1"/>
          </a:solidFill>
          <a:ln w="25400" algn="ctr">
            <a:solidFill>
              <a:schemeClr val="bg2"/>
            </a:solidFill>
            <a:miter lim="800000"/>
            <a:headEnd/>
            <a:tailEnd/>
          </a:ln>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zh-CN" altLang="en-US" sz="1400">
                <a:solidFill>
                  <a:srgbClr val="002060"/>
                </a:solidFill>
                <a:latin typeface="微软雅黑" panose="020B0503020204020204" pitchFamily="34" charset="-122"/>
                <a:ea typeface="微软雅黑" panose="020B0503020204020204" pitchFamily="34" charset="-122"/>
              </a:rPr>
              <a:t>加入印章</a:t>
            </a:r>
          </a:p>
        </p:txBody>
      </p:sp>
      <p:sp>
        <p:nvSpPr>
          <p:cNvPr id="22" name="线形标注 1 21"/>
          <p:cNvSpPr>
            <a:spLocks/>
          </p:cNvSpPr>
          <p:nvPr/>
        </p:nvSpPr>
        <p:spPr bwMode="auto">
          <a:xfrm>
            <a:off x="4787900" y="4149725"/>
            <a:ext cx="1439863" cy="287338"/>
          </a:xfrm>
          <a:prstGeom prst="borderCallout1">
            <a:avLst>
              <a:gd name="adj1" fmla="val 49310"/>
              <a:gd name="adj2" fmla="val 103352"/>
              <a:gd name="adj3" fmla="val -127940"/>
              <a:gd name="adj4" fmla="val 127579"/>
            </a:avLst>
          </a:prstGeom>
          <a:solidFill>
            <a:schemeClr val="tx1"/>
          </a:solidFill>
          <a:ln w="25400" algn="ctr">
            <a:solidFill>
              <a:schemeClr val="bg2"/>
            </a:solidFill>
            <a:miter lim="800000"/>
            <a:headEnd/>
            <a:tailEnd/>
          </a:ln>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zh-CN" altLang="en-US" sz="1400">
                <a:solidFill>
                  <a:srgbClr val="002060"/>
                </a:solidFill>
                <a:latin typeface="微软雅黑" panose="020B0503020204020204" pitchFamily="34" charset="-122"/>
                <a:ea typeface="微软雅黑" panose="020B0503020204020204" pitchFamily="34" charset="-122"/>
              </a:rPr>
              <a:t>手写输入与签名</a:t>
            </a:r>
          </a:p>
        </p:txBody>
      </p:sp>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613" y="3860800"/>
            <a:ext cx="118110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19250" y="2349500"/>
            <a:ext cx="5237163" cy="239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65313" y="3887788"/>
            <a:ext cx="241935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线形标注 1 28"/>
          <p:cNvSpPr>
            <a:spLocks/>
          </p:cNvSpPr>
          <p:nvPr/>
        </p:nvSpPr>
        <p:spPr bwMode="auto">
          <a:xfrm>
            <a:off x="4356100" y="5445125"/>
            <a:ext cx="936625" cy="287338"/>
          </a:xfrm>
          <a:prstGeom prst="borderCallout1">
            <a:avLst>
              <a:gd name="adj1" fmla="val 49310"/>
              <a:gd name="adj2" fmla="val 102338"/>
              <a:gd name="adj3" fmla="val 189528"/>
              <a:gd name="adj4" fmla="val 186037"/>
            </a:avLst>
          </a:prstGeom>
          <a:solidFill>
            <a:schemeClr val="tx1"/>
          </a:solidFill>
          <a:ln w="25400" algn="ctr">
            <a:solidFill>
              <a:schemeClr val="bg2"/>
            </a:solidFill>
            <a:miter lim="800000"/>
            <a:headEnd/>
            <a:tailEnd/>
          </a:ln>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zh-CN" altLang="en-US" sz="1400">
                <a:solidFill>
                  <a:srgbClr val="002060"/>
                </a:solidFill>
                <a:latin typeface="微软雅黑" panose="020B0503020204020204" pitchFamily="34" charset="-122"/>
                <a:ea typeface="微软雅黑" panose="020B0503020204020204" pitchFamily="34" charset="-122"/>
              </a:rPr>
              <a:t>提交流程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down)">
                                      <p:cBhvr>
                                        <p:cTn id="12" dur="500"/>
                                        <p:tgtEl>
                                          <p:spTgt spid="2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down)">
                                      <p:cBhvr>
                                        <p:cTn id="17" dur="500"/>
                                        <p:tgtEl>
                                          <p:spTgt spid="2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4" fill="hold" nodeType="clickEffect">
                                  <p:stCondLst>
                                    <p:cond delay="0"/>
                                  </p:stCondLst>
                                  <p:childTnLst>
                                    <p:set>
                                      <p:cBhvr>
                                        <p:cTn id="21" dur="1" fill="hold">
                                          <p:stCondLst>
                                            <p:cond delay="0"/>
                                          </p:stCondLst>
                                        </p:cTn>
                                        <p:tgtEl>
                                          <p:spTgt spid="1030"/>
                                        </p:tgtEl>
                                        <p:attrNameLst>
                                          <p:attrName>style.visibility</p:attrName>
                                        </p:attrNameLst>
                                      </p:cBhvr>
                                      <p:to>
                                        <p:strVal val="visible"/>
                                      </p:to>
                                    </p:set>
                                    <p:anim calcmode="lin" valueType="num">
                                      <p:cBhvr additive="base">
                                        <p:cTn id="22" dur="500" fill="hold"/>
                                        <p:tgtEl>
                                          <p:spTgt spid="1030"/>
                                        </p:tgtEl>
                                        <p:attrNameLst>
                                          <p:attrName>ppt_x</p:attrName>
                                        </p:attrNameLst>
                                      </p:cBhvr>
                                      <p:tavLst>
                                        <p:tav tm="0">
                                          <p:val>
                                            <p:strVal val="#ppt_x"/>
                                          </p:val>
                                        </p:tav>
                                        <p:tav tm="100000">
                                          <p:val>
                                            <p:strVal val="#ppt_x"/>
                                          </p:val>
                                        </p:tav>
                                      </p:tavLst>
                                    </p:anim>
                                    <p:anim calcmode="lin" valueType="num">
                                      <p:cBhvr additive="base">
                                        <p:cTn id="23"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xit" presetSubtype="10" fill="hold" nodeType="clickEffect">
                                  <p:stCondLst>
                                    <p:cond delay="0"/>
                                  </p:stCondLst>
                                  <p:childTnLst>
                                    <p:animEffect transition="out" filter="blinds(horizontal)">
                                      <p:cBhvr>
                                        <p:cTn id="27" dur="500"/>
                                        <p:tgtEl>
                                          <p:spTgt spid="1030"/>
                                        </p:tgtEl>
                                      </p:cBhvr>
                                    </p:animEffect>
                                    <p:set>
                                      <p:cBhvr>
                                        <p:cTn id="28" dur="1" fill="hold">
                                          <p:stCondLst>
                                            <p:cond delay="499"/>
                                          </p:stCondLst>
                                        </p:cTn>
                                        <p:tgtEl>
                                          <p:spTgt spid="1030"/>
                                        </p:tgtEl>
                                        <p:attrNameLst>
                                          <p:attrName>style.visibility</p:attrName>
                                        </p:attrNameLst>
                                      </p:cBhvr>
                                      <p:to>
                                        <p:strVal val="hidden"/>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4" fill="hold" nodeType="clickEffect">
                                  <p:stCondLst>
                                    <p:cond delay="0"/>
                                  </p:stCondLst>
                                  <p:childTnLst>
                                    <p:set>
                                      <p:cBhvr>
                                        <p:cTn id="32" dur="1" fill="hold">
                                          <p:stCondLst>
                                            <p:cond delay="0"/>
                                          </p:stCondLst>
                                        </p:cTn>
                                        <p:tgtEl>
                                          <p:spTgt spid="1031"/>
                                        </p:tgtEl>
                                        <p:attrNameLst>
                                          <p:attrName>style.visibility</p:attrName>
                                        </p:attrNameLst>
                                      </p:cBhvr>
                                      <p:to>
                                        <p:strVal val="visible"/>
                                      </p:to>
                                    </p:set>
                                    <p:anim calcmode="lin" valueType="num">
                                      <p:cBhvr additive="base">
                                        <p:cTn id="33" dur="500" fill="hold"/>
                                        <p:tgtEl>
                                          <p:spTgt spid="1031"/>
                                        </p:tgtEl>
                                        <p:attrNameLst>
                                          <p:attrName>ppt_x</p:attrName>
                                        </p:attrNameLst>
                                      </p:cBhvr>
                                      <p:tavLst>
                                        <p:tav tm="0">
                                          <p:val>
                                            <p:strVal val="#ppt_x"/>
                                          </p:val>
                                        </p:tav>
                                        <p:tav tm="100000">
                                          <p:val>
                                            <p:strVal val="#ppt_x"/>
                                          </p:val>
                                        </p:tav>
                                      </p:tavLst>
                                    </p:anim>
                                    <p:anim calcmode="lin" valueType="num">
                                      <p:cBhvr additive="base">
                                        <p:cTn id="34" dur="500" fill="hold"/>
                                        <p:tgtEl>
                                          <p:spTgt spid="1031"/>
                                        </p:tgtEl>
                                        <p:attrNameLst>
                                          <p:attrName>ppt_y</p:attrName>
                                        </p:attrNameLst>
                                      </p:cBhvr>
                                      <p:tavLst>
                                        <p:tav tm="0">
                                          <p:val>
                                            <p:strVal val="1+#ppt_h/2"/>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 presetClass="exit" presetSubtype="10" fill="hold" nodeType="clickEffect">
                                  <p:stCondLst>
                                    <p:cond delay="0"/>
                                  </p:stCondLst>
                                  <p:childTnLst>
                                    <p:animEffect transition="out" filter="blinds(horizontal)">
                                      <p:cBhvr>
                                        <p:cTn id="38" dur="500"/>
                                        <p:tgtEl>
                                          <p:spTgt spid="1031"/>
                                        </p:tgtEl>
                                      </p:cBhvr>
                                    </p:animEffect>
                                    <p:set>
                                      <p:cBhvr>
                                        <p:cTn id="39" dur="1" fill="hold">
                                          <p:stCondLst>
                                            <p:cond delay="499"/>
                                          </p:stCondLst>
                                        </p:cTn>
                                        <p:tgtEl>
                                          <p:spTgt spid="1031"/>
                                        </p:tgtEl>
                                        <p:attrNameLst>
                                          <p:attrName>style.visibility</p:attrName>
                                        </p:attrNameLst>
                                      </p:cBhvr>
                                      <p:to>
                                        <p:strVal val="hidden"/>
                                      </p:to>
                                    </p:set>
                                  </p:childTnLst>
                                </p:cTn>
                              </p:par>
                            </p:childTnLst>
                          </p:cTn>
                        </p:par>
                      </p:childTnLst>
                    </p:cTn>
                  </p:par>
                  <p:par>
                    <p:cTn id="40" fill="hold" nodeType="clickPar">
                      <p:stCondLst>
                        <p:cond delay="indefinite"/>
                      </p:stCondLst>
                      <p:childTnLst>
                        <p:par>
                          <p:cTn id="41" fill="hold" nodeType="withGroup">
                            <p:stCondLst>
                              <p:cond delay="0"/>
                            </p:stCondLst>
                            <p:childTnLst>
                              <p:par>
                                <p:cTn id="42" presetID="2" presetClass="entr" presetSubtype="4" fill="hold" nodeType="clickEffect">
                                  <p:stCondLst>
                                    <p:cond delay="0"/>
                                  </p:stCondLst>
                                  <p:childTnLst>
                                    <p:set>
                                      <p:cBhvr>
                                        <p:cTn id="43" dur="1" fill="hold">
                                          <p:stCondLst>
                                            <p:cond delay="0"/>
                                          </p:stCondLst>
                                        </p:cTn>
                                        <p:tgtEl>
                                          <p:spTgt spid="1032"/>
                                        </p:tgtEl>
                                        <p:attrNameLst>
                                          <p:attrName>style.visibility</p:attrName>
                                        </p:attrNameLst>
                                      </p:cBhvr>
                                      <p:to>
                                        <p:strVal val="visible"/>
                                      </p:to>
                                    </p:set>
                                    <p:anim calcmode="lin" valueType="num">
                                      <p:cBhvr additive="base">
                                        <p:cTn id="44" dur="500" fill="hold"/>
                                        <p:tgtEl>
                                          <p:spTgt spid="1032"/>
                                        </p:tgtEl>
                                        <p:attrNameLst>
                                          <p:attrName>ppt_x</p:attrName>
                                        </p:attrNameLst>
                                      </p:cBhvr>
                                      <p:tavLst>
                                        <p:tav tm="0">
                                          <p:val>
                                            <p:strVal val="#ppt_x"/>
                                          </p:val>
                                        </p:tav>
                                        <p:tav tm="100000">
                                          <p:val>
                                            <p:strVal val="#ppt_x"/>
                                          </p:val>
                                        </p:tav>
                                      </p:tavLst>
                                    </p:anim>
                                    <p:anim calcmode="lin" valueType="num">
                                      <p:cBhvr additive="base">
                                        <p:cTn id="45" dur="500" fill="hold"/>
                                        <p:tgtEl>
                                          <p:spTgt spid="1032"/>
                                        </p:tgtEl>
                                        <p:attrNameLst>
                                          <p:attrName>ppt_y</p:attrName>
                                        </p:attrNameLst>
                                      </p:cBhvr>
                                      <p:tavLst>
                                        <p:tav tm="0">
                                          <p:val>
                                            <p:strVal val="1+#ppt_h/2"/>
                                          </p:val>
                                        </p:tav>
                                        <p:tav tm="100000">
                                          <p:val>
                                            <p:strVal val="#ppt_y"/>
                                          </p:val>
                                        </p:tav>
                                      </p:tavLst>
                                    </p:anim>
                                  </p:childTnLst>
                                </p:cTn>
                              </p:par>
                            </p:childTnLst>
                          </p:cTn>
                        </p:par>
                      </p:childTnLst>
                    </p:cTn>
                  </p:par>
                  <p:par>
                    <p:cTn id="46" fill="hold" nodeType="clickPar">
                      <p:stCondLst>
                        <p:cond delay="indefinite"/>
                      </p:stCondLst>
                      <p:childTnLst>
                        <p:par>
                          <p:cTn id="47" fill="hold" nodeType="withGroup">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wipe(down)">
                                      <p:cBhvr>
                                        <p:cTn id="5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9"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标题 1"/>
          <p:cNvSpPr>
            <a:spLocks noGrp="1"/>
          </p:cNvSpPr>
          <p:nvPr>
            <p:ph type="title"/>
          </p:nvPr>
        </p:nvSpPr>
        <p:spPr>
          <a:xfrm>
            <a:off x="928688" y="142875"/>
            <a:ext cx="7543800" cy="1143000"/>
          </a:xfrm>
        </p:spPr>
        <p:txBody>
          <a:bodyPr/>
          <a:lstStyle/>
          <a:p>
            <a:r>
              <a:rPr lang="zh-CN" altLang="en-US" smtClean="0"/>
              <a:t>三、文件管理</a:t>
            </a:r>
          </a:p>
        </p:txBody>
      </p:sp>
      <p:sp>
        <p:nvSpPr>
          <p:cNvPr id="41987" name="内容占位符 2"/>
          <p:cNvSpPr>
            <a:spLocks noGrp="1"/>
          </p:cNvSpPr>
          <p:nvPr>
            <p:ph idx="1"/>
          </p:nvPr>
        </p:nvSpPr>
        <p:spPr>
          <a:xfrm>
            <a:off x="914400" y="1196975"/>
            <a:ext cx="7543800" cy="5040313"/>
          </a:xfrm>
        </p:spPr>
        <p:txBody>
          <a:bodyPr/>
          <a:lstStyle/>
          <a:p>
            <a:pPr>
              <a:spcBef>
                <a:spcPts val="600"/>
              </a:spcBef>
              <a:buFontTx/>
              <a:buNone/>
              <a:defRPr/>
            </a:pPr>
            <a:r>
              <a:rPr lang="en-US" altLang="zh-CN" sz="2000" b="1" dirty="0" smtClean="0"/>
              <a:t>2</a:t>
            </a:r>
            <a:r>
              <a:rPr lang="zh-CN" altLang="en-US" sz="2000" b="1" dirty="0" smtClean="0"/>
              <a:t>、发文管理</a:t>
            </a:r>
            <a:endParaRPr lang="en-US" altLang="zh-CN" sz="2000" b="1" dirty="0" smtClean="0"/>
          </a:p>
          <a:p>
            <a:pPr marL="288000" indent="0">
              <a:spcBef>
                <a:spcPts val="600"/>
              </a:spcBef>
              <a:buFontTx/>
              <a:buNone/>
              <a:defRPr/>
            </a:pPr>
            <a:r>
              <a:rPr lang="zh-CN" altLang="en-US" sz="1600" dirty="0" smtClean="0"/>
              <a:t>与收文类似，发文也可由文件管理部门统一管理，或由各部室分散管理，从规范化的角度考虑，我们推荐统一管理。</a:t>
            </a:r>
            <a:endParaRPr lang="en-US" altLang="zh-CN" sz="1600" dirty="0" smtClean="0"/>
          </a:p>
          <a:p>
            <a:pPr marL="288000" indent="0">
              <a:spcBef>
                <a:spcPts val="600"/>
              </a:spcBef>
              <a:buFontTx/>
              <a:buNone/>
              <a:defRPr/>
            </a:pPr>
            <a:endParaRPr lang="en-US" altLang="zh-CN" sz="1600" dirty="0" smtClean="0"/>
          </a:p>
          <a:p>
            <a:pPr marL="288000" indent="0">
              <a:spcBef>
                <a:spcPts val="600"/>
              </a:spcBef>
              <a:buFontTx/>
              <a:buNone/>
              <a:defRPr/>
            </a:pPr>
            <a:r>
              <a:rPr lang="en-US" altLang="zh-CN" sz="1600" b="1" dirty="0" smtClean="0"/>
              <a:t>①  </a:t>
            </a:r>
            <a:r>
              <a:rPr lang="zh-CN" altLang="en-US" sz="1600" b="1" dirty="0" smtClean="0"/>
              <a:t>发文分类</a:t>
            </a:r>
            <a:endParaRPr lang="en-US" altLang="zh-CN" sz="1600" b="1" dirty="0" smtClean="0"/>
          </a:p>
          <a:p>
            <a:pPr marL="288000" indent="0">
              <a:spcBef>
                <a:spcPts val="600"/>
              </a:spcBef>
              <a:buFontTx/>
              <a:buNone/>
              <a:defRPr/>
            </a:pPr>
            <a:r>
              <a:rPr lang="zh-CN" altLang="en-US" sz="1600" dirty="0" smtClean="0"/>
              <a:t>发文的分类方法也是多种多样的，我们应该选择一种既符合规范，又简单方便的分类方法。</a:t>
            </a:r>
            <a:endParaRPr lang="en-US" altLang="zh-CN" sz="1600" dirty="0" smtClean="0"/>
          </a:p>
          <a:p>
            <a:pPr marL="288000" indent="0">
              <a:spcBef>
                <a:spcPts val="600"/>
              </a:spcBef>
              <a:buFontTx/>
              <a:buNone/>
              <a:defRPr/>
            </a:pPr>
            <a:r>
              <a:rPr lang="zh-CN" altLang="en-US" sz="1600" dirty="0" smtClean="0"/>
              <a:t>一个好的分类架构，是管理好发文的基础。</a:t>
            </a:r>
            <a:endParaRPr lang="en-US" altLang="zh-CN" sz="1600" dirty="0" smtClean="0"/>
          </a:p>
          <a:p>
            <a:pPr marL="288000" indent="0">
              <a:spcBef>
                <a:spcPts val="600"/>
              </a:spcBef>
              <a:buFontTx/>
              <a:buNone/>
              <a:defRPr/>
            </a:pPr>
            <a:r>
              <a:rPr lang="zh-CN" altLang="en-US" sz="1600" dirty="0" smtClean="0"/>
              <a:t>右图是我们正在采用的集团发文的分类架构。</a:t>
            </a:r>
            <a:endParaRPr lang="en-US" altLang="zh-CN" sz="1600" dirty="0" smtClean="0"/>
          </a:p>
          <a:p>
            <a:pPr marL="288000" indent="0">
              <a:spcBef>
                <a:spcPts val="600"/>
              </a:spcBef>
              <a:buFontTx/>
              <a:buNone/>
              <a:defRPr/>
            </a:pPr>
            <a:endParaRPr lang="en-US" altLang="zh-CN" sz="1600" dirty="0" smtClean="0"/>
          </a:p>
          <a:p>
            <a:pPr marL="288000" indent="0">
              <a:spcBef>
                <a:spcPts val="600"/>
              </a:spcBef>
              <a:buFontTx/>
              <a:buNone/>
              <a:defRPr/>
            </a:pPr>
            <a:r>
              <a:rPr lang="en-US" altLang="zh-CN" sz="1600" b="1" dirty="0" smtClean="0"/>
              <a:t>②  </a:t>
            </a:r>
            <a:r>
              <a:rPr lang="zh-CN" altLang="en-US" sz="1600" b="1" dirty="0" smtClean="0"/>
              <a:t>授权</a:t>
            </a:r>
            <a:endParaRPr lang="en-US" altLang="zh-CN" sz="1600" dirty="0" smtClean="0"/>
          </a:p>
          <a:p>
            <a:pPr marL="288000" indent="0">
              <a:spcBef>
                <a:spcPts val="600"/>
              </a:spcBef>
              <a:buFontTx/>
              <a:buNone/>
              <a:defRPr/>
            </a:pPr>
            <a:r>
              <a:rPr lang="zh-CN" altLang="en-US" sz="1600" dirty="0" smtClean="0"/>
              <a:t>根据文件管理的职责，对发文类型进行授权。</a:t>
            </a:r>
            <a:endParaRPr lang="en-US" altLang="zh-CN" sz="1600" dirty="0" smtClean="0"/>
          </a:p>
          <a:p>
            <a:pPr marL="288000" indent="0">
              <a:spcBef>
                <a:spcPts val="600"/>
              </a:spcBef>
              <a:buFontTx/>
              <a:buNone/>
              <a:defRPr/>
            </a:pPr>
            <a:endParaRPr lang="en-US" altLang="zh-CN" sz="1600" dirty="0" smtClean="0"/>
          </a:p>
          <a:p>
            <a:pPr marL="288000" indent="0">
              <a:spcBef>
                <a:spcPts val="600"/>
              </a:spcBef>
              <a:buFontTx/>
              <a:buNone/>
              <a:defRPr/>
            </a:pPr>
            <a:r>
              <a:rPr lang="en-US" altLang="zh-CN" sz="1600" b="1" dirty="0" smtClean="0"/>
              <a:t>③  </a:t>
            </a:r>
            <a:r>
              <a:rPr lang="zh-CN" altLang="en-US" sz="1600" b="1" dirty="0" smtClean="0"/>
              <a:t>发文起草</a:t>
            </a:r>
            <a:endParaRPr lang="en-US" altLang="zh-CN" sz="1600" dirty="0" smtClean="0"/>
          </a:p>
          <a:p>
            <a:pPr marL="288000" indent="0">
              <a:spcBef>
                <a:spcPts val="600"/>
              </a:spcBef>
              <a:buFontTx/>
              <a:buNone/>
              <a:defRPr/>
            </a:pPr>
            <a:r>
              <a:rPr lang="zh-CN" altLang="en-US" sz="1600" dirty="0" smtClean="0"/>
              <a:t>可以在发文登记后，再进行发文内容的起草，也可以先利用</a:t>
            </a:r>
            <a:r>
              <a:rPr lang="en-US" altLang="zh-CN" sz="1600" dirty="0" smtClean="0"/>
              <a:t>Word</a:t>
            </a:r>
            <a:r>
              <a:rPr lang="zh-CN" altLang="en-US" sz="1600" dirty="0" smtClean="0"/>
              <a:t>等编辑软件预先编辑好发文内容。</a:t>
            </a:r>
            <a:endParaRPr lang="en-US" altLang="zh-CN" sz="1600" dirty="0" smtClean="0"/>
          </a:p>
        </p:txBody>
      </p:sp>
      <p:sp>
        <p:nvSpPr>
          <p:cNvPr id="50180"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86F06745-3998-4546-A227-EC6571C6CD0E}" type="datetime1">
              <a:rPr lang="zh-CN" altLang="en-US" sz="1400" smtClean="0"/>
              <a:pPr eaLnBrk="1" hangingPunct="1"/>
              <a:t>2014/10/14</a:t>
            </a:fld>
            <a:endParaRPr lang="en-US" altLang="zh-CN" sz="1400" smtClean="0"/>
          </a:p>
        </p:txBody>
      </p:sp>
      <p:sp>
        <p:nvSpPr>
          <p:cNvPr id="50181"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EB3CBAE4-EE92-42F7-81C8-8E311CC50A9A}" type="slidenum">
              <a:rPr lang="en-US" altLang="zh-CN" sz="1400"/>
              <a:pPr eaLnBrk="1" hangingPunct="1"/>
              <a:t>47</a:t>
            </a:fld>
            <a:endParaRPr lang="en-US" altLang="zh-CN" sz="1400"/>
          </a:p>
        </p:txBody>
      </p:sp>
      <p:pic>
        <p:nvPicPr>
          <p:cNvPr id="6" name="图片 5" descr="Sys_Logo.gif"/>
          <p:cNvPicPr>
            <a:picLocks noChangeAspect="1"/>
          </p:cNvPicPr>
          <p:nvPr/>
        </p:nvPicPr>
        <p:blipFill>
          <a:blip r:embed="rId3" cstate="print"/>
          <a:stretch>
            <a:fillRect/>
          </a:stretch>
        </p:blipFill>
        <p:spPr>
          <a:xfrm>
            <a:off x="371456" y="6315099"/>
            <a:ext cx="1485900" cy="542925"/>
          </a:xfrm>
          <a:prstGeom prst="rect">
            <a:avLst/>
          </a:prstGeom>
          <a:ln>
            <a:noFill/>
          </a:ln>
          <a:effectLst>
            <a:softEdge rad="112500"/>
          </a:effectLst>
        </p:spPr>
      </p:pic>
      <p:sp>
        <p:nvSpPr>
          <p:cNvPr id="7"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pic>
        <p:nvPicPr>
          <p:cNvPr id="5018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4025" y="3500438"/>
            <a:ext cx="118110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838E63D3-CE63-41C0-AD22-93FAC8C79A33}" type="datetime1">
              <a:rPr lang="zh-CN" altLang="en-US" sz="1400" smtClean="0"/>
              <a:pPr eaLnBrk="1" hangingPunct="1"/>
              <a:t>2014/10/14</a:t>
            </a:fld>
            <a:endParaRPr lang="en-US" altLang="zh-CN" sz="1400" smtClean="0"/>
          </a:p>
        </p:txBody>
      </p:sp>
      <p:sp>
        <p:nvSpPr>
          <p:cNvPr id="51203"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8A4684E4-80FB-4828-BE37-1F001543AC99}" type="slidenum">
              <a:rPr lang="en-US" altLang="zh-CN" sz="1400"/>
              <a:pPr eaLnBrk="1" hangingPunct="1"/>
              <a:t>48</a:t>
            </a:fld>
            <a:endParaRPr lang="en-US" altLang="zh-CN" sz="1400"/>
          </a:p>
        </p:txBody>
      </p:sp>
      <p:sp>
        <p:nvSpPr>
          <p:cNvPr id="51204" name="标题 1"/>
          <p:cNvSpPr>
            <a:spLocks noGrp="1"/>
          </p:cNvSpPr>
          <p:nvPr>
            <p:ph type="title"/>
          </p:nvPr>
        </p:nvSpPr>
        <p:spPr>
          <a:xfrm>
            <a:off x="928688" y="142875"/>
            <a:ext cx="7543800" cy="1143000"/>
          </a:xfrm>
        </p:spPr>
        <p:txBody>
          <a:bodyPr/>
          <a:lstStyle/>
          <a:p>
            <a:r>
              <a:rPr lang="zh-CN" altLang="en-US" smtClean="0"/>
              <a:t>三、文件管理</a:t>
            </a:r>
          </a:p>
        </p:txBody>
      </p:sp>
      <p:sp>
        <p:nvSpPr>
          <p:cNvPr id="7" name="内容占位符 2"/>
          <p:cNvSpPr>
            <a:spLocks noGrp="1"/>
          </p:cNvSpPr>
          <p:nvPr>
            <p:ph idx="1"/>
          </p:nvPr>
        </p:nvSpPr>
        <p:spPr>
          <a:xfrm>
            <a:off x="914400" y="1196975"/>
            <a:ext cx="7543800" cy="5040313"/>
          </a:xfrm>
        </p:spPr>
        <p:txBody>
          <a:bodyPr/>
          <a:lstStyle/>
          <a:p>
            <a:pPr>
              <a:spcBef>
                <a:spcPts val="600"/>
              </a:spcBef>
              <a:buFontTx/>
              <a:buNone/>
              <a:defRPr/>
            </a:pPr>
            <a:r>
              <a:rPr lang="en-US" altLang="zh-CN" sz="2000" b="1" dirty="0" smtClean="0"/>
              <a:t>2</a:t>
            </a:r>
            <a:r>
              <a:rPr lang="zh-CN" altLang="en-US" sz="2000" b="1" dirty="0" smtClean="0"/>
              <a:t>、发文管理</a:t>
            </a:r>
            <a:endParaRPr lang="en-US" altLang="zh-CN" sz="2000" b="1" dirty="0" smtClean="0"/>
          </a:p>
          <a:p>
            <a:pPr marL="288000" indent="0">
              <a:spcBef>
                <a:spcPts val="600"/>
              </a:spcBef>
              <a:buFontTx/>
              <a:buNone/>
              <a:defRPr/>
            </a:pPr>
            <a:endParaRPr lang="en-US" altLang="zh-CN" sz="1600" b="1" dirty="0" smtClean="0"/>
          </a:p>
          <a:p>
            <a:pPr marL="288000" indent="0">
              <a:spcBef>
                <a:spcPts val="600"/>
              </a:spcBef>
              <a:buFontTx/>
              <a:buNone/>
              <a:defRPr/>
            </a:pPr>
            <a:r>
              <a:rPr lang="en-US" altLang="zh-CN" sz="1600" b="1" dirty="0" smtClean="0"/>
              <a:t>④ </a:t>
            </a:r>
            <a:r>
              <a:rPr lang="zh-CN" altLang="en-US" sz="1600" b="1" dirty="0" smtClean="0"/>
              <a:t>发文登记</a:t>
            </a:r>
            <a:endParaRPr lang="en-US" altLang="zh-CN" sz="1600" dirty="0" smtClean="0"/>
          </a:p>
          <a:p>
            <a:pPr marL="288000" indent="0">
              <a:spcBef>
                <a:spcPts val="600"/>
              </a:spcBef>
              <a:buFontTx/>
              <a:buNone/>
              <a:defRPr/>
            </a:pPr>
            <a:r>
              <a:rPr lang="zh-CN" altLang="en-US" sz="1600" dirty="0" smtClean="0"/>
              <a:t>发文登记实际上也是新建文件。</a:t>
            </a:r>
            <a:endParaRPr lang="en-US" altLang="zh-CN" sz="1600" dirty="0" smtClean="0"/>
          </a:p>
          <a:p>
            <a:pPr marL="288000" indent="0">
              <a:spcBef>
                <a:spcPts val="600"/>
              </a:spcBef>
              <a:buFontTx/>
              <a:buNone/>
              <a:defRPr/>
            </a:pPr>
            <a:r>
              <a:rPr lang="zh-CN" altLang="en-US" sz="1600" dirty="0" smtClean="0"/>
              <a:t>发文登记的也是两大部份，即属性和文件内容。</a:t>
            </a:r>
            <a:endParaRPr lang="en-US" altLang="zh-CN" sz="1600" dirty="0" smtClean="0"/>
          </a:p>
          <a:p>
            <a:pPr marL="288000" indent="0">
              <a:spcBef>
                <a:spcPts val="600"/>
              </a:spcBef>
              <a:buFontTx/>
              <a:buNone/>
              <a:defRPr/>
            </a:pPr>
            <a:r>
              <a:rPr lang="zh-CN" altLang="en-US" sz="1600" dirty="0" smtClean="0"/>
              <a:t>如果我们已经编辑好了发文内容，采用</a:t>
            </a:r>
            <a:r>
              <a:rPr lang="en-US" altLang="zh-CN" sz="1600" dirty="0" smtClean="0"/>
              <a:t>OA</a:t>
            </a:r>
            <a:r>
              <a:rPr lang="zh-CN" altLang="en-US" sz="1600" dirty="0" smtClean="0"/>
              <a:t>系统的各种引入、导入正文的功能，即可将文件内容（正文和附件）引入</a:t>
            </a:r>
            <a:r>
              <a:rPr lang="en-US" altLang="zh-CN" sz="1600" dirty="0" smtClean="0"/>
              <a:t>OA</a:t>
            </a:r>
            <a:r>
              <a:rPr lang="zh-CN" altLang="en-US" sz="1600" dirty="0" smtClean="0"/>
              <a:t>系统中。</a:t>
            </a:r>
            <a:endParaRPr lang="en-US" altLang="zh-CN" sz="1600" dirty="0" smtClean="0"/>
          </a:p>
          <a:p>
            <a:pPr marL="288000" indent="0">
              <a:spcBef>
                <a:spcPts val="600"/>
              </a:spcBef>
              <a:buFontTx/>
              <a:buNone/>
              <a:defRPr/>
            </a:pPr>
            <a:endParaRPr lang="en-US" altLang="zh-CN" sz="1600" dirty="0" smtClean="0"/>
          </a:p>
          <a:p>
            <a:pPr marL="288000" indent="0">
              <a:spcBef>
                <a:spcPts val="600"/>
              </a:spcBef>
              <a:buFontTx/>
              <a:buNone/>
              <a:defRPr/>
            </a:pPr>
            <a:r>
              <a:rPr lang="en-US" altLang="zh-CN" sz="1600" b="1" dirty="0" smtClean="0"/>
              <a:t>⑤ </a:t>
            </a:r>
            <a:r>
              <a:rPr lang="zh-CN" altLang="en-US" sz="1600" b="1" dirty="0" smtClean="0"/>
              <a:t>启动发文流程</a:t>
            </a:r>
            <a:endParaRPr lang="en-US" altLang="zh-CN" sz="1600" dirty="0" smtClean="0"/>
          </a:p>
          <a:p>
            <a:pPr marL="288000" indent="0">
              <a:spcBef>
                <a:spcPts val="600"/>
              </a:spcBef>
              <a:buFontTx/>
              <a:buNone/>
              <a:defRPr/>
            </a:pPr>
            <a:r>
              <a:rPr lang="zh-CN" altLang="en-US" sz="1600" dirty="0" smtClean="0"/>
              <a:t>与收文的流程启动方法相同。</a:t>
            </a:r>
            <a:endParaRPr lang="en-US" altLang="zh-CN" sz="1600" dirty="0" smtClean="0"/>
          </a:p>
          <a:p>
            <a:pPr marL="288000" indent="0">
              <a:spcBef>
                <a:spcPts val="600"/>
              </a:spcBef>
              <a:buFontTx/>
              <a:buNone/>
              <a:defRPr/>
            </a:pPr>
            <a:endParaRPr lang="en-US" altLang="zh-CN" sz="1600" dirty="0" smtClean="0"/>
          </a:p>
          <a:p>
            <a:pPr marL="288000" indent="0">
              <a:spcBef>
                <a:spcPts val="600"/>
              </a:spcBef>
              <a:buFontTx/>
              <a:buNone/>
              <a:defRPr/>
            </a:pPr>
            <a:r>
              <a:rPr lang="en-US" altLang="zh-CN" sz="1600" b="1" dirty="0" smtClean="0"/>
              <a:t>⑥ </a:t>
            </a:r>
            <a:r>
              <a:rPr lang="zh-CN" altLang="en-US" sz="1600" b="1" dirty="0" smtClean="0"/>
              <a:t>设置流程</a:t>
            </a:r>
            <a:endParaRPr lang="en-US" altLang="zh-CN" sz="1600" b="1" dirty="0" smtClean="0"/>
          </a:p>
          <a:p>
            <a:pPr marL="288000" indent="0">
              <a:spcBef>
                <a:spcPts val="600"/>
              </a:spcBef>
              <a:buFontTx/>
              <a:buNone/>
              <a:defRPr/>
            </a:pPr>
            <a:r>
              <a:rPr lang="zh-CN" altLang="en-US" sz="1600" dirty="0" smtClean="0"/>
              <a:t>与收文的设置流程的方法一致。</a:t>
            </a:r>
            <a:endParaRPr lang="en-US" altLang="zh-CN" sz="1600" dirty="0" smtClean="0"/>
          </a:p>
        </p:txBody>
      </p:sp>
      <p:sp>
        <p:nvSpPr>
          <p:cNvPr id="8"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F59CFCEA-5493-4A3F-AD32-4BEF00371EE4}" type="datetime1">
              <a:rPr lang="zh-CN" altLang="en-US" sz="1400" smtClean="0"/>
              <a:pPr eaLnBrk="1" hangingPunct="1"/>
              <a:t>2014/10/14</a:t>
            </a:fld>
            <a:endParaRPr lang="en-US" altLang="zh-CN" sz="1400" smtClean="0"/>
          </a:p>
        </p:txBody>
      </p:sp>
      <p:sp>
        <p:nvSpPr>
          <p:cNvPr id="52227"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057EDEB3-F634-4B9B-B969-9AA99911DFB5}" type="slidenum">
              <a:rPr lang="en-US" altLang="zh-CN" sz="1400"/>
              <a:pPr eaLnBrk="1" hangingPunct="1"/>
              <a:t>49</a:t>
            </a:fld>
            <a:endParaRPr lang="en-US" altLang="zh-CN" sz="1400"/>
          </a:p>
        </p:txBody>
      </p:sp>
      <p:sp>
        <p:nvSpPr>
          <p:cNvPr id="52228" name="标题 1"/>
          <p:cNvSpPr>
            <a:spLocks noGrp="1"/>
          </p:cNvSpPr>
          <p:nvPr>
            <p:ph type="title"/>
          </p:nvPr>
        </p:nvSpPr>
        <p:spPr>
          <a:xfrm>
            <a:off x="928688" y="142875"/>
            <a:ext cx="7543800" cy="838200"/>
          </a:xfrm>
        </p:spPr>
        <p:txBody>
          <a:bodyPr/>
          <a:lstStyle/>
          <a:p>
            <a:r>
              <a:rPr lang="zh-CN" altLang="en-US" smtClean="0"/>
              <a:t>三、文件管理</a:t>
            </a:r>
          </a:p>
        </p:txBody>
      </p:sp>
      <p:sp>
        <p:nvSpPr>
          <p:cNvPr id="7" name="内容占位符 2"/>
          <p:cNvSpPr>
            <a:spLocks noGrp="1"/>
          </p:cNvSpPr>
          <p:nvPr>
            <p:ph idx="1"/>
          </p:nvPr>
        </p:nvSpPr>
        <p:spPr>
          <a:xfrm>
            <a:off x="914400" y="981075"/>
            <a:ext cx="7689850" cy="5256213"/>
          </a:xfrm>
        </p:spPr>
        <p:txBody>
          <a:bodyPr/>
          <a:lstStyle/>
          <a:p>
            <a:pPr>
              <a:spcBef>
                <a:spcPts val="600"/>
              </a:spcBef>
              <a:buFontTx/>
              <a:buNone/>
              <a:defRPr/>
            </a:pPr>
            <a:r>
              <a:rPr lang="en-US" altLang="zh-CN" sz="2000" b="1" dirty="0" smtClean="0"/>
              <a:t>2</a:t>
            </a:r>
            <a:r>
              <a:rPr lang="zh-CN" altLang="en-US" sz="2000" b="1" dirty="0" smtClean="0"/>
              <a:t>、发文管理</a:t>
            </a:r>
            <a:endParaRPr lang="en-US" altLang="zh-CN" sz="2000" b="1" dirty="0" smtClean="0"/>
          </a:p>
          <a:p>
            <a:pPr marL="288000" indent="0">
              <a:spcBef>
                <a:spcPts val="600"/>
              </a:spcBef>
              <a:buFontTx/>
              <a:buNone/>
              <a:defRPr/>
            </a:pPr>
            <a:endParaRPr lang="en-US" altLang="zh-CN" sz="800" b="1" dirty="0" smtClean="0"/>
          </a:p>
          <a:p>
            <a:pPr marL="288000" indent="0">
              <a:spcBef>
                <a:spcPts val="600"/>
              </a:spcBef>
              <a:buFontTx/>
              <a:buNone/>
              <a:defRPr/>
            </a:pPr>
            <a:r>
              <a:rPr lang="en-US" altLang="zh-CN" sz="1600" b="1" dirty="0" smtClean="0"/>
              <a:t>⑦ </a:t>
            </a:r>
            <a:r>
              <a:rPr lang="zh-CN" altLang="en-US" sz="1600" b="1" dirty="0" smtClean="0"/>
              <a:t>发文流程的基本步骤</a:t>
            </a:r>
            <a:endParaRPr lang="en-US" altLang="zh-CN" sz="1600" b="1" dirty="0" smtClean="0"/>
          </a:p>
          <a:p>
            <a:pPr marL="288000" indent="0">
              <a:spcBef>
                <a:spcPts val="600"/>
              </a:spcBef>
              <a:buFontTx/>
              <a:buNone/>
              <a:defRPr/>
            </a:pPr>
            <a:r>
              <a:rPr lang="zh-CN" altLang="en-US" sz="1600" dirty="0" smtClean="0"/>
              <a:t>发文流程：拟稿 → 核稿 </a:t>
            </a:r>
            <a:r>
              <a:rPr lang="en-US" altLang="zh-CN" sz="1600" dirty="0" smtClean="0"/>
              <a:t>…</a:t>
            </a:r>
            <a:r>
              <a:rPr lang="zh-CN" altLang="en-US" sz="1600" dirty="0" smtClean="0"/>
              <a:t>（会签）→ 签发 → 审核 → 编号 → 缮写 → 校对 → 缮印 → 盖章 → 封发 → 归档。</a:t>
            </a:r>
            <a:endParaRPr lang="en-US" altLang="zh-CN" sz="1600" dirty="0" smtClean="0"/>
          </a:p>
          <a:p>
            <a:pPr marL="288000" indent="0">
              <a:spcBef>
                <a:spcPts val="600"/>
              </a:spcBef>
              <a:buFontTx/>
              <a:buNone/>
              <a:defRPr/>
            </a:pPr>
            <a:endParaRPr lang="en-US" altLang="zh-CN" sz="800" dirty="0" smtClean="0"/>
          </a:p>
          <a:p>
            <a:pPr>
              <a:spcBef>
                <a:spcPts val="600"/>
              </a:spcBef>
              <a:defRPr/>
            </a:pPr>
            <a:r>
              <a:rPr lang="en-US" altLang="zh-CN" sz="1400" dirty="0" smtClean="0"/>
              <a:t>【</a:t>
            </a:r>
            <a:r>
              <a:rPr lang="zh-CN" altLang="en-US" sz="1400" dirty="0" smtClean="0"/>
              <a:t>拟稿</a:t>
            </a:r>
            <a:r>
              <a:rPr lang="en-US" altLang="zh-CN" sz="1400" dirty="0" smtClean="0"/>
              <a:t>】 </a:t>
            </a:r>
            <a:r>
              <a:rPr lang="zh-CN" altLang="en-US" sz="1400" dirty="0" smtClean="0"/>
              <a:t>提交人</a:t>
            </a:r>
          </a:p>
          <a:p>
            <a:pPr>
              <a:spcBef>
                <a:spcPts val="600"/>
              </a:spcBef>
              <a:defRPr/>
            </a:pPr>
            <a:r>
              <a:rPr lang="en-US" altLang="zh-CN" sz="1400" dirty="0" smtClean="0"/>
              <a:t>【</a:t>
            </a:r>
            <a:r>
              <a:rPr lang="zh-CN" altLang="en-US" sz="1400" dirty="0" smtClean="0"/>
              <a:t>核稿</a:t>
            </a:r>
            <a:r>
              <a:rPr lang="en-US" altLang="zh-CN" sz="1400" dirty="0" smtClean="0"/>
              <a:t>】 </a:t>
            </a:r>
            <a:r>
              <a:rPr lang="zh-CN" altLang="en-US" sz="1400" dirty="0" smtClean="0"/>
              <a:t>部门领导</a:t>
            </a:r>
          </a:p>
          <a:p>
            <a:pPr>
              <a:spcBef>
                <a:spcPts val="600"/>
              </a:spcBef>
              <a:defRPr/>
            </a:pPr>
            <a:r>
              <a:rPr lang="en-US" altLang="zh-CN" sz="1400" dirty="0" smtClean="0"/>
              <a:t>【</a:t>
            </a:r>
            <a:r>
              <a:rPr lang="zh-CN" altLang="en-US" sz="1400" dirty="0" smtClean="0"/>
              <a:t>会签</a:t>
            </a:r>
            <a:r>
              <a:rPr lang="en-US" altLang="zh-CN" sz="1400" dirty="0" smtClean="0"/>
              <a:t>】 </a:t>
            </a:r>
            <a:r>
              <a:rPr lang="zh-CN" altLang="en-US" sz="1400" dirty="0" smtClean="0"/>
              <a:t>相关部门领导</a:t>
            </a:r>
          </a:p>
          <a:p>
            <a:pPr>
              <a:spcBef>
                <a:spcPts val="600"/>
              </a:spcBef>
              <a:defRPr/>
            </a:pPr>
            <a:r>
              <a:rPr lang="en-US" altLang="zh-CN" sz="1400" dirty="0" smtClean="0"/>
              <a:t>【</a:t>
            </a:r>
            <a:r>
              <a:rPr lang="zh-CN" altLang="en-US" sz="1400" dirty="0" smtClean="0"/>
              <a:t>签发</a:t>
            </a:r>
            <a:r>
              <a:rPr lang="en-US" altLang="zh-CN" sz="1400" dirty="0" smtClean="0"/>
              <a:t>】 </a:t>
            </a:r>
            <a:r>
              <a:rPr lang="zh-CN" altLang="en-US" sz="1400" dirty="0" smtClean="0"/>
              <a:t>集团领导</a:t>
            </a:r>
          </a:p>
          <a:p>
            <a:pPr>
              <a:spcBef>
                <a:spcPts val="600"/>
              </a:spcBef>
              <a:defRPr/>
            </a:pPr>
            <a:r>
              <a:rPr lang="en-US" altLang="zh-CN" sz="1400" dirty="0" smtClean="0"/>
              <a:t>【</a:t>
            </a:r>
            <a:r>
              <a:rPr lang="zh-CN" altLang="en-US" sz="1400" dirty="0" smtClean="0"/>
              <a:t>审核</a:t>
            </a:r>
            <a:r>
              <a:rPr lang="en-US" altLang="zh-CN" sz="1400" dirty="0" smtClean="0"/>
              <a:t>】 </a:t>
            </a:r>
            <a:r>
              <a:rPr lang="zh-CN" altLang="en-US" sz="1400" dirty="0" smtClean="0"/>
              <a:t>办公室主任审核并附印文件确认，党群的由党群工作部主任参与会签</a:t>
            </a:r>
          </a:p>
          <a:p>
            <a:pPr>
              <a:spcBef>
                <a:spcPts val="600"/>
              </a:spcBef>
              <a:defRPr/>
            </a:pPr>
            <a:r>
              <a:rPr lang="en-US" altLang="zh-CN" sz="1400" dirty="0" smtClean="0"/>
              <a:t>【</a:t>
            </a:r>
            <a:r>
              <a:rPr lang="zh-CN" altLang="en-US" sz="1400" dirty="0" smtClean="0"/>
              <a:t>编号</a:t>
            </a:r>
            <a:r>
              <a:rPr lang="en-US" altLang="zh-CN" sz="1400" dirty="0" smtClean="0"/>
              <a:t>】 </a:t>
            </a:r>
            <a:r>
              <a:rPr lang="zh-CN" altLang="en-US" sz="1400" dirty="0" smtClean="0"/>
              <a:t>办公室：张少珍</a:t>
            </a:r>
          </a:p>
          <a:p>
            <a:pPr>
              <a:spcBef>
                <a:spcPts val="600"/>
              </a:spcBef>
              <a:defRPr/>
            </a:pPr>
            <a:r>
              <a:rPr lang="en-US" altLang="zh-CN" sz="1400" dirty="0" smtClean="0"/>
              <a:t>【</a:t>
            </a:r>
            <a:r>
              <a:rPr lang="zh-CN" altLang="en-US" sz="1400" dirty="0" smtClean="0"/>
              <a:t>缮写</a:t>
            </a:r>
            <a:r>
              <a:rPr lang="en-US" altLang="zh-CN" sz="1400" dirty="0" smtClean="0"/>
              <a:t>】 </a:t>
            </a:r>
            <a:r>
              <a:rPr lang="zh-CN" altLang="en-US" sz="1400" dirty="0" smtClean="0"/>
              <a:t>办公室：罗瑞燕</a:t>
            </a:r>
          </a:p>
          <a:p>
            <a:pPr>
              <a:spcBef>
                <a:spcPts val="600"/>
              </a:spcBef>
              <a:defRPr/>
            </a:pPr>
            <a:r>
              <a:rPr lang="en-US" altLang="zh-CN" sz="1400" dirty="0" smtClean="0"/>
              <a:t>【</a:t>
            </a:r>
            <a:r>
              <a:rPr lang="zh-CN" altLang="en-US" sz="1400" dirty="0" smtClean="0"/>
              <a:t>校对</a:t>
            </a:r>
            <a:r>
              <a:rPr lang="en-US" altLang="zh-CN" sz="1400" dirty="0" smtClean="0"/>
              <a:t>】 </a:t>
            </a:r>
            <a:r>
              <a:rPr lang="zh-CN" altLang="en-US" sz="1400" dirty="0" smtClean="0"/>
              <a:t>谁拟稿谁校对</a:t>
            </a:r>
          </a:p>
          <a:p>
            <a:pPr>
              <a:spcBef>
                <a:spcPts val="600"/>
              </a:spcBef>
              <a:defRPr/>
            </a:pPr>
            <a:r>
              <a:rPr lang="en-US" altLang="zh-CN" sz="1400" dirty="0" smtClean="0"/>
              <a:t>【</a:t>
            </a:r>
            <a:r>
              <a:rPr lang="zh-CN" altLang="en-US" sz="1400" dirty="0" smtClean="0"/>
              <a:t>缮印</a:t>
            </a:r>
            <a:r>
              <a:rPr lang="en-US" altLang="zh-CN" sz="1400" dirty="0" smtClean="0"/>
              <a:t>】 </a:t>
            </a:r>
            <a:r>
              <a:rPr lang="zh-CN" altLang="en-US" sz="1400" dirty="0" smtClean="0"/>
              <a:t>办公室：罗瑞燕</a:t>
            </a:r>
          </a:p>
          <a:p>
            <a:pPr>
              <a:spcBef>
                <a:spcPts val="600"/>
              </a:spcBef>
              <a:defRPr/>
            </a:pPr>
            <a:r>
              <a:rPr lang="en-US" altLang="zh-CN" sz="1400" dirty="0" smtClean="0"/>
              <a:t>【</a:t>
            </a:r>
            <a:r>
              <a:rPr lang="zh-CN" altLang="en-US" sz="1400" dirty="0" smtClean="0"/>
              <a:t>盖章</a:t>
            </a:r>
            <a:r>
              <a:rPr lang="en-US" altLang="zh-CN" sz="1400" dirty="0" smtClean="0"/>
              <a:t>】 </a:t>
            </a:r>
            <a:r>
              <a:rPr lang="zh-CN" altLang="en-US" sz="1400" dirty="0" smtClean="0"/>
              <a:t>办公室：张少珍</a:t>
            </a:r>
          </a:p>
          <a:p>
            <a:pPr>
              <a:spcBef>
                <a:spcPts val="600"/>
              </a:spcBef>
              <a:defRPr/>
            </a:pPr>
            <a:r>
              <a:rPr lang="en-US" altLang="zh-CN" sz="1400" dirty="0" smtClean="0"/>
              <a:t>【</a:t>
            </a:r>
            <a:r>
              <a:rPr lang="zh-CN" altLang="en-US" sz="1400" dirty="0" smtClean="0"/>
              <a:t>封发</a:t>
            </a:r>
            <a:r>
              <a:rPr lang="en-US" altLang="zh-CN" sz="1400" dirty="0" smtClean="0"/>
              <a:t>】 </a:t>
            </a:r>
            <a:r>
              <a:rPr lang="zh-CN" altLang="en-US" sz="1400" dirty="0" smtClean="0"/>
              <a:t>办公室：张少珍</a:t>
            </a:r>
          </a:p>
          <a:p>
            <a:pPr>
              <a:spcBef>
                <a:spcPts val="600"/>
              </a:spcBef>
              <a:defRPr/>
            </a:pPr>
            <a:r>
              <a:rPr lang="en-US" altLang="zh-CN" sz="1400" dirty="0" smtClean="0"/>
              <a:t>【</a:t>
            </a:r>
            <a:r>
              <a:rPr lang="zh-CN" altLang="en-US" sz="1400" dirty="0" smtClean="0"/>
              <a:t>归档</a:t>
            </a:r>
            <a:r>
              <a:rPr lang="en-US" altLang="zh-CN" sz="1400" dirty="0" smtClean="0"/>
              <a:t>】 </a:t>
            </a:r>
            <a:r>
              <a:rPr lang="zh-CN" altLang="en-US" sz="1400" dirty="0" smtClean="0"/>
              <a:t>办公室：张少珍</a:t>
            </a:r>
          </a:p>
          <a:p>
            <a:pPr marL="288000" indent="0">
              <a:spcBef>
                <a:spcPts val="600"/>
              </a:spcBef>
              <a:buFontTx/>
              <a:buNone/>
              <a:defRPr/>
            </a:pPr>
            <a:endParaRPr lang="en-US" altLang="zh-CN" sz="1600" b="1" dirty="0" smtClean="0"/>
          </a:p>
        </p:txBody>
      </p:sp>
      <p:sp>
        <p:nvSpPr>
          <p:cNvPr id="8"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pic>
        <p:nvPicPr>
          <p:cNvPr id="10" name="图片 7" descr="Snap689.bmp"/>
          <p:cNvPicPr>
            <a:picLocks noChangeAspect="1"/>
          </p:cNvPicPr>
          <p:nvPr/>
        </p:nvPicPr>
        <p:blipFill>
          <a:blip r:embed="rId2" cstate="print"/>
          <a:srcRect/>
          <a:stretch>
            <a:fillRect/>
          </a:stretch>
        </p:blipFill>
        <p:spPr bwMode="auto">
          <a:xfrm>
            <a:off x="3635896" y="4293096"/>
            <a:ext cx="5191621" cy="176081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1"/>
          <p:cNvSpPr>
            <a:spLocks noGrp="1"/>
          </p:cNvSpPr>
          <p:nvPr>
            <p:ph type="title"/>
          </p:nvPr>
        </p:nvSpPr>
        <p:spPr>
          <a:xfrm>
            <a:off x="684213" y="333375"/>
            <a:ext cx="7543800" cy="1143000"/>
          </a:xfrm>
        </p:spPr>
        <p:txBody>
          <a:bodyPr/>
          <a:lstStyle/>
          <a:p>
            <a:r>
              <a:rPr lang="zh-CN" altLang="en-US" smtClean="0"/>
              <a:t>介绍的主要内容：</a:t>
            </a:r>
          </a:p>
        </p:txBody>
      </p:sp>
      <p:sp>
        <p:nvSpPr>
          <p:cNvPr id="7171" name="内容占位符 2"/>
          <p:cNvSpPr>
            <a:spLocks noGrp="1"/>
          </p:cNvSpPr>
          <p:nvPr>
            <p:ph idx="1"/>
          </p:nvPr>
        </p:nvSpPr>
        <p:spPr>
          <a:xfrm>
            <a:off x="1619250" y="1844675"/>
            <a:ext cx="6553200" cy="3657600"/>
          </a:xfrm>
        </p:spPr>
        <p:txBody>
          <a:bodyPr/>
          <a:lstStyle/>
          <a:p>
            <a:r>
              <a:rPr lang="zh-CN" altLang="en-US" smtClean="0"/>
              <a:t>一、系统概述</a:t>
            </a:r>
            <a:endParaRPr lang="en-US" altLang="zh-CN" smtClean="0"/>
          </a:p>
          <a:p>
            <a:r>
              <a:rPr lang="zh-CN" altLang="en-US" smtClean="0"/>
              <a:t>二、办公管理架构</a:t>
            </a:r>
            <a:endParaRPr lang="en-US" altLang="zh-CN" smtClean="0"/>
          </a:p>
          <a:p>
            <a:r>
              <a:rPr lang="zh-CN" altLang="en-US" smtClean="0"/>
              <a:t>三、文件管理</a:t>
            </a:r>
            <a:endParaRPr lang="en-US" altLang="zh-CN" smtClean="0"/>
          </a:p>
          <a:p>
            <a:r>
              <a:rPr lang="zh-CN" altLang="en-US" smtClean="0"/>
              <a:t>四、搜索</a:t>
            </a:r>
            <a:endParaRPr lang="en-US" altLang="zh-CN" smtClean="0"/>
          </a:p>
          <a:p>
            <a:r>
              <a:rPr lang="zh-CN" altLang="en-US" smtClean="0"/>
              <a:t>五、其它实用功能</a:t>
            </a:r>
          </a:p>
        </p:txBody>
      </p:sp>
      <p:sp>
        <p:nvSpPr>
          <p:cNvPr id="7172"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39826251-65B8-4DD8-8E2B-37F22C3E6761}" type="datetime1">
              <a:rPr lang="zh-CN" altLang="en-US" sz="1400" smtClean="0"/>
              <a:pPr eaLnBrk="1" hangingPunct="1"/>
              <a:t>2014/10/14</a:t>
            </a:fld>
            <a:endParaRPr lang="en-US" altLang="zh-CN" sz="1400" smtClean="0"/>
          </a:p>
        </p:txBody>
      </p:sp>
      <p:sp>
        <p:nvSpPr>
          <p:cNvPr id="7173"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79309006-2885-4217-BD96-56205CA8E676}" type="slidenum">
              <a:rPr lang="en-US" altLang="zh-CN" sz="1400"/>
              <a:pPr eaLnBrk="1" hangingPunct="1"/>
              <a:t>5</a:t>
            </a:fld>
            <a:endParaRPr lang="en-US" altLang="zh-CN" sz="1400"/>
          </a:p>
        </p:txBody>
      </p:sp>
      <p:pic>
        <p:nvPicPr>
          <p:cNvPr id="7" name="图片 6" descr="Sys_Logo.gif"/>
          <p:cNvPicPr>
            <a:picLocks noChangeAspect="1"/>
          </p:cNvPicPr>
          <p:nvPr/>
        </p:nvPicPr>
        <p:blipFill>
          <a:blip r:embed="rId2" cstate="print"/>
          <a:stretch>
            <a:fillRect/>
          </a:stretch>
        </p:blipFill>
        <p:spPr>
          <a:xfrm>
            <a:off x="371456" y="6315099"/>
            <a:ext cx="1485900" cy="542925"/>
          </a:xfrm>
          <a:prstGeom prst="rect">
            <a:avLst/>
          </a:prstGeom>
          <a:ln>
            <a:noFill/>
          </a:ln>
          <a:effectLst>
            <a:softEdge rad="112500"/>
          </a:effectLst>
        </p:spPr>
      </p:pic>
      <p:sp>
        <p:nvSpPr>
          <p:cNvPr id="8"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65D504E9-70BB-484B-A7B8-F50AC25B18BE}" type="datetime1">
              <a:rPr lang="zh-CN" altLang="en-US" sz="1400" smtClean="0"/>
              <a:pPr eaLnBrk="1" hangingPunct="1"/>
              <a:t>2014/10/14</a:t>
            </a:fld>
            <a:endParaRPr lang="en-US" altLang="zh-CN" sz="1400" smtClean="0"/>
          </a:p>
        </p:txBody>
      </p:sp>
      <p:sp>
        <p:nvSpPr>
          <p:cNvPr id="53251"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747DCC2A-EC5E-4A7A-9CD7-DD995444849E}" type="slidenum">
              <a:rPr lang="en-US" altLang="zh-CN" sz="1400"/>
              <a:pPr eaLnBrk="1" hangingPunct="1"/>
              <a:t>50</a:t>
            </a:fld>
            <a:endParaRPr lang="en-US" altLang="zh-CN" sz="1400"/>
          </a:p>
        </p:txBody>
      </p:sp>
      <p:sp>
        <p:nvSpPr>
          <p:cNvPr id="53252" name="标题 1"/>
          <p:cNvSpPr>
            <a:spLocks noGrp="1"/>
          </p:cNvSpPr>
          <p:nvPr>
            <p:ph type="title"/>
          </p:nvPr>
        </p:nvSpPr>
        <p:spPr>
          <a:xfrm>
            <a:off x="928688" y="142875"/>
            <a:ext cx="7543800" cy="1143000"/>
          </a:xfrm>
        </p:spPr>
        <p:txBody>
          <a:bodyPr/>
          <a:lstStyle/>
          <a:p>
            <a:r>
              <a:rPr lang="zh-CN" altLang="en-US" smtClean="0"/>
              <a:t>三、文件管理</a:t>
            </a:r>
          </a:p>
        </p:txBody>
      </p:sp>
      <p:sp>
        <p:nvSpPr>
          <p:cNvPr id="7" name="内容占位符 2"/>
          <p:cNvSpPr>
            <a:spLocks noGrp="1"/>
          </p:cNvSpPr>
          <p:nvPr>
            <p:ph idx="1"/>
          </p:nvPr>
        </p:nvSpPr>
        <p:spPr>
          <a:xfrm>
            <a:off x="914400" y="1196975"/>
            <a:ext cx="7689850" cy="5040313"/>
          </a:xfrm>
        </p:spPr>
        <p:txBody>
          <a:bodyPr/>
          <a:lstStyle/>
          <a:p>
            <a:pPr>
              <a:spcBef>
                <a:spcPts val="600"/>
              </a:spcBef>
              <a:buFontTx/>
              <a:buNone/>
              <a:defRPr/>
            </a:pPr>
            <a:r>
              <a:rPr lang="en-US" altLang="zh-CN" sz="2000" b="1" dirty="0" smtClean="0"/>
              <a:t>2</a:t>
            </a:r>
            <a:r>
              <a:rPr lang="zh-CN" altLang="en-US" sz="2000" b="1" dirty="0" smtClean="0"/>
              <a:t>、发文管理</a:t>
            </a:r>
            <a:endParaRPr lang="en-US" altLang="zh-CN" sz="2000" b="1" dirty="0" smtClean="0"/>
          </a:p>
          <a:p>
            <a:pPr marL="288000" indent="0">
              <a:spcBef>
                <a:spcPts val="600"/>
              </a:spcBef>
              <a:buFontTx/>
              <a:buNone/>
              <a:defRPr/>
            </a:pPr>
            <a:endParaRPr lang="en-US" altLang="zh-CN" sz="1600" b="1" dirty="0" smtClean="0"/>
          </a:p>
          <a:p>
            <a:pPr marL="288000" indent="0">
              <a:spcBef>
                <a:spcPts val="600"/>
              </a:spcBef>
              <a:buFontTx/>
              <a:buNone/>
              <a:defRPr/>
            </a:pPr>
            <a:r>
              <a:rPr lang="en-US" altLang="zh-CN" sz="1600" b="1" dirty="0" smtClean="0"/>
              <a:t>⑧ </a:t>
            </a:r>
            <a:r>
              <a:rPr lang="zh-CN" altLang="en-US" sz="1600" b="1" dirty="0" smtClean="0"/>
              <a:t>处理发文流程</a:t>
            </a:r>
            <a:endParaRPr lang="en-US" altLang="zh-CN" sz="1600" b="1" dirty="0" smtClean="0"/>
          </a:p>
          <a:p>
            <a:pPr marL="288000" indent="0">
              <a:spcBef>
                <a:spcPts val="600"/>
              </a:spcBef>
              <a:buFontTx/>
              <a:buNone/>
              <a:defRPr/>
            </a:pPr>
            <a:r>
              <a:rPr lang="zh-CN" altLang="en-US" sz="1600" dirty="0" smtClean="0"/>
              <a:t>发文处理的最常用操作是加入处理意见并提交。</a:t>
            </a:r>
            <a:endParaRPr lang="en-US" altLang="zh-CN" sz="1600" dirty="0" smtClean="0"/>
          </a:p>
          <a:p>
            <a:pPr marL="288000" indent="0">
              <a:spcBef>
                <a:spcPts val="600"/>
              </a:spcBef>
              <a:buFontTx/>
              <a:buNone/>
              <a:defRPr/>
            </a:pPr>
            <a:r>
              <a:rPr lang="zh-CN" altLang="en-US" sz="1600" dirty="0" smtClean="0"/>
              <a:t>对于某些处理步骤的参与者，还可以编辑流程，即对发文的流程进行重新调整。</a:t>
            </a:r>
            <a:endParaRPr lang="en-US" altLang="zh-CN" sz="1600" dirty="0" smtClean="0"/>
          </a:p>
          <a:p>
            <a:pPr marL="288000" indent="0">
              <a:spcBef>
                <a:spcPts val="600"/>
              </a:spcBef>
              <a:buFontTx/>
              <a:buNone/>
              <a:defRPr/>
            </a:pPr>
            <a:r>
              <a:rPr lang="zh-CN" altLang="en-US" sz="1600" dirty="0" smtClean="0"/>
              <a:t>对于编号步骤，操作者可以采用计算机辅助编号，编号生成窗口如下图：</a:t>
            </a:r>
            <a:endParaRPr lang="en-US" altLang="zh-CN" sz="1600" dirty="0" smtClean="0"/>
          </a:p>
          <a:p>
            <a:pPr marL="288000" indent="0">
              <a:spcBef>
                <a:spcPts val="600"/>
              </a:spcBef>
              <a:buFontTx/>
              <a:buNone/>
              <a:defRPr/>
            </a:pPr>
            <a:r>
              <a:rPr lang="zh-CN" altLang="en-US" sz="1600" dirty="0" smtClean="0"/>
              <a:t>此时，即可根据年度和文件字，</a:t>
            </a:r>
            <a:endParaRPr lang="en-US" altLang="zh-CN" sz="1600" dirty="0" smtClean="0"/>
          </a:p>
          <a:p>
            <a:pPr marL="288000" indent="0">
              <a:spcBef>
                <a:spcPts val="600"/>
              </a:spcBef>
              <a:buFontTx/>
              <a:buNone/>
              <a:defRPr/>
            </a:pPr>
            <a:r>
              <a:rPr lang="zh-CN" altLang="en-US" sz="1600" dirty="0" smtClean="0"/>
              <a:t>自动形成文件编号。</a:t>
            </a:r>
            <a:endParaRPr lang="en-US" altLang="zh-CN" sz="1600" dirty="0" smtClean="0"/>
          </a:p>
          <a:p>
            <a:pPr marL="288000" indent="0">
              <a:spcBef>
                <a:spcPts val="600"/>
              </a:spcBef>
              <a:buFontTx/>
              <a:buNone/>
              <a:defRPr/>
            </a:pPr>
            <a:endParaRPr lang="en-US" altLang="zh-CN" sz="1600" dirty="0" smtClean="0"/>
          </a:p>
          <a:p>
            <a:pPr marL="288000" indent="0">
              <a:spcBef>
                <a:spcPts val="600"/>
              </a:spcBef>
              <a:buFontTx/>
              <a:buNone/>
              <a:defRPr/>
            </a:pPr>
            <a:r>
              <a:rPr lang="zh-CN" altLang="en-US" sz="1600" dirty="0" smtClean="0"/>
              <a:t>注：编号受权限的限制，只有系统</a:t>
            </a:r>
            <a:endParaRPr lang="en-US" altLang="zh-CN" sz="1600" dirty="0" smtClean="0"/>
          </a:p>
          <a:p>
            <a:pPr marL="288000" indent="0">
              <a:spcBef>
                <a:spcPts val="600"/>
              </a:spcBef>
              <a:buFontTx/>
              <a:buNone/>
              <a:defRPr/>
            </a:pPr>
            <a:r>
              <a:rPr lang="zh-CN" altLang="en-US" sz="1600" dirty="0" smtClean="0"/>
              <a:t>管理员设定的编号管理者才能自动</a:t>
            </a:r>
            <a:endParaRPr lang="en-US" altLang="zh-CN" sz="1600" dirty="0" smtClean="0"/>
          </a:p>
          <a:p>
            <a:pPr marL="288000" indent="0">
              <a:spcBef>
                <a:spcPts val="600"/>
              </a:spcBef>
              <a:buFontTx/>
              <a:buNone/>
              <a:defRPr/>
            </a:pPr>
            <a:r>
              <a:rPr lang="zh-CN" altLang="en-US" sz="1600" dirty="0" smtClean="0"/>
              <a:t>生成文件编号。</a:t>
            </a:r>
            <a:endParaRPr lang="en-US" altLang="zh-CN" sz="1600" dirty="0" smtClean="0"/>
          </a:p>
        </p:txBody>
      </p:sp>
      <p:sp>
        <p:nvSpPr>
          <p:cNvPr id="8"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pic>
        <p:nvPicPr>
          <p:cNvPr id="5325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825" y="4076700"/>
            <a:ext cx="2667000"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C70F9A44-8AC5-4AB1-A48B-21559D7E1A9D}" type="datetime1">
              <a:rPr lang="zh-CN" altLang="en-US" sz="1400" smtClean="0"/>
              <a:pPr eaLnBrk="1" hangingPunct="1"/>
              <a:t>2014/10/14</a:t>
            </a:fld>
            <a:endParaRPr lang="en-US" altLang="zh-CN" sz="1400" smtClean="0"/>
          </a:p>
        </p:txBody>
      </p:sp>
      <p:sp>
        <p:nvSpPr>
          <p:cNvPr id="54275"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3FF55F79-6AC1-4011-A492-8EBDD38A1D50}" type="slidenum">
              <a:rPr lang="en-US" altLang="zh-CN" sz="1400"/>
              <a:pPr eaLnBrk="1" hangingPunct="1"/>
              <a:t>51</a:t>
            </a:fld>
            <a:endParaRPr lang="en-US" altLang="zh-CN" sz="1400"/>
          </a:p>
        </p:txBody>
      </p:sp>
      <p:pic>
        <p:nvPicPr>
          <p:cNvPr id="14" name="图片 13" descr="Sys_Logo.gif"/>
          <p:cNvPicPr>
            <a:picLocks noChangeAspect="1"/>
          </p:cNvPicPr>
          <p:nvPr/>
        </p:nvPicPr>
        <p:blipFill>
          <a:blip r:embed="rId2" cstate="print"/>
          <a:stretch>
            <a:fillRect/>
          </a:stretch>
        </p:blipFill>
        <p:spPr>
          <a:xfrm>
            <a:off x="371456" y="6315099"/>
            <a:ext cx="1485900" cy="542925"/>
          </a:xfrm>
          <a:prstGeom prst="rect">
            <a:avLst/>
          </a:prstGeom>
          <a:ln>
            <a:noFill/>
          </a:ln>
          <a:effectLst>
            <a:softEdge rad="112500"/>
          </a:effectLst>
        </p:spPr>
      </p:pic>
      <p:sp>
        <p:nvSpPr>
          <p:cNvPr id="8"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
        <p:nvSpPr>
          <p:cNvPr id="54278" name="标题 1"/>
          <p:cNvSpPr>
            <a:spLocks noGrp="1"/>
          </p:cNvSpPr>
          <p:nvPr>
            <p:ph type="title"/>
          </p:nvPr>
        </p:nvSpPr>
        <p:spPr>
          <a:xfrm>
            <a:off x="928688" y="142875"/>
            <a:ext cx="7543800" cy="1143000"/>
          </a:xfrm>
        </p:spPr>
        <p:txBody>
          <a:bodyPr/>
          <a:lstStyle/>
          <a:p>
            <a:r>
              <a:rPr lang="zh-CN" altLang="en-US" smtClean="0"/>
              <a:t>三、文件管理</a:t>
            </a:r>
          </a:p>
        </p:txBody>
      </p:sp>
      <p:sp>
        <p:nvSpPr>
          <p:cNvPr id="11" name="内容占位符 2"/>
          <p:cNvSpPr>
            <a:spLocks noGrp="1"/>
          </p:cNvSpPr>
          <p:nvPr>
            <p:ph idx="1"/>
          </p:nvPr>
        </p:nvSpPr>
        <p:spPr>
          <a:xfrm>
            <a:off x="914400" y="1196975"/>
            <a:ext cx="7689850" cy="5040313"/>
          </a:xfrm>
        </p:spPr>
        <p:txBody>
          <a:bodyPr/>
          <a:lstStyle/>
          <a:p>
            <a:pPr>
              <a:spcBef>
                <a:spcPts val="600"/>
              </a:spcBef>
              <a:buFontTx/>
              <a:buNone/>
              <a:defRPr/>
            </a:pPr>
            <a:r>
              <a:rPr lang="en-US" altLang="zh-CN" sz="2000" b="1" dirty="0" smtClean="0"/>
              <a:t>3</a:t>
            </a:r>
            <a:r>
              <a:rPr lang="zh-CN" altLang="en-US" sz="2000" b="1" dirty="0" smtClean="0"/>
              <a:t>、其它文件管理</a:t>
            </a:r>
            <a:endParaRPr lang="en-US" altLang="zh-CN" sz="2000" b="1" dirty="0" smtClean="0"/>
          </a:p>
          <a:p>
            <a:pPr marL="288000" indent="0">
              <a:spcBef>
                <a:spcPts val="600"/>
              </a:spcBef>
              <a:buFontTx/>
              <a:buNone/>
              <a:defRPr/>
            </a:pPr>
            <a:r>
              <a:rPr lang="zh-CN" altLang="en-US" sz="1600" dirty="0" smtClean="0"/>
              <a:t>我们正在使用的</a:t>
            </a:r>
            <a:r>
              <a:rPr lang="en-US" altLang="zh-CN" sz="1600" dirty="0" smtClean="0"/>
              <a:t>OA</a:t>
            </a:r>
            <a:r>
              <a:rPr lang="zh-CN" altLang="en-US" sz="1600" dirty="0" smtClean="0"/>
              <a:t>系统，可对各种各样的文件进行管理，比如说，我们定义一个合同管理类，即可对合同进行管理，同样，定义传真、报表、总结等类型，即可对相应的文件实施管理。</a:t>
            </a:r>
            <a:endParaRPr lang="en-US" altLang="zh-CN" sz="1600" dirty="0" smtClean="0"/>
          </a:p>
          <a:p>
            <a:pPr marL="288000" indent="0">
              <a:spcBef>
                <a:spcPts val="600"/>
              </a:spcBef>
              <a:buFontTx/>
              <a:buNone/>
              <a:defRPr/>
            </a:pPr>
            <a:r>
              <a:rPr lang="zh-CN" altLang="en-US" sz="1600" dirty="0" smtClean="0"/>
              <a:t>下面，以合同管理为例说明。</a:t>
            </a:r>
            <a:endParaRPr lang="en-US" altLang="zh-CN" sz="1600" dirty="0" smtClean="0"/>
          </a:p>
          <a:p>
            <a:pPr marL="288000" indent="0">
              <a:spcBef>
                <a:spcPts val="600"/>
              </a:spcBef>
              <a:buFontTx/>
              <a:buNone/>
              <a:defRPr/>
            </a:pPr>
            <a:r>
              <a:rPr lang="en-US" altLang="zh-CN" sz="1600" b="1" dirty="0" smtClean="0"/>
              <a:t>① </a:t>
            </a:r>
            <a:r>
              <a:rPr lang="zh-CN" altLang="en-US" sz="1600" b="1" dirty="0" smtClean="0"/>
              <a:t>定义合同管理架构</a:t>
            </a:r>
            <a:endParaRPr lang="en-US" altLang="zh-CN" sz="1600" b="1" dirty="0" smtClean="0"/>
          </a:p>
          <a:p>
            <a:pPr marL="288000" indent="0">
              <a:spcBef>
                <a:spcPts val="600"/>
              </a:spcBef>
              <a:buFontTx/>
              <a:buNone/>
              <a:defRPr/>
            </a:pPr>
            <a:r>
              <a:rPr lang="zh-CN" altLang="en-US" sz="1600" dirty="0" smtClean="0"/>
              <a:t>比如说，将合同分为采购合同、销售合同及其他合同三大类。</a:t>
            </a:r>
            <a:endParaRPr lang="en-US" altLang="zh-CN" sz="1600" dirty="0" smtClean="0"/>
          </a:p>
          <a:p>
            <a:pPr marL="288000" indent="0">
              <a:spcBef>
                <a:spcPts val="600"/>
              </a:spcBef>
              <a:buFontTx/>
              <a:buNone/>
              <a:defRPr/>
            </a:pPr>
            <a:r>
              <a:rPr lang="en-US" altLang="zh-CN" sz="1600" b="1" dirty="0" smtClean="0"/>
              <a:t>② </a:t>
            </a:r>
            <a:r>
              <a:rPr lang="zh-CN" altLang="en-US" sz="1600" b="1" dirty="0" smtClean="0"/>
              <a:t>授权</a:t>
            </a:r>
            <a:endParaRPr lang="en-US" altLang="zh-CN" sz="1600" b="1" dirty="0" smtClean="0"/>
          </a:p>
          <a:p>
            <a:pPr marL="288000" indent="0">
              <a:spcBef>
                <a:spcPts val="600"/>
              </a:spcBef>
              <a:buFontTx/>
              <a:buNone/>
              <a:defRPr/>
            </a:pPr>
            <a:r>
              <a:rPr lang="zh-CN" altLang="en-US" sz="1600" dirty="0" smtClean="0"/>
              <a:t>根据合同管理职责，进行相应授权。</a:t>
            </a:r>
            <a:endParaRPr lang="en-US" altLang="zh-CN" sz="1600" dirty="0" smtClean="0"/>
          </a:p>
          <a:p>
            <a:pPr marL="288000" indent="0">
              <a:spcBef>
                <a:spcPts val="600"/>
              </a:spcBef>
              <a:buFontTx/>
              <a:buNone/>
              <a:defRPr/>
            </a:pPr>
            <a:r>
              <a:rPr lang="en-US" altLang="zh-CN" sz="1600" b="1" dirty="0" smtClean="0"/>
              <a:t>③ </a:t>
            </a:r>
            <a:r>
              <a:rPr lang="zh-CN" altLang="en-US" sz="1600" b="1" dirty="0" smtClean="0"/>
              <a:t>合同起草与登记</a:t>
            </a:r>
            <a:endParaRPr lang="en-US" altLang="zh-CN" sz="1600" b="1" dirty="0" smtClean="0"/>
          </a:p>
          <a:p>
            <a:pPr marL="288000" indent="0">
              <a:spcBef>
                <a:spcPts val="600"/>
              </a:spcBef>
              <a:buFontTx/>
              <a:buNone/>
              <a:defRPr/>
            </a:pPr>
            <a:r>
              <a:rPr lang="zh-CN" altLang="en-US" sz="1600" dirty="0" smtClean="0"/>
              <a:t>起草合同，并登记在相应的类目下面。</a:t>
            </a:r>
            <a:endParaRPr lang="en-US" altLang="zh-CN" sz="1600" dirty="0" smtClean="0"/>
          </a:p>
          <a:p>
            <a:pPr marL="288000" indent="0">
              <a:spcBef>
                <a:spcPts val="600"/>
              </a:spcBef>
              <a:buFontTx/>
              <a:buNone/>
              <a:defRPr/>
            </a:pPr>
            <a:r>
              <a:rPr lang="en-US" altLang="zh-CN" sz="1600" b="1" dirty="0" smtClean="0"/>
              <a:t>④ </a:t>
            </a:r>
            <a:r>
              <a:rPr lang="zh-CN" altLang="en-US" sz="1600" b="1" dirty="0" smtClean="0"/>
              <a:t>合同审批</a:t>
            </a:r>
            <a:endParaRPr lang="en-US" altLang="zh-CN" sz="1600" b="1" dirty="0" smtClean="0"/>
          </a:p>
          <a:p>
            <a:pPr marL="288000" indent="0">
              <a:spcBef>
                <a:spcPts val="600"/>
              </a:spcBef>
              <a:buFontTx/>
              <a:buNone/>
              <a:defRPr/>
            </a:pPr>
            <a:r>
              <a:rPr lang="zh-CN" altLang="en-US" sz="1600" dirty="0" smtClean="0"/>
              <a:t>根据合同审批流程，实施审批操作。</a:t>
            </a:r>
            <a:endParaRPr lang="en-US" altLang="zh-CN" sz="1600" dirty="0" smtClean="0"/>
          </a:p>
          <a:p>
            <a:pPr marL="288000" indent="0">
              <a:spcBef>
                <a:spcPts val="600"/>
              </a:spcBef>
              <a:buFontTx/>
              <a:buNone/>
              <a:defRPr/>
            </a:pPr>
            <a:r>
              <a:rPr lang="en-US" altLang="zh-CN" sz="1600" b="1" dirty="0" smtClean="0"/>
              <a:t>⑤ </a:t>
            </a:r>
            <a:r>
              <a:rPr lang="zh-CN" altLang="en-US" sz="1600" b="1" dirty="0" smtClean="0"/>
              <a:t>合同执行</a:t>
            </a:r>
            <a:endParaRPr lang="en-US" altLang="zh-CN" sz="1600" b="1" dirty="0" smtClean="0"/>
          </a:p>
          <a:p>
            <a:pPr marL="288000" indent="0">
              <a:spcBef>
                <a:spcPts val="600"/>
              </a:spcBef>
              <a:buFontTx/>
              <a:buNone/>
              <a:defRPr/>
            </a:pPr>
            <a:r>
              <a:rPr lang="zh-CN" altLang="en-US" sz="1600" dirty="0" smtClean="0"/>
              <a:t>可以启动相应的合同执行流程，以监督和跟踪合同的执行情况。</a:t>
            </a:r>
            <a:endParaRPr lang="en-US" altLang="zh-CN" sz="1600" dirty="0" smtClean="0"/>
          </a:p>
          <a:p>
            <a:pPr marL="288000" indent="0">
              <a:spcBef>
                <a:spcPts val="600"/>
              </a:spcBef>
              <a:buFontTx/>
              <a:buNone/>
              <a:defRPr/>
            </a:pPr>
            <a:r>
              <a:rPr lang="zh-CN" altLang="en-US" sz="1600" dirty="0" smtClean="0"/>
              <a:t>可以利用提醒功能，在合同执行的关键时点提醒合同执行者处理合同。</a:t>
            </a:r>
            <a:endParaRPr lang="en-US" altLang="zh-CN" sz="1600" dirty="0"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标题 1"/>
          <p:cNvSpPr>
            <a:spLocks noGrp="1"/>
          </p:cNvSpPr>
          <p:nvPr>
            <p:ph type="title"/>
          </p:nvPr>
        </p:nvSpPr>
        <p:spPr/>
        <p:txBody>
          <a:bodyPr/>
          <a:lstStyle/>
          <a:p>
            <a:r>
              <a:rPr lang="zh-CN" altLang="en-US" smtClean="0"/>
              <a:t>三、文件管理</a:t>
            </a:r>
          </a:p>
        </p:txBody>
      </p:sp>
      <p:sp>
        <p:nvSpPr>
          <p:cNvPr id="55299" name="内容占位符 2"/>
          <p:cNvSpPr>
            <a:spLocks noGrp="1"/>
          </p:cNvSpPr>
          <p:nvPr>
            <p:ph idx="1"/>
          </p:nvPr>
        </p:nvSpPr>
        <p:spPr/>
        <p:txBody>
          <a:bodyPr/>
          <a:lstStyle/>
          <a:p>
            <a:r>
              <a:rPr lang="zh-CN" altLang="en-US" smtClean="0"/>
              <a:t>答疑</a:t>
            </a:r>
            <a:endParaRPr lang="en-US" altLang="zh-CN" smtClean="0"/>
          </a:p>
          <a:p>
            <a:endParaRPr lang="zh-CN" altLang="en-US" smtClean="0"/>
          </a:p>
        </p:txBody>
      </p:sp>
      <p:sp>
        <p:nvSpPr>
          <p:cNvPr id="55300"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BAFE51CF-55CF-4EE2-90F6-A32E06720835}" type="datetime1">
              <a:rPr lang="zh-CN" altLang="en-US" sz="1400" smtClean="0"/>
              <a:pPr eaLnBrk="1" hangingPunct="1"/>
              <a:t>2014/10/14</a:t>
            </a:fld>
            <a:endParaRPr lang="en-US" altLang="zh-CN" sz="1400" smtClean="0"/>
          </a:p>
        </p:txBody>
      </p:sp>
      <p:sp>
        <p:nvSpPr>
          <p:cNvPr id="55301"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60EEED90-D00E-4B96-8D30-F3B41B63192E}" type="slidenum">
              <a:rPr lang="en-US" altLang="zh-CN" sz="1400"/>
              <a:pPr eaLnBrk="1" hangingPunct="1"/>
              <a:t>52</a:t>
            </a:fld>
            <a:endParaRPr lang="en-US" altLang="zh-CN" sz="1400"/>
          </a:p>
        </p:txBody>
      </p:sp>
      <p:sp>
        <p:nvSpPr>
          <p:cNvPr id="6"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4308F68F-D7C5-4CBC-A2C2-EBF0EDCE2B2D}" type="datetime1">
              <a:rPr lang="zh-CN" altLang="en-US" sz="1400" smtClean="0"/>
              <a:pPr eaLnBrk="1" hangingPunct="1"/>
              <a:t>2014/10/14</a:t>
            </a:fld>
            <a:endParaRPr lang="en-US" altLang="zh-CN" sz="1400" smtClean="0"/>
          </a:p>
        </p:txBody>
      </p:sp>
      <p:sp>
        <p:nvSpPr>
          <p:cNvPr id="56323"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9623A789-9965-4161-9191-D40CEC0A5BA1}" type="slidenum">
              <a:rPr lang="en-US" altLang="zh-CN" sz="1400"/>
              <a:pPr eaLnBrk="1" hangingPunct="1"/>
              <a:t>53</a:t>
            </a:fld>
            <a:endParaRPr lang="en-US" altLang="zh-CN" sz="1400"/>
          </a:p>
        </p:txBody>
      </p:sp>
      <p:sp>
        <p:nvSpPr>
          <p:cNvPr id="6"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
        <p:nvSpPr>
          <p:cNvPr id="56325" name="标题 1"/>
          <p:cNvSpPr>
            <a:spLocks noGrp="1"/>
          </p:cNvSpPr>
          <p:nvPr>
            <p:ph type="title"/>
          </p:nvPr>
        </p:nvSpPr>
        <p:spPr>
          <a:xfrm>
            <a:off x="928688" y="142875"/>
            <a:ext cx="7543800" cy="1143000"/>
          </a:xfrm>
        </p:spPr>
        <p:txBody>
          <a:bodyPr/>
          <a:lstStyle/>
          <a:p>
            <a:r>
              <a:rPr lang="zh-CN" altLang="en-US" smtClean="0"/>
              <a:t>四、搜索</a:t>
            </a:r>
          </a:p>
        </p:txBody>
      </p:sp>
      <p:sp>
        <p:nvSpPr>
          <p:cNvPr id="56326" name="内容占位符 2"/>
          <p:cNvSpPr>
            <a:spLocks noGrp="1"/>
          </p:cNvSpPr>
          <p:nvPr>
            <p:ph idx="1"/>
          </p:nvPr>
        </p:nvSpPr>
        <p:spPr>
          <a:xfrm>
            <a:off x="914400" y="1196975"/>
            <a:ext cx="7689850" cy="5040313"/>
          </a:xfrm>
        </p:spPr>
        <p:txBody>
          <a:bodyPr/>
          <a:lstStyle/>
          <a:p>
            <a:pPr>
              <a:spcBef>
                <a:spcPts val="600"/>
              </a:spcBef>
              <a:buFontTx/>
              <a:buNone/>
            </a:pPr>
            <a:endParaRPr lang="en-US" altLang="zh-CN" sz="2000" b="1" smtClean="0"/>
          </a:p>
          <a:p>
            <a:pPr>
              <a:spcBef>
                <a:spcPts val="600"/>
              </a:spcBef>
              <a:buFontTx/>
              <a:buNone/>
            </a:pPr>
            <a:r>
              <a:rPr lang="en-US" altLang="zh-CN" sz="2000" b="1" smtClean="0"/>
              <a:t>1</a:t>
            </a:r>
            <a:r>
              <a:rPr lang="zh-CN" altLang="en-US" sz="2000" b="1" smtClean="0"/>
              <a:t>、</a:t>
            </a:r>
            <a:r>
              <a:rPr lang="en-US" altLang="zh-CN" sz="2000" b="1" smtClean="0"/>
              <a:t>OA</a:t>
            </a:r>
            <a:r>
              <a:rPr lang="zh-CN" altLang="en-US" sz="2000" b="1" smtClean="0"/>
              <a:t>系统中的搜索</a:t>
            </a:r>
            <a:endParaRPr lang="en-US" altLang="zh-CN" sz="2000" b="1" smtClean="0"/>
          </a:p>
          <a:p>
            <a:pPr>
              <a:spcBef>
                <a:spcPts val="600"/>
              </a:spcBef>
              <a:buFontTx/>
              <a:buNone/>
            </a:pPr>
            <a:r>
              <a:rPr lang="en-US" altLang="zh-CN" sz="1600" smtClean="0"/>
              <a:t>OA</a:t>
            </a:r>
            <a:r>
              <a:rPr lang="zh-CN" altLang="en-US" sz="1600" smtClean="0"/>
              <a:t>系统中的搜索，我们称为工作搜索，</a:t>
            </a:r>
            <a:endParaRPr lang="en-US" altLang="zh-CN" sz="1600" smtClean="0"/>
          </a:p>
          <a:p>
            <a:pPr>
              <a:spcBef>
                <a:spcPts val="600"/>
              </a:spcBef>
              <a:buFontTx/>
              <a:buNone/>
            </a:pPr>
            <a:r>
              <a:rPr lang="zh-CN" altLang="en-US" sz="1600" smtClean="0"/>
              <a:t>它与互联网上的搜索有类似之处，但也</a:t>
            </a:r>
            <a:endParaRPr lang="en-US" altLang="zh-CN" sz="1600" smtClean="0"/>
          </a:p>
          <a:p>
            <a:pPr>
              <a:spcBef>
                <a:spcPts val="600"/>
              </a:spcBef>
              <a:buFontTx/>
              <a:buNone/>
            </a:pPr>
            <a:r>
              <a:rPr lang="zh-CN" altLang="en-US" sz="1600" smtClean="0"/>
              <a:t>有区别。</a:t>
            </a:r>
            <a:endParaRPr lang="en-US" altLang="zh-CN" sz="1600" smtClean="0"/>
          </a:p>
          <a:p>
            <a:pPr>
              <a:spcBef>
                <a:spcPts val="600"/>
              </a:spcBef>
              <a:buFontTx/>
              <a:buNone/>
            </a:pPr>
            <a:r>
              <a:rPr lang="zh-CN" altLang="en-US" sz="1600" smtClean="0"/>
              <a:t>互联网上的搜索，除了查找和阅读信息</a:t>
            </a:r>
            <a:endParaRPr lang="en-US" altLang="zh-CN" sz="1600" smtClean="0"/>
          </a:p>
          <a:p>
            <a:pPr>
              <a:spcBef>
                <a:spcPts val="600"/>
              </a:spcBef>
              <a:buFontTx/>
              <a:buNone/>
            </a:pPr>
            <a:r>
              <a:rPr lang="zh-CN" altLang="en-US" sz="1600" smtClean="0"/>
              <a:t>之外，就没有其它的功能了。</a:t>
            </a:r>
            <a:endParaRPr lang="en-US" altLang="zh-CN" sz="1600" smtClean="0"/>
          </a:p>
          <a:p>
            <a:pPr>
              <a:spcBef>
                <a:spcPts val="600"/>
              </a:spcBef>
              <a:buFontTx/>
              <a:buNone/>
            </a:pPr>
            <a:r>
              <a:rPr lang="en-US" altLang="zh-CN" sz="1600" smtClean="0"/>
              <a:t>OA</a:t>
            </a:r>
            <a:r>
              <a:rPr lang="zh-CN" altLang="en-US" sz="1600" smtClean="0"/>
              <a:t>系统中的搜索：</a:t>
            </a:r>
            <a:endParaRPr lang="en-US" altLang="zh-CN" sz="1600" smtClean="0"/>
          </a:p>
          <a:p>
            <a:pPr>
              <a:spcBef>
                <a:spcPts val="600"/>
              </a:spcBef>
              <a:buFontTx/>
              <a:buNone/>
            </a:pPr>
            <a:r>
              <a:rPr lang="en-US" altLang="zh-CN" sz="1600" smtClean="0"/>
              <a:t>①</a:t>
            </a:r>
            <a:r>
              <a:rPr lang="zh-CN" altLang="en-US" sz="1600" smtClean="0"/>
              <a:t>、可以查找和阅读信息。</a:t>
            </a:r>
            <a:endParaRPr lang="en-US" altLang="zh-CN" sz="1600" smtClean="0"/>
          </a:p>
          <a:p>
            <a:pPr>
              <a:spcBef>
                <a:spcPts val="600"/>
              </a:spcBef>
              <a:buFontTx/>
              <a:buNone/>
            </a:pPr>
            <a:r>
              <a:rPr lang="en-US" altLang="zh-CN" sz="1600" smtClean="0"/>
              <a:t>②</a:t>
            </a:r>
            <a:r>
              <a:rPr lang="zh-CN" altLang="en-US" sz="1600" smtClean="0"/>
              <a:t>、可以处理信息。</a:t>
            </a:r>
            <a:endParaRPr lang="en-US" altLang="zh-CN" sz="1600" smtClean="0"/>
          </a:p>
          <a:p>
            <a:pPr>
              <a:spcBef>
                <a:spcPts val="600"/>
              </a:spcBef>
              <a:buFontTx/>
              <a:buNone/>
            </a:pPr>
            <a:r>
              <a:rPr lang="en-US" altLang="zh-CN" sz="1600" smtClean="0"/>
              <a:t>③</a:t>
            </a:r>
            <a:r>
              <a:rPr lang="zh-CN" altLang="en-US" sz="1600" smtClean="0"/>
              <a:t>、查找、阅读和处理功能受权限控制。</a:t>
            </a:r>
            <a:endParaRPr lang="en-US" altLang="zh-CN" sz="1600" smtClean="0"/>
          </a:p>
          <a:p>
            <a:pPr>
              <a:spcBef>
                <a:spcPts val="600"/>
              </a:spcBef>
              <a:buFontTx/>
              <a:buNone/>
            </a:pPr>
            <a:endParaRPr lang="en-US" altLang="zh-CN" sz="1600" smtClean="0"/>
          </a:p>
          <a:p>
            <a:pPr>
              <a:spcBef>
                <a:spcPts val="600"/>
              </a:spcBef>
              <a:buFontTx/>
              <a:buNone/>
            </a:pPr>
            <a:endParaRPr lang="en-US" altLang="zh-CN" sz="1600" smtClean="0"/>
          </a:p>
          <a:p>
            <a:pPr>
              <a:spcBef>
                <a:spcPts val="600"/>
              </a:spcBef>
              <a:buFontTx/>
              <a:buNone/>
            </a:pPr>
            <a:r>
              <a:rPr lang="zh-CN" altLang="en-US" sz="1600" smtClean="0"/>
              <a:t>注：要感觉到搜索的效果，</a:t>
            </a:r>
            <a:r>
              <a:rPr lang="en-US" altLang="zh-CN" sz="1600" smtClean="0"/>
              <a:t>OA</a:t>
            </a:r>
            <a:r>
              <a:rPr lang="zh-CN" altLang="en-US" sz="1600" smtClean="0"/>
              <a:t>系统中必须要有一定的信息存量，所以，我们应该将企业常用的专有信息数字化，职员才能真正搜索到工作所需的信息。</a:t>
            </a:r>
            <a:endParaRPr lang="en-US" altLang="zh-CN" sz="1600" smtClean="0"/>
          </a:p>
          <a:p>
            <a:pPr>
              <a:spcBef>
                <a:spcPts val="600"/>
              </a:spcBef>
              <a:buFontTx/>
              <a:buNone/>
            </a:pPr>
            <a:endParaRPr lang="en-US" altLang="zh-CN" sz="1600" smtClean="0"/>
          </a:p>
        </p:txBody>
      </p:sp>
      <p:pic>
        <p:nvPicPr>
          <p:cNvPr id="5632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7900" y="2060575"/>
            <a:ext cx="3729038"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1D0CBC6A-66AF-4F41-85E4-9652D0031A6F}" type="datetime1">
              <a:rPr lang="zh-CN" altLang="en-US" sz="1400" smtClean="0"/>
              <a:pPr eaLnBrk="1" hangingPunct="1"/>
              <a:t>2014/10/14</a:t>
            </a:fld>
            <a:endParaRPr lang="en-US" altLang="zh-CN" sz="1400" smtClean="0"/>
          </a:p>
        </p:txBody>
      </p:sp>
      <p:sp>
        <p:nvSpPr>
          <p:cNvPr id="57347"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3D6DFF72-5BEC-47EC-B32D-3AA076D340B3}" type="slidenum">
              <a:rPr lang="en-US" altLang="zh-CN" sz="1400"/>
              <a:pPr eaLnBrk="1" hangingPunct="1"/>
              <a:t>54</a:t>
            </a:fld>
            <a:endParaRPr lang="en-US" altLang="zh-CN" sz="1400"/>
          </a:p>
        </p:txBody>
      </p:sp>
      <p:sp>
        <p:nvSpPr>
          <p:cNvPr id="6"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
        <p:nvSpPr>
          <p:cNvPr id="57349" name="标题 1"/>
          <p:cNvSpPr>
            <a:spLocks noGrp="1"/>
          </p:cNvSpPr>
          <p:nvPr>
            <p:ph type="title"/>
          </p:nvPr>
        </p:nvSpPr>
        <p:spPr>
          <a:xfrm>
            <a:off x="928688" y="142875"/>
            <a:ext cx="7543800" cy="1143000"/>
          </a:xfrm>
        </p:spPr>
        <p:txBody>
          <a:bodyPr/>
          <a:lstStyle/>
          <a:p>
            <a:r>
              <a:rPr lang="zh-CN" altLang="en-US" smtClean="0"/>
              <a:t>四、搜索</a:t>
            </a:r>
          </a:p>
        </p:txBody>
      </p:sp>
      <p:sp>
        <p:nvSpPr>
          <p:cNvPr id="57350" name="内容占位符 2"/>
          <p:cNvSpPr>
            <a:spLocks noGrp="1"/>
          </p:cNvSpPr>
          <p:nvPr>
            <p:ph idx="1"/>
          </p:nvPr>
        </p:nvSpPr>
        <p:spPr>
          <a:xfrm>
            <a:off x="914400" y="1196975"/>
            <a:ext cx="4665663" cy="5040313"/>
          </a:xfrm>
        </p:spPr>
        <p:txBody>
          <a:bodyPr/>
          <a:lstStyle/>
          <a:p>
            <a:pPr>
              <a:spcBef>
                <a:spcPts val="600"/>
              </a:spcBef>
              <a:buFontTx/>
              <a:buNone/>
            </a:pPr>
            <a:endParaRPr lang="en-US" altLang="zh-CN" sz="1600" smtClean="0"/>
          </a:p>
          <a:p>
            <a:pPr>
              <a:spcBef>
                <a:spcPts val="600"/>
              </a:spcBef>
              <a:buFontTx/>
              <a:buNone/>
            </a:pPr>
            <a:r>
              <a:rPr lang="en-US" altLang="zh-CN" sz="2000" b="1" smtClean="0"/>
              <a:t>2</a:t>
            </a:r>
            <a:r>
              <a:rPr lang="zh-CN" altLang="en-US" sz="2000" b="1" smtClean="0"/>
              <a:t>、搜索类与搜索树</a:t>
            </a:r>
            <a:endParaRPr lang="en-US" altLang="zh-CN" sz="2000" b="1" smtClean="0"/>
          </a:p>
          <a:p>
            <a:pPr>
              <a:spcBef>
                <a:spcPts val="600"/>
              </a:spcBef>
              <a:buFontTx/>
              <a:buNone/>
            </a:pPr>
            <a:r>
              <a:rPr lang="zh-CN" altLang="en-US" sz="1600" smtClean="0"/>
              <a:t>      我们正在使用的</a:t>
            </a:r>
            <a:r>
              <a:rPr lang="en-US" altLang="zh-CN" sz="1600" smtClean="0"/>
              <a:t>OA</a:t>
            </a:r>
            <a:r>
              <a:rPr lang="zh-CN" altLang="en-US" sz="1600" smtClean="0"/>
              <a:t>系统，还有一个非常新颖的功能，即搜索树。也就是说，可以通过搜索树，将自己常用的搜索固定下来，并可形成带层级的搜索树结构。</a:t>
            </a:r>
            <a:endParaRPr lang="en-US" altLang="zh-CN" sz="1600" smtClean="0"/>
          </a:p>
          <a:p>
            <a:pPr>
              <a:spcBef>
                <a:spcPts val="600"/>
              </a:spcBef>
              <a:buFontTx/>
              <a:buNone/>
            </a:pPr>
            <a:endParaRPr lang="en-US" altLang="zh-CN" sz="1600" smtClean="0"/>
          </a:p>
          <a:p>
            <a:pPr>
              <a:spcBef>
                <a:spcPts val="600"/>
              </a:spcBef>
              <a:buFontTx/>
              <a:buNone/>
            </a:pPr>
            <a:r>
              <a:rPr lang="zh-CN" altLang="en-US" sz="1600" smtClean="0"/>
              <a:t>①  每一个搜索类，都可固化一组搜索条件，点击搜索类，即可查找出满足条件的信息。</a:t>
            </a:r>
            <a:endParaRPr lang="en-US" altLang="zh-CN" sz="1600" smtClean="0"/>
          </a:p>
          <a:p>
            <a:pPr>
              <a:spcBef>
                <a:spcPts val="600"/>
              </a:spcBef>
              <a:buFontTx/>
              <a:buNone/>
            </a:pPr>
            <a:endParaRPr lang="en-US" altLang="zh-CN" sz="1600" smtClean="0"/>
          </a:p>
          <a:p>
            <a:pPr>
              <a:spcBef>
                <a:spcPts val="600"/>
              </a:spcBef>
              <a:buFontTx/>
              <a:buNone/>
            </a:pPr>
            <a:r>
              <a:rPr lang="en-US" altLang="zh-CN" sz="1600" smtClean="0"/>
              <a:t> </a:t>
            </a:r>
            <a:r>
              <a:rPr lang="zh-CN" altLang="en-US" sz="1600" smtClean="0"/>
              <a:t>②  通过创建带层级的搜索类，即可形成搜索树。</a:t>
            </a:r>
            <a:endParaRPr lang="en-US" altLang="zh-CN" sz="1600" smtClean="0"/>
          </a:p>
          <a:p>
            <a:pPr>
              <a:spcBef>
                <a:spcPts val="600"/>
              </a:spcBef>
              <a:buFontTx/>
              <a:buNone/>
            </a:pPr>
            <a:r>
              <a:rPr lang="en-US" altLang="zh-CN" sz="1600" smtClean="0"/>
              <a:t>      </a:t>
            </a:r>
          </a:p>
          <a:p>
            <a:pPr>
              <a:spcBef>
                <a:spcPts val="600"/>
              </a:spcBef>
              <a:buFontTx/>
              <a:buNone/>
            </a:pPr>
            <a:endParaRPr lang="en-US" altLang="zh-CN" sz="1600" smtClean="0"/>
          </a:p>
          <a:p>
            <a:pPr>
              <a:spcBef>
                <a:spcPts val="600"/>
              </a:spcBef>
              <a:buFontTx/>
              <a:buNone/>
            </a:pPr>
            <a:r>
              <a:rPr lang="zh-CN" altLang="en-US" sz="1600" smtClean="0"/>
              <a:t>注：创建搜索类，需要一定的</a:t>
            </a:r>
            <a:r>
              <a:rPr lang="en-US" altLang="zh-CN" sz="1600" smtClean="0"/>
              <a:t>SQL</a:t>
            </a:r>
            <a:r>
              <a:rPr lang="zh-CN" altLang="en-US" sz="1600" smtClean="0"/>
              <a:t>语言知识。</a:t>
            </a:r>
            <a:endParaRPr lang="en-US" altLang="zh-CN" sz="1600" smtClean="0"/>
          </a:p>
        </p:txBody>
      </p:sp>
      <p:pic>
        <p:nvPicPr>
          <p:cNvPr id="5735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2420938"/>
            <a:ext cx="1962150" cy="340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30C1AC04-C2C3-43CF-B983-5641EAE5164D}" type="datetime1">
              <a:rPr lang="zh-CN" altLang="en-US" sz="1400" smtClean="0"/>
              <a:pPr eaLnBrk="1" hangingPunct="1"/>
              <a:t>2014/10/14</a:t>
            </a:fld>
            <a:endParaRPr lang="en-US" altLang="zh-CN" sz="1400" smtClean="0"/>
          </a:p>
        </p:txBody>
      </p:sp>
      <p:sp>
        <p:nvSpPr>
          <p:cNvPr id="58371"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4EFBE67B-C15E-4284-B0AD-A0D5F554B169}" type="slidenum">
              <a:rPr lang="en-US" altLang="zh-CN" sz="1400"/>
              <a:pPr eaLnBrk="1" hangingPunct="1"/>
              <a:t>55</a:t>
            </a:fld>
            <a:endParaRPr lang="en-US" altLang="zh-CN" sz="1400"/>
          </a:p>
        </p:txBody>
      </p:sp>
      <p:sp>
        <p:nvSpPr>
          <p:cNvPr id="6"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
        <p:nvSpPr>
          <p:cNvPr id="58373" name="标题 1"/>
          <p:cNvSpPr>
            <a:spLocks noGrp="1"/>
          </p:cNvSpPr>
          <p:nvPr>
            <p:ph type="title"/>
          </p:nvPr>
        </p:nvSpPr>
        <p:spPr>
          <a:xfrm>
            <a:off x="928688" y="142875"/>
            <a:ext cx="7543800" cy="909638"/>
          </a:xfrm>
        </p:spPr>
        <p:txBody>
          <a:bodyPr/>
          <a:lstStyle/>
          <a:p>
            <a:r>
              <a:rPr lang="zh-CN" altLang="en-US" smtClean="0"/>
              <a:t>四、搜索</a:t>
            </a:r>
          </a:p>
        </p:txBody>
      </p:sp>
      <p:sp>
        <p:nvSpPr>
          <p:cNvPr id="58374" name="内容占位符 2"/>
          <p:cNvSpPr>
            <a:spLocks noGrp="1"/>
          </p:cNvSpPr>
          <p:nvPr>
            <p:ph idx="1"/>
          </p:nvPr>
        </p:nvSpPr>
        <p:spPr>
          <a:xfrm>
            <a:off x="914400" y="765175"/>
            <a:ext cx="7834313" cy="1439863"/>
          </a:xfrm>
        </p:spPr>
        <p:txBody>
          <a:bodyPr/>
          <a:lstStyle/>
          <a:p>
            <a:pPr>
              <a:spcBef>
                <a:spcPts val="600"/>
              </a:spcBef>
              <a:buFontTx/>
              <a:buNone/>
            </a:pPr>
            <a:endParaRPr lang="en-US" altLang="zh-CN" sz="1600" smtClean="0"/>
          </a:p>
          <a:p>
            <a:pPr>
              <a:spcBef>
                <a:spcPts val="600"/>
              </a:spcBef>
              <a:buFontTx/>
              <a:buNone/>
            </a:pPr>
            <a:r>
              <a:rPr lang="en-US" altLang="zh-CN" sz="2000" b="1" smtClean="0"/>
              <a:t>2</a:t>
            </a:r>
            <a:r>
              <a:rPr lang="zh-CN" altLang="en-US" sz="2000" b="1" smtClean="0"/>
              <a:t>、搜索树（续）</a:t>
            </a:r>
            <a:endParaRPr lang="en-US" altLang="zh-CN" sz="2000" b="1" smtClean="0"/>
          </a:p>
          <a:p>
            <a:pPr>
              <a:spcBef>
                <a:spcPts val="600"/>
              </a:spcBef>
              <a:buFontTx/>
              <a:buNone/>
            </a:pPr>
            <a:r>
              <a:rPr lang="zh-CN" altLang="en-US" sz="1600" smtClean="0"/>
              <a:t>      点击搜索树节点，可以获得相应的搜索信息。</a:t>
            </a:r>
            <a:endParaRPr lang="en-US" altLang="zh-CN" sz="1600" smtClean="0"/>
          </a:p>
        </p:txBody>
      </p:sp>
      <p:pic>
        <p:nvPicPr>
          <p:cNvPr id="58375" name="Picture 2" descr="C:\Users\tsl\Pictures\图片收集\搜索类2.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5713" y="2060575"/>
            <a:ext cx="6330950" cy="401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线形标注 1 9"/>
          <p:cNvSpPr>
            <a:spLocks/>
          </p:cNvSpPr>
          <p:nvPr/>
        </p:nvSpPr>
        <p:spPr bwMode="auto">
          <a:xfrm>
            <a:off x="1187450" y="4076700"/>
            <a:ext cx="1152525" cy="1008063"/>
          </a:xfrm>
          <a:prstGeom prst="borderCallout1">
            <a:avLst>
              <a:gd name="adj1" fmla="val 52616"/>
              <a:gd name="adj2" fmla="val 101319"/>
              <a:gd name="adj3" fmla="val -5583"/>
              <a:gd name="adj4" fmla="val 154046"/>
            </a:avLst>
          </a:prstGeom>
          <a:solidFill>
            <a:schemeClr val="tx1"/>
          </a:solidFill>
          <a:ln w="25400" algn="ctr">
            <a:solidFill>
              <a:schemeClr val="bg2"/>
            </a:solidFill>
            <a:miter lim="800000"/>
            <a:headEnd/>
            <a:tailEnd/>
          </a:ln>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zh-CN" altLang="en-US" sz="1400">
                <a:solidFill>
                  <a:srgbClr val="002060"/>
                </a:solidFill>
                <a:latin typeface="微软雅黑" panose="020B0503020204020204" pitchFamily="34" charset="-122"/>
                <a:ea typeface="微软雅黑" panose="020B0503020204020204" pitchFamily="34" charset="-122"/>
              </a:rPr>
              <a:t>点击办公室，即可查找出与办公室相关的文件。</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标题 1"/>
          <p:cNvSpPr>
            <a:spLocks noGrp="1"/>
          </p:cNvSpPr>
          <p:nvPr>
            <p:ph type="title"/>
          </p:nvPr>
        </p:nvSpPr>
        <p:spPr/>
        <p:txBody>
          <a:bodyPr/>
          <a:lstStyle/>
          <a:p>
            <a:r>
              <a:rPr lang="zh-CN" altLang="en-US" smtClean="0"/>
              <a:t>五、其它实用功能</a:t>
            </a:r>
          </a:p>
        </p:txBody>
      </p:sp>
      <p:sp>
        <p:nvSpPr>
          <p:cNvPr id="59395" name="内容占位符 2"/>
          <p:cNvSpPr>
            <a:spLocks noGrp="1"/>
          </p:cNvSpPr>
          <p:nvPr>
            <p:ph idx="1"/>
          </p:nvPr>
        </p:nvSpPr>
        <p:spPr>
          <a:xfrm>
            <a:off x="914400" y="1844675"/>
            <a:ext cx="7543800" cy="4752975"/>
          </a:xfrm>
        </p:spPr>
        <p:txBody>
          <a:bodyPr/>
          <a:lstStyle/>
          <a:p>
            <a:pPr>
              <a:spcBef>
                <a:spcPts val="600"/>
              </a:spcBef>
            </a:pPr>
            <a:r>
              <a:rPr lang="en-US" altLang="zh-CN" sz="2400" smtClean="0"/>
              <a:t>1</a:t>
            </a:r>
            <a:r>
              <a:rPr lang="zh-CN" altLang="en-US" sz="2400" smtClean="0"/>
              <a:t>、提醒</a:t>
            </a:r>
            <a:endParaRPr lang="en-US" altLang="zh-CN" sz="2400" smtClean="0"/>
          </a:p>
          <a:p>
            <a:pPr>
              <a:spcBef>
                <a:spcPts val="600"/>
              </a:spcBef>
            </a:pPr>
            <a:r>
              <a:rPr lang="zh-CN" altLang="en-US" sz="1600" smtClean="0"/>
              <a:t>每一条信息都可提交提醒，提醒可按日、周、月、年等进行，对于一些周期性工作的提醒非常有用，配置有短信平台时，还可发送短信提醒。</a:t>
            </a:r>
            <a:endParaRPr lang="en-US" altLang="zh-CN" sz="1600" smtClean="0"/>
          </a:p>
          <a:p>
            <a:pPr>
              <a:spcBef>
                <a:spcPts val="600"/>
              </a:spcBef>
            </a:pPr>
            <a:endParaRPr lang="en-US" altLang="zh-CN" sz="1600" smtClean="0"/>
          </a:p>
          <a:p>
            <a:pPr>
              <a:spcBef>
                <a:spcPts val="600"/>
              </a:spcBef>
            </a:pPr>
            <a:r>
              <a:rPr lang="en-US" altLang="zh-CN" sz="2400" smtClean="0"/>
              <a:t>2</a:t>
            </a:r>
            <a:r>
              <a:rPr lang="zh-CN" altLang="en-US" sz="2400" smtClean="0"/>
              <a:t>、短信收发</a:t>
            </a:r>
            <a:endParaRPr lang="en-US" altLang="zh-CN" sz="2400" smtClean="0"/>
          </a:p>
          <a:p>
            <a:pPr>
              <a:spcBef>
                <a:spcPts val="600"/>
              </a:spcBef>
            </a:pPr>
            <a:r>
              <a:rPr lang="zh-CN" altLang="en-US" sz="1600" smtClean="0"/>
              <a:t>①  短信收发功能需要硬件支持（短信收发器）。</a:t>
            </a:r>
            <a:endParaRPr lang="en-US" altLang="zh-CN" sz="1600" smtClean="0"/>
          </a:p>
          <a:p>
            <a:pPr>
              <a:spcBef>
                <a:spcPts val="600"/>
              </a:spcBef>
            </a:pPr>
            <a:r>
              <a:rPr lang="zh-CN" altLang="en-US" sz="1600" smtClean="0"/>
              <a:t>②  可以利用流程短信提醒功能改善流程处理的效率。</a:t>
            </a:r>
            <a:endParaRPr lang="en-US" altLang="zh-CN" sz="1600" smtClean="0"/>
          </a:p>
          <a:p>
            <a:pPr>
              <a:spcBef>
                <a:spcPts val="600"/>
              </a:spcBef>
            </a:pPr>
            <a:r>
              <a:rPr lang="zh-CN" altLang="en-US" sz="1600" smtClean="0"/>
              <a:t>③  可以利用短信平台提交流程和处理流程，方便简单事务的流程处理。</a:t>
            </a:r>
            <a:endParaRPr lang="en-US" altLang="zh-CN" sz="1600" smtClean="0"/>
          </a:p>
          <a:p>
            <a:pPr>
              <a:spcBef>
                <a:spcPts val="600"/>
              </a:spcBef>
            </a:pPr>
            <a:r>
              <a:rPr lang="zh-CN" altLang="en-US" sz="1600" smtClean="0"/>
              <a:t>④  可以群发短信。</a:t>
            </a:r>
            <a:endParaRPr lang="en-US" altLang="zh-CN" sz="1600" smtClean="0"/>
          </a:p>
          <a:p>
            <a:pPr>
              <a:spcBef>
                <a:spcPts val="600"/>
              </a:spcBef>
            </a:pPr>
            <a:r>
              <a:rPr lang="zh-CN" altLang="en-US" sz="1600" smtClean="0"/>
              <a:t>⑤  可以指定短信平台的统一收件箱接收短信。</a:t>
            </a:r>
            <a:endParaRPr lang="en-US" altLang="zh-CN" sz="1600" smtClean="0"/>
          </a:p>
          <a:p>
            <a:pPr>
              <a:spcBef>
                <a:spcPts val="600"/>
              </a:spcBef>
            </a:pPr>
            <a:endParaRPr lang="en-US" altLang="zh-CN" sz="1600" smtClean="0"/>
          </a:p>
          <a:p>
            <a:pPr>
              <a:spcBef>
                <a:spcPts val="600"/>
              </a:spcBef>
            </a:pPr>
            <a:r>
              <a:rPr lang="en-US" altLang="zh-CN" sz="2400" smtClean="0"/>
              <a:t>3</a:t>
            </a:r>
            <a:r>
              <a:rPr lang="zh-CN" altLang="en-US" sz="2400" smtClean="0"/>
              <a:t>、双向交流</a:t>
            </a:r>
            <a:endParaRPr lang="en-US" altLang="zh-CN" sz="2400" smtClean="0"/>
          </a:p>
          <a:p>
            <a:pPr>
              <a:spcBef>
                <a:spcPts val="600"/>
              </a:spcBef>
            </a:pPr>
            <a:r>
              <a:rPr lang="zh-CN" altLang="en-US" sz="1600" smtClean="0"/>
              <a:t>可以利用在线会议中的交谈功能，与任何用户实时在线交流。</a:t>
            </a:r>
            <a:endParaRPr lang="en-US" altLang="zh-CN" sz="1600" smtClean="0"/>
          </a:p>
          <a:p>
            <a:endParaRPr lang="zh-CN" altLang="en-US" sz="1600" smtClean="0"/>
          </a:p>
        </p:txBody>
      </p:sp>
      <p:sp>
        <p:nvSpPr>
          <p:cNvPr id="59396"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C458557B-1DF7-4C96-A01E-33B733B8CA68}" type="datetime1">
              <a:rPr lang="zh-CN" altLang="en-US" sz="1400" smtClean="0"/>
              <a:pPr eaLnBrk="1" hangingPunct="1"/>
              <a:t>2014/10/14</a:t>
            </a:fld>
            <a:endParaRPr lang="en-US" altLang="zh-CN" sz="1400" smtClean="0"/>
          </a:p>
        </p:txBody>
      </p:sp>
      <p:sp>
        <p:nvSpPr>
          <p:cNvPr id="59397"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B6D5FA6B-ABC7-4DDC-AEE8-E3A4F8E62424}" type="slidenum">
              <a:rPr lang="en-US" altLang="zh-CN" sz="1400"/>
              <a:pPr eaLnBrk="1" hangingPunct="1"/>
              <a:t>56</a:t>
            </a:fld>
            <a:endParaRPr lang="en-US" altLang="zh-CN" sz="1400"/>
          </a:p>
        </p:txBody>
      </p:sp>
      <p:sp>
        <p:nvSpPr>
          <p:cNvPr id="6"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标题 1"/>
          <p:cNvSpPr>
            <a:spLocks noGrp="1"/>
          </p:cNvSpPr>
          <p:nvPr>
            <p:ph type="title"/>
          </p:nvPr>
        </p:nvSpPr>
        <p:spPr/>
        <p:txBody>
          <a:bodyPr/>
          <a:lstStyle/>
          <a:p>
            <a:r>
              <a:rPr lang="zh-CN" altLang="en-US" smtClean="0"/>
              <a:t>答疑</a:t>
            </a:r>
          </a:p>
        </p:txBody>
      </p:sp>
      <p:sp>
        <p:nvSpPr>
          <p:cNvPr id="60419" name="内容占位符 2"/>
          <p:cNvSpPr>
            <a:spLocks noGrp="1"/>
          </p:cNvSpPr>
          <p:nvPr>
            <p:ph idx="1"/>
          </p:nvPr>
        </p:nvSpPr>
        <p:spPr/>
        <p:txBody>
          <a:bodyPr/>
          <a:lstStyle/>
          <a:p>
            <a:r>
              <a:rPr lang="zh-CN" altLang="en-US" smtClean="0"/>
              <a:t>如有任何问题，我们均将细心解答。</a:t>
            </a:r>
            <a:endParaRPr lang="en-US" altLang="zh-CN" smtClean="0"/>
          </a:p>
          <a:p>
            <a:endParaRPr lang="zh-CN" altLang="en-US" smtClean="0"/>
          </a:p>
        </p:txBody>
      </p:sp>
      <p:sp>
        <p:nvSpPr>
          <p:cNvPr id="60420"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3DEA2E9A-AE15-4742-9677-9059C5929BF0}" type="datetime1">
              <a:rPr lang="zh-CN" altLang="en-US" sz="1400" smtClean="0"/>
              <a:pPr eaLnBrk="1" hangingPunct="1"/>
              <a:t>2014/10/14</a:t>
            </a:fld>
            <a:endParaRPr lang="en-US" altLang="zh-CN" sz="1400" smtClean="0"/>
          </a:p>
        </p:txBody>
      </p:sp>
      <p:sp>
        <p:nvSpPr>
          <p:cNvPr id="60421"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A19F105D-F6B0-4447-9558-AB9637CCDE34}" type="slidenum">
              <a:rPr lang="en-US" altLang="zh-CN" sz="1400"/>
              <a:pPr eaLnBrk="1" hangingPunct="1"/>
              <a:t>57</a:t>
            </a:fld>
            <a:endParaRPr lang="en-US" altLang="zh-CN" sz="1400"/>
          </a:p>
        </p:txBody>
      </p:sp>
      <p:sp>
        <p:nvSpPr>
          <p:cNvPr id="6"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标题 9"/>
          <p:cNvSpPr>
            <a:spLocks noGrp="1"/>
          </p:cNvSpPr>
          <p:nvPr>
            <p:ph type="ctrTitle"/>
          </p:nvPr>
        </p:nvSpPr>
        <p:spPr/>
        <p:txBody>
          <a:bodyPr/>
          <a:lstStyle/>
          <a:p>
            <a:r>
              <a:rPr lang="zh-CN" altLang="en-US" smtClean="0"/>
              <a:t>谢谢！</a:t>
            </a:r>
          </a:p>
        </p:txBody>
      </p:sp>
      <p:sp>
        <p:nvSpPr>
          <p:cNvPr id="61443" name="副标题 10"/>
          <p:cNvSpPr>
            <a:spLocks noGrp="1"/>
          </p:cNvSpPr>
          <p:nvPr>
            <p:ph type="subTitle" idx="1"/>
          </p:nvPr>
        </p:nvSpPr>
        <p:spPr/>
        <p:txBody>
          <a:bodyPr/>
          <a:lstStyle/>
          <a:p>
            <a:r>
              <a:rPr lang="zh-CN" altLang="en-US" smtClean="0"/>
              <a:t> </a:t>
            </a:r>
          </a:p>
        </p:txBody>
      </p:sp>
      <p:sp>
        <p:nvSpPr>
          <p:cNvPr id="61444"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BFBD97B1-9233-43E2-A6E7-8FE78A6283E8}" type="datetime1">
              <a:rPr lang="zh-CN" altLang="en-US" sz="1400" smtClean="0"/>
              <a:pPr eaLnBrk="1" hangingPunct="1"/>
              <a:t>2014/10/14</a:t>
            </a:fld>
            <a:endParaRPr lang="en-US" altLang="zh-CN" sz="1400" smtClean="0"/>
          </a:p>
        </p:txBody>
      </p:sp>
      <p:sp>
        <p:nvSpPr>
          <p:cNvPr id="61445"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B71384A7-EECF-4C6A-9C90-BEA4D0828580}" type="slidenum">
              <a:rPr lang="en-US" altLang="zh-CN" sz="1400"/>
              <a:pPr eaLnBrk="1" hangingPunct="1"/>
              <a:t>58</a:t>
            </a:fld>
            <a:endParaRPr lang="en-US" altLang="zh-CN" sz="1400"/>
          </a:p>
        </p:txBody>
      </p:sp>
      <p:sp>
        <p:nvSpPr>
          <p:cNvPr id="6" name="内容占位符 2"/>
          <p:cNvSpPr txBox="1">
            <a:spLocks/>
          </p:cNvSpPr>
          <p:nvPr/>
        </p:nvSpPr>
        <p:spPr bwMode="auto">
          <a:xfrm>
            <a:off x="914400" y="1071563"/>
            <a:ext cx="7543800" cy="3657600"/>
          </a:xfrm>
          <a:prstGeom prst="rect">
            <a:avLst/>
          </a:prstGeom>
          <a:noFill/>
          <a:ln w="9525">
            <a:noFill/>
            <a:miter lim="800000"/>
            <a:headEnd/>
            <a:tailEnd/>
          </a:ln>
        </p:spPr>
        <p:txBody>
          <a:bodyPr/>
          <a:lstStyle/>
          <a:p>
            <a:pPr marL="342900" indent="-342900" eaLnBrk="0" hangingPunct="0">
              <a:spcBef>
                <a:spcPct val="60000"/>
              </a:spcBef>
              <a:buClr>
                <a:schemeClr val="tx1"/>
              </a:buClr>
              <a:buFontTx/>
              <a:buChar char="•"/>
              <a:defRPr/>
            </a:pPr>
            <a:endParaRPr lang="zh-CN" altLang="en-US" sz="3000" kern="0" dirty="0">
              <a:latin typeface="+mn-lt"/>
              <a:ea typeface="+mn-ea"/>
            </a:endParaRPr>
          </a:p>
        </p:txBody>
      </p:sp>
      <p:pic>
        <p:nvPicPr>
          <p:cNvPr id="8" name="图片 7" descr="Sys_Logo.gif"/>
          <p:cNvPicPr>
            <a:picLocks noChangeAspect="1"/>
          </p:cNvPicPr>
          <p:nvPr/>
        </p:nvPicPr>
        <p:blipFill>
          <a:blip r:embed="rId2" cstate="print"/>
          <a:stretch>
            <a:fillRect/>
          </a:stretch>
        </p:blipFill>
        <p:spPr>
          <a:xfrm>
            <a:off x="371456" y="6315099"/>
            <a:ext cx="1485900" cy="542925"/>
          </a:xfrm>
          <a:prstGeom prst="rect">
            <a:avLst/>
          </a:prstGeom>
          <a:ln>
            <a:noFill/>
          </a:ln>
          <a:effectLst>
            <a:softEdge rad="112500"/>
          </a:effectLst>
        </p:spPr>
      </p:pic>
      <p:sp>
        <p:nvSpPr>
          <p:cNvPr id="9"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内容占位符 2"/>
          <p:cNvSpPr>
            <a:spLocks noGrp="1"/>
          </p:cNvSpPr>
          <p:nvPr>
            <p:ph idx="1"/>
          </p:nvPr>
        </p:nvSpPr>
        <p:spPr>
          <a:xfrm>
            <a:off x="1476375" y="1989138"/>
            <a:ext cx="5889625" cy="4386262"/>
          </a:xfrm>
        </p:spPr>
        <p:txBody>
          <a:bodyPr/>
          <a:lstStyle/>
          <a:p>
            <a:r>
              <a:rPr lang="en-US" altLang="zh-CN" smtClean="0"/>
              <a:t>1</a:t>
            </a:r>
            <a:r>
              <a:rPr lang="zh-CN" altLang="en-US" smtClean="0"/>
              <a:t>、何谓办公自动化</a:t>
            </a:r>
            <a:endParaRPr lang="en-US" altLang="zh-CN" smtClean="0"/>
          </a:p>
          <a:p>
            <a:r>
              <a:rPr lang="en-US" altLang="zh-CN" smtClean="0"/>
              <a:t>2</a:t>
            </a:r>
            <a:r>
              <a:rPr lang="zh-CN" altLang="en-US" smtClean="0"/>
              <a:t>、办公自动化的发展历程</a:t>
            </a:r>
            <a:endParaRPr lang="en-US" altLang="zh-CN" smtClean="0"/>
          </a:p>
          <a:p>
            <a:r>
              <a:rPr lang="en-US" altLang="zh-CN" smtClean="0"/>
              <a:t>3</a:t>
            </a:r>
            <a:r>
              <a:rPr lang="zh-CN" altLang="en-US" smtClean="0"/>
              <a:t>、办公自动化系统的网络架构</a:t>
            </a:r>
            <a:endParaRPr lang="en-US" altLang="zh-CN" smtClean="0"/>
          </a:p>
          <a:p>
            <a:r>
              <a:rPr lang="en-US" altLang="zh-CN" smtClean="0"/>
              <a:t>4</a:t>
            </a:r>
            <a:r>
              <a:rPr lang="zh-CN" altLang="en-US" smtClean="0"/>
              <a:t>、办公自动化系统的主要功能</a:t>
            </a:r>
            <a:endParaRPr lang="en-US" altLang="zh-CN" smtClean="0"/>
          </a:p>
          <a:p>
            <a:r>
              <a:rPr lang="en-US" altLang="zh-CN" smtClean="0"/>
              <a:t>5</a:t>
            </a:r>
            <a:r>
              <a:rPr lang="zh-CN" altLang="en-US" smtClean="0"/>
              <a:t>、办公自动化系统软件界面</a:t>
            </a:r>
          </a:p>
        </p:txBody>
      </p:sp>
      <p:sp>
        <p:nvSpPr>
          <p:cNvPr id="8195"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34C9B165-7306-400D-931F-EEE08EA3A3D6}" type="datetime1">
              <a:rPr lang="zh-CN" altLang="en-US" sz="1400" smtClean="0"/>
              <a:pPr eaLnBrk="1" hangingPunct="1"/>
              <a:t>2014/10/14</a:t>
            </a:fld>
            <a:endParaRPr lang="en-US" altLang="zh-CN" sz="1400" smtClean="0"/>
          </a:p>
        </p:txBody>
      </p:sp>
      <p:sp>
        <p:nvSpPr>
          <p:cNvPr id="8196"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70B684E1-DCB7-4D72-B181-1CCC0421FAA4}" type="slidenum">
              <a:rPr lang="en-US" altLang="zh-CN" sz="1400"/>
              <a:pPr eaLnBrk="1" hangingPunct="1"/>
              <a:t>6</a:t>
            </a:fld>
            <a:endParaRPr lang="en-US" altLang="zh-CN" sz="1400"/>
          </a:p>
        </p:txBody>
      </p:sp>
      <p:sp>
        <p:nvSpPr>
          <p:cNvPr id="6" name="标题 1"/>
          <p:cNvSpPr txBox="1">
            <a:spLocks/>
          </p:cNvSpPr>
          <p:nvPr/>
        </p:nvSpPr>
        <p:spPr bwMode="auto">
          <a:xfrm>
            <a:off x="900113" y="333375"/>
            <a:ext cx="7543800" cy="1143000"/>
          </a:xfrm>
          <a:prstGeom prst="rect">
            <a:avLst/>
          </a:prstGeom>
          <a:noFill/>
          <a:ln w="9525">
            <a:noFill/>
            <a:miter lim="800000"/>
            <a:headEnd/>
            <a:tailEnd/>
          </a:ln>
        </p:spPr>
        <p:txBody>
          <a:bodyPr anchor="ctr"/>
          <a:lstStyle/>
          <a:p>
            <a:pPr eaLnBrk="0" hangingPunct="0">
              <a:lnSpc>
                <a:spcPct val="85000"/>
              </a:lnSpc>
              <a:defRPr/>
            </a:pPr>
            <a:r>
              <a:rPr lang="zh-CN" altLang="en-US" sz="4200" kern="0" dirty="0">
                <a:solidFill>
                  <a:schemeClr val="tx2"/>
                </a:solidFill>
                <a:latin typeface="+mj-lt"/>
                <a:ea typeface="+mj-ea"/>
                <a:cs typeface="+mj-cs"/>
              </a:rPr>
              <a:t>一、系统概述：</a:t>
            </a:r>
          </a:p>
        </p:txBody>
      </p:sp>
      <p:sp>
        <p:nvSpPr>
          <p:cNvPr id="7"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descr="Sys_Logo.gif"/>
          <p:cNvPicPr>
            <a:picLocks noChangeAspect="1"/>
          </p:cNvPicPr>
          <p:nvPr/>
        </p:nvPicPr>
        <p:blipFill>
          <a:blip r:embed="rId2" cstate="print"/>
          <a:stretch>
            <a:fillRect/>
          </a:stretch>
        </p:blipFill>
        <p:spPr>
          <a:xfrm>
            <a:off x="371456" y="6315099"/>
            <a:ext cx="1485900" cy="542925"/>
          </a:xfrm>
          <a:prstGeom prst="rect">
            <a:avLst/>
          </a:prstGeom>
          <a:ln>
            <a:noFill/>
          </a:ln>
          <a:effectLst>
            <a:softEdge rad="112500"/>
          </a:effectLst>
        </p:spPr>
      </p:pic>
      <p:sp>
        <p:nvSpPr>
          <p:cNvPr id="9219" name="标题 1"/>
          <p:cNvSpPr>
            <a:spLocks noGrp="1"/>
          </p:cNvSpPr>
          <p:nvPr>
            <p:ph type="title"/>
          </p:nvPr>
        </p:nvSpPr>
        <p:spPr>
          <a:xfrm>
            <a:off x="914400" y="142875"/>
            <a:ext cx="7543800" cy="1143000"/>
          </a:xfrm>
        </p:spPr>
        <p:txBody>
          <a:bodyPr/>
          <a:lstStyle/>
          <a:p>
            <a:r>
              <a:rPr lang="zh-CN" altLang="en-US" smtClean="0"/>
              <a:t>何谓办公自动化</a:t>
            </a:r>
          </a:p>
        </p:txBody>
      </p:sp>
      <p:sp>
        <p:nvSpPr>
          <p:cNvPr id="9220" name="内容占位符 15"/>
          <p:cNvSpPr>
            <a:spLocks noGrp="1"/>
          </p:cNvSpPr>
          <p:nvPr>
            <p:ph idx="1"/>
          </p:nvPr>
        </p:nvSpPr>
        <p:spPr>
          <a:xfrm>
            <a:off x="914400" y="1857375"/>
            <a:ext cx="7689850" cy="3929063"/>
          </a:xfrm>
        </p:spPr>
        <p:txBody>
          <a:bodyPr/>
          <a:lstStyle/>
          <a:p>
            <a:r>
              <a:rPr lang="zh-CN" altLang="en-US" sz="2400" smtClean="0"/>
              <a:t>办公自动化，简称</a:t>
            </a:r>
            <a:r>
              <a:rPr lang="en-US" altLang="zh-CN" sz="2400" smtClean="0"/>
              <a:t>OA</a:t>
            </a:r>
            <a:r>
              <a:rPr lang="zh-CN" altLang="en-US" sz="2400" smtClean="0"/>
              <a:t>（</a:t>
            </a:r>
            <a:r>
              <a:rPr lang="en-US" altLang="zh-CN" sz="2400" smtClean="0"/>
              <a:t>Office Automation</a:t>
            </a:r>
            <a:r>
              <a:rPr lang="zh-CN" altLang="en-US" sz="2400" smtClean="0"/>
              <a:t>），有时，我们也称其为无纸化办公，总的来说，办公自动化就是利用计算机技术进行办公的操作与管理，目的是提高工作效率。</a:t>
            </a:r>
            <a:endParaRPr lang="en-US" altLang="zh-CN" sz="2400" smtClean="0"/>
          </a:p>
          <a:p>
            <a:r>
              <a:rPr lang="zh-CN" altLang="en-US" sz="2400" smtClean="0"/>
              <a:t>实施办公自动化，是一项系统工程，一个办公自动化系统，一般应包含：</a:t>
            </a:r>
            <a:endParaRPr lang="en-US" altLang="zh-CN" sz="2400" smtClean="0"/>
          </a:p>
          <a:p>
            <a:r>
              <a:rPr lang="en-US" altLang="zh-CN" sz="1400" smtClean="0"/>
              <a:t>       1</a:t>
            </a:r>
            <a:r>
              <a:rPr lang="zh-CN" altLang="en-US" sz="1400" smtClean="0"/>
              <a:t>、计算机系统     包括计算机硬件、网络环境以及软件系统等</a:t>
            </a:r>
            <a:endParaRPr lang="en-US" altLang="zh-CN" sz="1400" smtClean="0"/>
          </a:p>
          <a:p>
            <a:r>
              <a:rPr lang="en-US" altLang="zh-CN" sz="1400" smtClean="0"/>
              <a:t>       2</a:t>
            </a:r>
            <a:r>
              <a:rPr lang="zh-CN" altLang="en-US" sz="1400" smtClean="0"/>
              <a:t>、组织机构与职员    为承担一部份社会责任而组成的机构，职员是形成机构的基础</a:t>
            </a:r>
            <a:endParaRPr lang="en-US" altLang="zh-CN" sz="1400" smtClean="0"/>
          </a:p>
          <a:p>
            <a:r>
              <a:rPr lang="en-US" altLang="zh-CN" sz="1400" smtClean="0"/>
              <a:t>       3</a:t>
            </a:r>
            <a:r>
              <a:rPr lang="zh-CN" altLang="en-US" sz="1400" smtClean="0"/>
              <a:t>、管理规则与制度    办公自动化系统的运行，也必须遵循现实中的规则与制度</a:t>
            </a:r>
            <a:endParaRPr lang="en-US" altLang="zh-CN" sz="1400" smtClean="0"/>
          </a:p>
        </p:txBody>
      </p:sp>
      <p:sp>
        <p:nvSpPr>
          <p:cNvPr id="9221"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B4560301-D9D8-4649-9373-E6D4AA4B04AA}" type="datetime1">
              <a:rPr lang="zh-CN" altLang="en-US" sz="1400" smtClean="0"/>
              <a:pPr eaLnBrk="1" hangingPunct="1"/>
              <a:t>2014/10/14</a:t>
            </a:fld>
            <a:endParaRPr lang="en-US" altLang="zh-CN" sz="1400" smtClean="0"/>
          </a:p>
        </p:txBody>
      </p:sp>
      <p:sp>
        <p:nvSpPr>
          <p:cNvPr id="9222"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BD77E2B7-3B50-4235-9DB9-255153AC48B2}" type="slidenum">
              <a:rPr lang="en-US" altLang="zh-CN" sz="1400"/>
              <a:pPr eaLnBrk="1" hangingPunct="1"/>
              <a:t>7</a:t>
            </a:fld>
            <a:endParaRPr lang="en-US" altLang="zh-CN" sz="1400"/>
          </a:p>
        </p:txBody>
      </p:sp>
      <p:sp>
        <p:nvSpPr>
          <p:cNvPr id="7"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205359F1-C2D5-4C90-BC84-263CEA26A8F1}" type="datetime1">
              <a:rPr lang="zh-CN" altLang="en-US" sz="1400" smtClean="0"/>
              <a:pPr eaLnBrk="1" hangingPunct="1"/>
              <a:t>2014/10/14</a:t>
            </a:fld>
            <a:endParaRPr lang="en-US" altLang="zh-CN" sz="1400" smtClean="0"/>
          </a:p>
        </p:txBody>
      </p:sp>
      <p:sp>
        <p:nvSpPr>
          <p:cNvPr id="10243"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BF905DC7-47AF-438C-A3BA-D145966ECD1E}" type="slidenum">
              <a:rPr lang="en-US" altLang="zh-CN" sz="1400"/>
              <a:pPr eaLnBrk="1" hangingPunct="1"/>
              <a:t>8</a:t>
            </a:fld>
            <a:endParaRPr lang="en-US" altLang="zh-CN" sz="1400"/>
          </a:p>
        </p:txBody>
      </p:sp>
      <p:sp>
        <p:nvSpPr>
          <p:cNvPr id="6"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
        <p:nvSpPr>
          <p:cNvPr id="10245" name="标题 1"/>
          <p:cNvSpPr>
            <a:spLocks noGrp="1"/>
          </p:cNvSpPr>
          <p:nvPr>
            <p:ph type="title"/>
          </p:nvPr>
        </p:nvSpPr>
        <p:spPr>
          <a:xfrm>
            <a:off x="914400" y="142875"/>
            <a:ext cx="7543800" cy="1143000"/>
          </a:xfrm>
        </p:spPr>
        <p:txBody>
          <a:bodyPr/>
          <a:lstStyle/>
          <a:p>
            <a:r>
              <a:rPr lang="zh-CN" altLang="en-US" smtClean="0"/>
              <a:t>办公自动化的发展历程</a:t>
            </a:r>
          </a:p>
        </p:txBody>
      </p:sp>
      <p:sp>
        <p:nvSpPr>
          <p:cNvPr id="10246" name="内容占位符 15"/>
          <p:cNvSpPr>
            <a:spLocks noGrp="1"/>
          </p:cNvSpPr>
          <p:nvPr>
            <p:ph idx="1"/>
          </p:nvPr>
        </p:nvSpPr>
        <p:spPr>
          <a:xfrm>
            <a:off x="914400" y="1412875"/>
            <a:ext cx="7689850" cy="4968875"/>
          </a:xfrm>
        </p:spPr>
        <p:txBody>
          <a:bodyPr/>
          <a:lstStyle/>
          <a:p>
            <a:r>
              <a:rPr lang="zh-CN" altLang="en-US" sz="1800" smtClean="0"/>
              <a:t>一般认为，办公自动化的发展经历了三个阶段：</a:t>
            </a:r>
            <a:endParaRPr lang="en-US" altLang="zh-CN" sz="1800" smtClean="0"/>
          </a:p>
          <a:p>
            <a:endParaRPr lang="en-US" altLang="zh-CN" sz="500" smtClean="0"/>
          </a:p>
          <a:p>
            <a:r>
              <a:rPr lang="zh-CN" altLang="en-US" sz="1800" b="1" smtClean="0"/>
              <a:t>第一阶段  以文档数据处理为核心的阶段</a:t>
            </a:r>
            <a:endParaRPr lang="en-US" altLang="zh-CN" sz="1800" b="1" smtClean="0"/>
          </a:p>
          <a:p>
            <a:r>
              <a:rPr lang="zh-CN" altLang="en-US" sz="1400" smtClean="0"/>
              <a:t>此时的办公自动化系统，就是一个文档管理系统，是手工文档处理的一个辅助工具，其主要功能仅限于文档的记录与保存。</a:t>
            </a:r>
          </a:p>
          <a:p>
            <a:r>
              <a:rPr lang="zh-CN" altLang="en-US" sz="1800" b="1" smtClean="0"/>
              <a:t>第二阶段  以工作流为核心的阶段</a:t>
            </a:r>
            <a:endParaRPr lang="en-US" altLang="zh-CN" sz="1800" b="1" smtClean="0"/>
          </a:p>
          <a:p>
            <a:r>
              <a:rPr lang="zh-CN" altLang="en-US" sz="1400" smtClean="0"/>
              <a:t>它改变了早期办公自动化的不足，通过网络和邮件，使文档和办公事务能根据工作程序在系统中流动起来，具备了协作与协同的能力。</a:t>
            </a:r>
          </a:p>
          <a:p>
            <a:r>
              <a:rPr lang="zh-CN" altLang="en-US" sz="1800" b="1" smtClean="0"/>
              <a:t>第三阶段  以知识管理为基础的阶段</a:t>
            </a:r>
            <a:endParaRPr lang="en-US" altLang="zh-CN" sz="1800" b="1" smtClean="0"/>
          </a:p>
          <a:p>
            <a:r>
              <a:rPr lang="zh-CN" altLang="en-US" sz="1400" smtClean="0"/>
              <a:t>知识管理是一个系统工程，其核心是知识的创造、获取、组织、共享和利用，让需要知识的人，在需要的时候，获得所需要的知识。传统的办公自动化系统，重视的是知识的形成过程或知识结果的处理，而以知识管理为基础的办公自动化系统，则注重知识的全过程管理，可贯穿知识的整个生命周期，所以，除了第一、二阶段办公自动化系统所具备的功能外，并引入了实时交流、论坛、博客、短信、信息广泛集成、扁平化管理等概念与功能，部份系统还可让知识的管理资源化、资产化。</a:t>
            </a:r>
          </a:p>
          <a:p>
            <a:r>
              <a:rPr lang="zh-CN" altLang="en-US" sz="1400" smtClean="0"/>
              <a:t>我们正在使用的</a:t>
            </a:r>
            <a:r>
              <a:rPr lang="en-US" altLang="zh-CN" sz="1400" smtClean="0"/>
              <a:t>3Hmis</a:t>
            </a:r>
            <a:r>
              <a:rPr lang="zh-CN" altLang="en-US" sz="1400" smtClean="0"/>
              <a:t>综合知识管理平台软件，就是一个以知识管理为基础的办公自动化系统软件平台。</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日期占位符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F778F7CE-B9E0-4DD2-AD5A-2065AB19A531}" type="datetime1">
              <a:rPr lang="zh-CN" altLang="en-US" sz="1400" smtClean="0"/>
              <a:pPr eaLnBrk="1" hangingPunct="1"/>
              <a:t>2014/10/14</a:t>
            </a:fld>
            <a:endParaRPr lang="en-US" altLang="zh-CN" sz="1400" smtClean="0"/>
          </a:p>
        </p:txBody>
      </p:sp>
      <p:sp>
        <p:nvSpPr>
          <p:cNvPr id="11267" name="灯片编号占位符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eaLnBrk="1" hangingPunct="1"/>
            <a:fld id="{104B83ED-6350-44DD-95C1-5D36C7EE47D7}" type="slidenum">
              <a:rPr lang="en-US" altLang="zh-CN" sz="1400"/>
              <a:pPr eaLnBrk="1" hangingPunct="1"/>
              <a:t>9</a:t>
            </a:fld>
            <a:endParaRPr lang="en-US" altLang="zh-CN" sz="1400"/>
          </a:p>
        </p:txBody>
      </p:sp>
      <p:sp>
        <p:nvSpPr>
          <p:cNvPr id="6" name="标题 5"/>
          <p:cNvSpPr txBox="1">
            <a:spLocks/>
          </p:cNvSpPr>
          <p:nvPr/>
        </p:nvSpPr>
        <p:spPr bwMode="auto">
          <a:xfrm>
            <a:off x="0" y="-1143000"/>
            <a:ext cx="7772400" cy="1143000"/>
          </a:xfrm>
          <a:prstGeom prst="rect">
            <a:avLst/>
          </a:prstGeom>
          <a:noFill/>
          <a:ln w="9525">
            <a:noFill/>
            <a:miter lim="800000"/>
            <a:headEnd/>
            <a:tailEnd/>
          </a:ln>
        </p:spPr>
        <p:txBody>
          <a:bodyPr anchor="ctr"/>
          <a:lstStyle/>
          <a:p>
            <a:pPr eaLnBrk="0" hangingPunct="0">
              <a:lnSpc>
                <a:spcPct val="85000"/>
              </a:lnSpc>
              <a:defRPr/>
            </a:pPr>
            <a:r>
              <a:rPr lang="zh-CN" altLang="en-US" sz="4400" kern="0" dirty="0">
                <a:solidFill>
                  <a:schemeClr val="tx2"/>
                </a:solidFill>
                <a:latin typeface="华文中宋" pitchFamily="2" charset="-122"/>
                <a:ea typeface="华文中宋" pitchFamily="2" charset="-122"/>
                <a:cs typeface="+mj-cs"/>
              </a:rPr>
              <a:t>？？电气装备集团办公自动化</a:t>
            </a:r>
            <a:endParaRPr lang="zh-CN" altLang="en-US" sz="4400" kern="0" dirty="0">
              <a:solidFill>
                <a:schemeClr val="tx2"/>
              </a:solidFill>
              <a:latin typeface="华文中宋" pitchFamily="2" charset="-122"/>
              <a:ea typeface="华文中宋" pitchFamily="2" charset="-122"/>
              <a:cs typeface="+mj-cs"/>
            </a:endParaRPr>
          </a:p>
        </p:txBody>
      </p:sp>
      <p:sp>
        <p:nvSpPr>
          <p:cNvPr id="11269" name="标题 1"/>
          <p:cNvSpPr>
            <a:spLocks noGrp="1"/>
          </p:cNvSpPr>
          <p:nvPr>
            <p:ph type="title"/>
          </p:nvPr>
        </p:nvSpPr>
        <p:spPr>
          <a:xfrm>
            <a:off x="914400" y="142875"/>
            <a:ext cx="7543800" cy="1143000"/>
          </a:xfrm>
        </p:spPr>
        <p:txBody>
          <a:bodyPr/>
          <a:lstStyle/>
          <a:p>
            <a:r>
              <a:rPr lang="zh-CN" altLang="en-US" smtClean="0"/>
              <a:t>办公自动化的网络架构</a:t>
            </a:r>
          </a:p>
        </p:txBody>
      </p:sp>
      <p:pic>
        <p:nvPicPr>
          <p:cNvPr id="11270" name="内容占位符 8" descr="3hmiswebjiegoutu.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547813" y="1628775"/>
            <a:ext cx="6386512" cy="4092575"/>
          </a:xfrm>
        </p:spPr>
      </p:pic>
      <p:sp>
        <p:nvSpPr>
          <p:cNvPr id="9" name="线形标注 1 8"/>
          <p:cNvSpPr/>
          <p:nvPr/>
        </p:nvSpPr>
        <p:spPr bwMode="auto">
          <a:xfrm>
            <a:off x="3708400" y="1700213"/>
            <a:ext cx="935038" cy="306387"/>
          </a:xfrm>
          <a:prstGeom prst="borderCallout1">
            <a:avLst>
              <a:gd name="adj1" fmla="val 18750"/>
              <a:gd name="adj2" fmla="val -8333"/>
              <a:gd name="adj3" fmla="val 202906"/>
              <a:gd name="adj4" fmla="val -64389"/>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spcBef>
                <a:spcPct val="20000"/>
              </a:spcBef>
              <a:defRPr/>
            </a:pPr>
            <a:r>
              <a:rPr lang="zh-CN" altLang="en-US" sz="1400" dirty="0">
                <a:solidFill>
                  <a:srgbClr val="002060"/>
                </a:solidFill>
                <a:latin typeface="微软雅黑" pitchFamily="34" charset="-122"/>
                <a:ea typeface="微软雅黑" pitchFamily="34" charset="-122"/>
              </a:rPr>
              <a:t>网络中心</a:t>
            </a:r>
          </a:p>
        </p:txBody>
      </p:sp>
      <p:sp>
        <p:nvSpPr>
          <p:cNvPr id="10" name="线形标注 1 9"/>
          <p:cNvSpPr/>
          <p:nvPr/>
        </p:nvSpPr>
        <p:spPr bwMode="auto">
          <a:xfrm>
            <a:off x="6156325" y="1844675"/>
            <a:ext cx="1439863" cy="306388"/>
          </a:xfrm>
          <a:prstGeom prst="borderCallout1">
            <a:avLst>
              <a:gd name="adj1" fmla="val 18750"/>
              <a:gd name="adj2" fmla="val -8333"/>
              <a:gd name="adj3" fmla="val 159383"/>
              <a:gd name="adj4" fmla="val -42004"/>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spcBef>
                <a:spcPct val="20000"/>
              </a:spcBef>
              <a:defRPr/>
            </a:pPr>
            <a:r>
              <a:rPr lang="zh-CN" altLang="en-US" sz="1400" dirty="0">
                <a:solidFill>
                  <a:srgbClr val="002060"/>
                </a:solidFill>
                <a:latin typeface="微软雅黑" pitchFamily="34" charset="-122"/>
                <a:ea typeface="微软雅黑" pitchFamily="34" charset="-122"/>
              </a:rPr>
              <a:t>集团总部网络</a:t>
            </a:r>
          </a:p>
        </p:txBody>
      </p:sp>
      <p:sp>
        <p:nvSpPr>
          <p:cNvPr id="11" name="线形标注 1 10"/>
          <p:cNvSpPr/>
          <p:nvPr/>
        </p:nvSpPr>
        <p:spPr bwMode="auto">
          <a:xfrm>
            <a:off x="4427538" y="5229225"/>
            <a:ext cx="936625" cy="306388"/>
          </a:xfrm>
          <a:prstGeom prst="borderCallout1">
            <a:avLst>
              <a:gd name="adj1" fmla="val 18750"/>
              <a:gd name="adj2" fmla="val -8333"/>
              <a:gd name="adj3" fmla="val -2276"/>
              <a:gd name="adj4" fmla="val -61336"/>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spcBef>
                <a:spcPct val="20000"/>
              </a:spcBef>
              <a:defRPr/>
            </a:pPr>
            <a:r>
              <a:rPr lang="zh-CN" altLang="en-US" sz="1400" dirty="0">
                <a:solidFill>
                  <a:srgbClr val="002060"/>
                </a:solidFill>
                <a:latin typeface="微软雅黑" pitchFamily="34" charset="-122"/>
                <a:ea typeface="微软雅黑" pitchFamily="34" charset="-122"/>
              </a:rPr>
              <a:t>分支机构</a:t>
            </a:r>
          </a:p>
        </p:txBody>
      </p:sp>
      <p:sp>
        <p:nvSpPr>
          <p:cNvPr id="12" name="线形标注 1 11"/>
          <p:cNvSpPr/>
          <p:nvPr/>
        </p:nvSpPr>
        <p:spPr bwMode="auto">
          <a:xfrm>
            <a:off x="5795963" y="4076700"/>
            <a:ext cx="1800225" cy="306388"/>
          </a:xfrm>
          <a:prstGeom prst="borderCallout1">
            <a:avLst>
              <a:gd name="adj1" fmla="val 96471"/>
              <a:gd name="adj2" fmla="val 2560"/>
              <a:gd name="adj3" fmla="val 202906"/>
              <a:gd name="adj4" fmla="val -7997"/>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spcBef>
                <a:spcPct val="20000"/>
              </a:spcBef>
              <a:defRPr/>
            </a:pPr>
            <a:r>
              <a:rPr lang="zh-CN" altLang="en-US" sz="1400" dirty="0">
                <a:solidFill>
                  <a:srgbClr val="002060"/>
                </a:solidFill>
                <a:latin typeface="微软雅黑" pitchFamily="34" charset="-122"/>
                <a:ea typeface="微软雅黑" pitchFamily="34" charset="-122"/>
              </a:rPr>
              <a:t>外部网络：互联网</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theme/theme1.xml><?xml version="1.0" encoding="utf-8"?>
<a:theme xmlns:a="http://schemas.openxmlformats.org/drawingml/2006/main" name="演示技巧">
  <a:themeElements>
    <a:clrScheme name="演示技巧 2">
      <a:dk1>
        <a:srgbClr val="FF9900"/>
      </a:dk1>
      <a:lt1>
        <a:srgbClr val="FFFFFF"/>
      </a:lt1>
      <a:dk2>
        <a:srgbClr val="4DC024"/>
      </a:dk2>
      <a:lt2>
        <a:srgbClr val="FFFFFF"/>
      </a:lt2>
      <a:accent1>
        <a:srgbClr val="FF6600"/>
      </a:accent1>
      <a:accent2>
        <a:srgbClr val="24864C"/>
      </a:accent2>
      <a:accent3>
        <a:srgbClr val="B2DCAC"/>
      </a:accent3>
      <a:accent4>
        <a:srgbClr val="DADADA"/>
      </a:accent4>
      <a:accent5>
        <a:srgbClr val="FFB8AA"/>
      </a:accent5>
      <a:accent6>
        <a:srgbClr val="207944"/>
      </a:accent6>
      <a:hlink>
        <a:srgbClr val="4D4D4D"/>
      </a:hlink>
      <a:folHlink>
        <a:srgbClr val="5F5F5F"/>
      </a:folHlink>
    </a:clrScheme>
    <a:fontScheme name="演示技巧">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Char char="•"/>
          <a:tabLst/>
          <a:defRPr kumimoji="1" lang="zh-CN" altLang="en-US" sz="20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Char char="•"/>
          <a:tabLst/>
          <a:defRPr kumimoji="1" lang="zh-CN" altLang="en-US" sz="20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演示技巧 1">
        <a:dk1>
          <a:srgbClr val="F1B60F"/>
        </a:dk1>
        <a:lt1>
          <a:srgbClr val="FFFFFF"/>
        </a:lt1>
        <a:dk2>
          <a:srgbClr val="115606"/>
        </a:dk2>
        <a:lt2>
          <a:srgbClr val="F1B60F"/>
        </a:lt2>
        <a:accent1>
          <a:srgbClr val="CC9900"/>
        </a:accent1>
        <a:accent2>
          <a:srgbClr val="000000"/>
        </a:accent2>
        <a:accent3>
          <a:srgbClr val="AAB4AA"/>
        </a:accent3>
        <a:accent4>
          <a:srgbClr val="DADADA"/>
        </a:accent4>
        <a:accent5>
          <a:srgbClr val="E2CAAA"/>
        </a:accent5>
        <a:accent6>
          <a:srgbClr val="000000"/>
        </a:accent6>
        <a:hlink>
          <a:srgbClr val="FF6600"/>
        </a:hlink>
        <a:folHlink>
          <a:srgbClr val="DC5900"/>
        </a:folHlink>
      </a:clrScheme>
      <a:clrMap bg1="dk2" tx1="lt1" bg2="dk1" tx2="lt2" accent1="accent1" accent2="accent2" accent3="accent3" accent4="accent4" accent5="accent5" accent6="accent6" hlink="hlink" folHlink="folHlink"/>
    </a:extraClrScheme>
    <a:extraClrScheme>
      <a:clrScheme name="演示技巧 2">
        <a:dk1>
          <a:srgbClr val="FF9900"/>
        </a:dk1>
        <a:lt1>
          <a:srgbClr val="FFFFFF"/>
        </a:lt1>
        <a:dk2>
          <a:srgbClr val="4DC024"/>
        </a:dk2>
        <a:lt2>
          <a:srgbClr val="FFFFFF"/>
        </a:lt2>
        <a:accent1>
          <a:srgbClr val="FF6600"/>
        </a:accent1>
        <a:accent2>
          <a:srgbClr val="24864C"/>
        </a:accent2>
        <a:accent3>
          <a:srgbClr val="B2DCAC"/>
        </a:accent3>
        <a:accent4>
          <a:srgbClr val="DADADA"/>
        </a:accent4>
        <a:accent5>
          <a:srgbClr val="FFB8AA"/>
        </a:accent5>
        <a:accent6>
          <a:srgbClr val="207944"/>
        </a:accent6>
        <a:hlink>
          <a:srgbClr val="4D4D4D"/>
        </a:hlink>
        <a:folHlink>
          <a:srgbClr val="5F5F5F"/>
        </a:folHlink>
      </a:clrScheme>
      <a:clrMap bg1="dk2" tx1="lt1" bg2="dk1" tx2="lt2" accent1="accent1" accent2="accent2" accent3="accent3" accent4="accent4" accent5="accent5" accent6="accent6" hlink="hlink" folHlink="folHlink"/>
    </a:extraClrScheme>
    <a:extraClrScheme>
      <a:clrScheme name="演示技巧 3">
        <a:dk1>
          <a:srgbClr val="777777"/>
        </a:dk1>
        <a:lt1>
          <a:srgbClr val="FFFFFF"/>
        </a:lt1>
        <a:dk2>
          <a:srgbClr val="727272"/>
        </a:dk2>
        <a:lt2>
          <a:srgbClr val="FFFFFF"/>
        </a:lt2>
        <a:accent1>
          <a:srgbClr val="808080"/>
        </a:accent1>
        <a:accent2>
          <a:srgbClr val="555555"/>
        </a:accent2>
        <a:accent3>
          <a:srgbClr val="BCBCBC"/>
        </a:accent3>
        <a:accent4>
          <a:srgbClr val="DADADA"/>
        </a:accent4>
        <a:accent5>
          <a:srgbClr val="C0C0C0"/>
        </a:accent5>
        <a:accent6>
          <a:srgbClr val="4C4C4C"/>
        </a:accent6>
        <a:hlink>
          <a:srgbClr val="969696"/>
        </a:hlink>
        <a:folHlink>
          <a:srgbClr val="4D4D4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Office\Templates\2052\演示技巧.pot</Template>
  <TotalTime>3338</TotalTime>
  <Words>5259</Words>
  <Application>Microsoft Office PowerPoint</Application>
  <PresentationFormat>顶置</PresentationFormat>
  <Paragraphs>674</Paragraphs>
  <Slides>58</Slides>
  <Notes>1</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58</vt:i4>
      </vt:variant>
    </vt:vector>
  </HeadingPairs>
  <TitlesOfParts>
    <vt:vector size="70" baseType="lpstr">
      <vt:lpstr>Arial</vt:lpstr>
      <vt:lpstr>宋体</vt:lpstr>
      <vt:lpstr>Times New Roman</vt:lpstr>
      <vt:lpstr>华文细黑</vt:lpstr>
      <vt:lpstr>黑体</vt:lpstr>
      <vt:lpstr>华文新魏</vt:lpstr>
      <vt:lpstr>幼圆</vt:lpstr>
      <vt:lpstr>华文中宋</vt:lpstr>
      <vt:lpstr>方正舒体</vt:lpstr>
      <vt:lpstr>微软雅黑</vt:lpstr>
      <vt:lpstr>Calibri</vt:lpstr>
      <vt:lpstr>演示技巧</vt:lpstr>
      <vt:lpstr>PowerPoint 演示文稿</vt:lpstr>
      <vt:lpstr>PowerPoint 演示文稿</vt:lpstr>
      <vt:lpstr>绍林科技                       主要客户群体</vt:lpstr>
      <vt:lpstr>？？电气装备集团办公自动化</vt:lpstr>
      <vt:lpstr>介绍的主要内容：</vt:lpstr>
      <vt:lpstr>PowerPoint 演示文稿</vt:lpstr>
      <vt:lpstr>何谓办公自动化</vt:lpstr>
      <vt:lpstr>办公自动化的发展历程</vt:lpstr>
      <vt:lpstr>办公自动化的网络架构</vt:lpstr>
      <vt:lpstr>办公自动化系统的主要功能：</vt:lpstr>
      <vt:lpstr>办公自动化系统界面：</vt:lpstr>
      <vt:lpstr>二、办公管理架构</vt:lpstr>
      <vt:lpstr>集成数字化管理</vt:lpstr>
      <vt:lpstr>组织机构的虚拟化</vt:lpstr>
      <vt:lpstr>组织机构的虚拟化</vt:lpstr>
      <vt:lpstr>个人信息的管理</vt:lpstr>
      <vt:lpstr>个人信息的管理</vt:lpstr>
      <vt:lpstr>部门信息管理</vt:lpstr>
      <vt:lpstr>集团层面信息管理</vt:lpstr>
      <vt:lpstr>创建管理架构的原则</vt:lpstr>
      <vt:lpstr>创建管理架构的方法</vt:lpstr>
      <vt:lpstr>信息管理架构举例</vt:lpstr>
      <vt:lpstr>信息管理架构举例</vt:lpstr>
      <vt:lpstr>信息管理架构举例</vt:lpstr>
      <vt:lpstr>信息管理架构举例</vt:lpstr>
      <vt:lpstr>信息管理架构举例</vt:lpstr>
      <vt:lpstr>信息管理架构举例</vt:lpstr>
      <vt:lpstr>信息管理架构举例</vt:lpstr>
      <vt:lpstr>PowerPoint 演示文稿</vt:lpstr>
      <vt:lpstr>信息管理架构举例</vt:lpstr>
      <vt:lpstr>信息管理架构举例</vt:lpstr>
      <vt:lpstr>信息管理架构举例</vt:lpstr>
      <vt:lpstr>提问</vt:lpstr>
      <vt:lpstr>三、文件管理</vt:lpstr>
      <vt:lpstr>三 、文件管理</vt:lpstr>
      <vt:lpstr>三 、文件管理</vt:lpstr>
      <vt:lpstr>三 、文件管理</vt:lpstr>
      <vt:lpstr>三 、文件管理</vt:lpstr>
      <vt:lpstr>三 、文件管理</vt:lpstr>
      <vt:lpstr>三 、文件管理</vt:lpstr>
      <vt:lpstr>三 、文件管理</vt:lpstr>
      <vt:lpstr>三 、文件管理</vt:lpstr>
      <vt:lpstr>三 、文件管理</vt:lpstr>
      <vt:lpstr>三 、文件管理</vt:lpstr>
      <vt:lpstr>三 、文件管理</vt:lpstr>
      <vt:lpstr>三、文件管理</vt:lpstr>
      <vt:lpstr>三、文件管理</vt:lpstr>
      <vt:lpstr>三、文件管理</vt:lpstr>
      <vt:lpstr>三、文件管理</vt:lpstr>
      <vt:lpstr>三、文件管理</vt:lpstr>
      <vt:lpstr>三、文件管理</vt:lpstr>
      <vt:lpstr>三、文件管理</vt:lpstr>
      <vt:lpstr>四、搜索</vt:lpstr>
      <vt:lpstr>四、搜索</vt:lpstr>
      <vt:lpstr>四、搜索</vt:lpstr>
      <vt:lpstr>五、其它实用功能</vt:lpstr>
      <vt:lpstr>答疑</vt:lpstr>
      <vt:lpstr>谢谢！</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谭绍林</cp:lastModifiedBy>
  <cp:revision>362</cp:revision>
  <cp:lastPrinted>1601-01-01T00:00:00Z</cp:lastPrinted>
  <dcterms:created xsi:type="dcterms:W3CDTF">1601-01-01T00:00:00Z</dcterms:created>
  <dcterms:modified xsi:type="dcterms:W3CDTF">2014-10-14T02:03:13Z</dcterms:modified>
</cp:coreProperties>
</file>