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256" r:id="rId2"/>
    <p:sldId id="276" r:id="rId3"/>
    <p:sldId id="263" r:id="rId4"/>
    <p:sldId id="270" r:id="rId5"/>
    <p:sldId id="264" r:id="rId6"/>
    <p:sldId id="281" r:id="rId7"/>
    <p:sldId id="266" r:id="rId8"/>
    <p:sldId id="267" r:id="rId9"/>
    <p:sldId id="269" r:id="rId10"/>
    <p:sldId id="271" r:id="rId11"/>
    <p:sldId id="272" r:id="rId12"/>
    <p:sldId id="273" r:id="rId13"/>
    <p:sldId id="274" r:id="rId14"/>
    <p:sldId id="278" r:id="rId15"/>
    <p:sldId id="279" r:id="rId16"/>
    <p:sldId id="280" r:id="rId17"/>
    <p:sldId id="265" r:id="rId18"/>
    <p:sldId id="275" r:id="rId19"/>
  </p:sldIdLst>
  <p:sldSz cx="9144000" cy="6858000" type="screen4x3"/>
  <p:notesSz cx="6858000" cy="9144000"/>
  <p:defaultTextStyle>
    <a:defPPr>
      <a:defRPr lang="zh-CN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030" autoAdjust="0"/>
  </p:normalViewPr>
  <p:slideViewPr>
    <p:cSldViewPr snapToGrid="0" snapToObjects="1">
      <p:cViewPr varScale="1">
        <p:scale>
          <a:sx n="84" d="100"/>
          <a:sy n="84" d="100"/>
        </p:scale>
        <p:origin x="1584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2844C1-3FB1-CF4D-AF0C-508ED187778D}" type="datetimeFigureOut">
              <a:rPr kumimoji="1" lang="zh-CN" altLang="en-US" smtClean="0"/>
              <a:t>2014/09/11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B70CD8-659A-7348-B028-BBF69514643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1518926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B70CD8-659A-7348-B028-BBF69514643E}" type="slidenum">
              <a:rPr kumimoji="1" lang="zh-CN" altLang="en-US" smtClean="0"/>
              <a:t>8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1043046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zh-CN" altLang="en-US" smtClean="0"/>
              <a:t>单击此处编辑母版副标题样式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6CB99-DBBD-2840-B766-858755F501F6}" type="datetimeFigureOut">
              <a:rPr kumimoji="1" lang="zh-CN" altLang="en-US" smtClean="0"/>
              <a:t>2014/09/11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4103E-EBB9-C244-B38F-091BCFB7242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4163438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6CB99-DBBD-2840-B766-858755F501F6}" type="datetimeFigureOut">
              <a:rPr kumimoji="1" lang="zh-CN" altLang="en-US" smtClean="0"/>
              <a:t>2014/09/11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4103E-EBB9-C244-B38F-091BCFB7242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7289019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6CB99-DBBD-2840-B766-858755F501F6}" type="datetimeFigureOut">
              <a:rPr kumimoji="1" lang="zh-CN" altLang="en-US" smtClean="0"/>
              <a:t>2014/09/11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4103E-EBB9-C244-B38F-091BCFB7242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334755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6CB99-DBBD-2840-B766-858755F501F6}" type="datetimeFigureOut">
              <a:rPr kumimoji="1" lang="zh-CN" altLang="en-US" smtClean="0"/>
              <a:t>2014/09/11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4103E-EBB9-C244-B38F-091BCFB7242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644792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6CB99-DBBD-2840-B766-858755F501F6}" type="datetimeFigureOut">
              <a:rPr kumimoji="1" lang="zh-CN" altLang="en-US" smtClean="0"/>
              <a:t>2014/09/11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4103E-EBB9-C244-B38F-091BCFB7242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2700452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6CB99-DBBD-2840-B766-858755F501F6}" type="datetimeFigureOut">
              <a:rPr kumimoji="1" lang="zh-CN" altLang="en-US" smtClean="0"/>
              <a:t>2014/09/11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4103E-EBB9-C244-B38F-091BCFB7242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341549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6CB99-DBBD-2840-B766-858755F501F6}" type="datetimeFigureOut">
              <a:rPr kumimoji="1" lang="zh-CN" altLang="en-US" smtClean="0"/>
              <a:t>2014/09/11</a:t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4103E-EBB9-C244-B38F-091BCFB7242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7218288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6CB99-DBBD-2840-B766-858755F501F6}" type="datetimeFigureOut">
              <a:rPr kumimoji="1" lang="zh-CN" altLang="en-US" smtClean="0"/>
              <a:t>2014/09/11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4103E-EBB9-C244-B38F-091BCFB7242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485526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6CB99-DBBD-2840-B766-858755F501F6}" type="datetimeFigureOut">
              <a:rPr kumimoji="1" lang="zh-CN" altLang="en-US" smtClean="0"/>
              <a:t>2014/09/11</a:t>
            </a:fld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4103E-EBB9-C244-B38F-091BCFB7242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084528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6CB99-DBBD-2840-B766-858755F501F6}" type="datetimeFigureOut">
              <a:rPr kumimoji="1" lang="zh-CN" altLang="en-US" smtClean="0"/>
              <a:t>2014/09/11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4103E-EBB9-C244-B38F-091BCFB7242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743864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6CB99-DBBD-2840-B766-858755F501F6}" type="datetimeFigureOut">
              <a:rPr kumimoji="1" lang="zh-CN" altLang="en-US" smtClean="0"/>
              <a:t>2014/09/11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4103E-EBB9-C244-B38F-091BCFB7242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507357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C6CB99-DBBD-2840-B766-858755F501F6}" type="datetimeFigureOut">
              <a:rPr kumimoji="1" lang="zh-CN" altLang="en-US" smtClean="0"/>
              <a:t>2014/09/11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D4103E-EBB9-C244-B38F-091BCFB7242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780624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8.emf"/><Relationship Id="rId7" Type="http://schemas.openxmlformats.org/officeDocument/2006/relationships/image" Target="../media/image13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emf"/><Relationship Id="rId7" Type="http://schemas.openxmlformats.org/officeDocument/2006/relationships/image" Target="../media/image3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emf"/><Relationship Id="rId5" Type="http://schemas.openxmlformats.org/officeDocument/2006/relationships/image" Target="../media/image5.emf"/><Relationship Id="rId4" Type="http://schemas.openxmlformats.org/officeDocument/2006/relationships/image" Target="../media/image10.emf"/><Relationship Id="rId9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image" Target="../media/image16.emf"/><Relationship Id="rId7" Type="http://schemas.openxmlformats.org/officeDocument/2006/relationships/image" Target="../media/image6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emf"/><Relationship Id="rId5" Type="http://schemas.openxmlformats.org/officeDocument/2006/relationships/image" Target="../media/image9.emf"/><Relationship Id="rId10" Type="http://schemas.openxmlformats.org/officeDocument/2006/relationships/image" Target="../media/image3.png"/><Relationship Id="rId4" Type="http://schemas.openxmlformats.org/officeDocument/2006/relationships/image" Target="../media/image5.emf"/><Relationship Id="rId9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5.emf"/><Relationship Id="rId4" Type="http://schemas.openxmlformats.org/officeDocument/2006/relationships/image" Target="../media/image10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4.emf"/><Relationship Id="rId7" Type="http://schemas.openxmlformats.org/officeDocument/2006/relationships/image" Target="../media/image1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4.emf"/><Relationship Id="rId7" Type="http://schemas.openxmlformats.org/officeDocument/2006/relationships/image" Target="../media/image1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7" Type="http://schemas.openxmlformats.org/officeDocument/2006/relationships/image" Target="../media/image3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emf"/><Relationship Id="rId5" Type="http://schemas.openxmlformats.org/officeDocument/2006/relationships/image" Target="../media/image5.emf"/><Relationship Id="rId4" Type="http://schemas.openxmlformats.org/officeDocument/2006/relationships/image" Target="../media/image8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7" Type="http://schemas.openxmlformats.org/officeDocument/2006/relationships/image" Target="../media/image3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9.emf"/><Relationship Id="rId7" Type="http://schemas.openxmlformats.org/officeDocument/2006/relationships/image" Target="../media/image7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emf"/><Relationship Id="rId5" Type="http://schemas.openxmlformats.org/officeDocument/2006/relationships/image" Target="../media/image5.emf"/><Relationship Id="rId4" Type="http://schemas.openxmlformats.org/officeDocument/2006/relationships/image" Target="../media/image10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5.emf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9.emf"/><Relationship Id="rId7" Type="http://schemas.openxmlformats.org/officeDocument/2006/relationships/image" Target="../media/image6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5.emf"/><Relationship Id="rId4" Type="http://schemas.openxmlformats.org/officeDocument/2006/relationships/image" Target="../media/image10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4.emf"/><Relationship Id="rId7" Type="http://schemas.openxmlformats.org/officeDocument/2006/relationships/image" Target="../media/image8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8.emf"/><Relationship Id="rId7" Type="http://schemas.openxmlformats.org/officeDocument/2006/relationships/image" Target="../media/image12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55539"/>
            <a:ext cx="9144000" cy="532532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7722" y="1037388"/>
            <a:ext cx="3670300" cy="55880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6156356" y="2089094"/>
            <a:ext cx="29876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/>
              <a:t>––  </a:t>
            </a:r>
            <a:r>
              <a:rPr kumimoji="1" lang="zh-CN" altLang="en-US" sz="1200" b="1" dirty="0" smtClean="0"/>
              <a:t>综合型</a:t>
            </a:r>
            <a:r>
              <a:rPr kumimoji="1" lang="zh-CN" altLang="en-US" sz="1200" b="1" dirty="0"/>
              <a:t>的、跨领域的知识管理平台</a:t>
            </a:r>
            <a:endParaRPr lang="zh-CN" altLang="en-US" sz="1200" b="1" dirty="0"/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31222" y="207211"/>
            <a:ext cx="1066800" cy="495300"/>
          </a:xfrm>
          <a:prstGeom prst="rect">
            <a:avLst/>
          </a:prstGeom>
        </p:spPr>
      </p:pic>
      <p:sp>
        <p:nvSpPr>
          <p:cNvPr id="6" name="TextBox 28"/>
          <p:cNvSpPr txBox="1"/>
          <p:nvPr/>
        </p:nvSpPr>
        <p:spPr>
          <a:xfrm>
            <a:off x="2019959" y="2826932"/>
            <a:ext cx="634466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/>
              <a:t>文档管理的几个阶段：</a:t>
            </a:r>
            <a:endParaRPr lang="en-US" altLang="zh-CN" b="1" dirty="0" smtClean="0"/>
          </a:p>
          <a:p>
            <a:endParaRPr lang="en-US" altLang="zh-CN" dirty="0" smtClean="0"/>
          </a:p>
          <a:p>
            <a:r>
              <a:rPr lang="en-US" altLang="zh-CN" dirty="0" smtClean="0"/>
              <a:t>1</a:t>
            </a:r>
            <a:r>
              <a:rPr lang="zh-CN" altLang="en-US" dirty="0" smtClean="0"/>
              <a:t>、文档信息管理</a:t>
            </a:r>
            <a:endParaRPr lang="en-US" altLang="zh-CN" dirty="0" smtClean="0"/>
          </a:p>
          <a:p>
            <a:endParaRPr lang="en-US" altLang="zh-CN" dirty="0"/>
          </a:p>
          <a:p>
            <a:r>
              <a:rPr lang="en-US" altLang="zh-CN" dirty="0" smtClean="0"/>
              <a:t>2</a:t>
            </a:r>
            <a:r>
              <a:rPr lang="zh-CN" altLang="en-US" dirty="0" smtClean="0"/>
              <a:t>、引入流程管理概念</a:t>
            </a:r>
            <a:endParaRPr lang="en-US" altLang="zh-CN" dirty="0" smtClean="0"/>
          </a:p>
          <a:p>
            <a:endParaRPr lang="en-US" altLang="zh-CN" dirty="0"/>
          </a:p>
          <a:p>
            <a:r>
              <a:rPr lang="en-US" altLang="zh-CN" dirty="0" smtClean="0"/>
              <a:t>3</a:t>
            </a:r>
            <a:r>
              <a:rPr lang="zh-CN" altLang="en-US" dirty="0" smtClean="0"/>
              <a:t>、引入知识管理概念</a:t>
            </a:r>
            <a:endParaRPr lang="en-US" altLang="zh-CN" dirty="0" smtClean="0"/>
          </a:p>
          <a:p>
            <a:endParaRPr lang="en-US" altLang="zh-CN" dirty="0"/>
          </a:p>
          <a:p>
            <a:r>
              <a:rPr lang="en-US" altLang="zh-CN" dirty="0" smtClean="0"/>
              <a:t>4</a:t>
            </a:r>
            <a:r>
              <a:rPr lang="zh-CN" altLang="en-US" dirty="0" smtClean="0"/>
              <a:t>、引入大数据管理概念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32041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zh-CN" dirty="0"/>
              <a:t>以短信为基础的移动性扩展 </a:t>
            </a:r>
            <a:endParaRPr kumimoji="1"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0208" y="1601045"/>
            <a:ext cx="1983887" cy="1611908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2370155" y="1697696"/>
            <a:ext cx="61449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dirty="0"/>
              <a:t>内嵌短信收发平台，可用于邮件的提示、批复，甚至可通过手机短信提交流程邮件，比如说，一些简单的工作流程，如请假，就可通过手机短信来完成（需电信网络服务支持）。</a:t>
            </a:r>
          </a:p>
          <a:p>
            <a:endParaRPr kumimoji="1" lang="zh-CN" altLang="en-US" dirty="0"/>
          </a:p>
        </p:txBody>
      </p:sp>
      <p:pic>
        <p:nvPicPr>
          <p:cNvPr id="64" name="图片 6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7952" y="3995720"/>
            <a:ext cx="1219200" cy="647700"/>
          </a:xfrm>
          <a:prstGeom prst="rect">
            <a:avLst/>
          </a:prstGeom>
        </p:spPr>
      </p:pic>
      <p:grpSp>
        <p:nvGrpSpPr>
          <p:cNvPr id="65" name="组 64"/>
          <p:cNvGrpSpPr/>
          <p:nvPr/>
        </p:nvGrpSpPr>
        <p:grpSpPr>
          <a:xfrm rot="18702563">
            <a:off x="981045" y="2303171"/>
            <a:ext cx="439909" cy="816706"/>
            <a:chOff x="8659490" y="2197215"/>
            <a:chExt cx="355600" cy="679362"/>
          </a:xfrm>
        </p:grpSpPr>
        <p:pic>
          <p:nvPicPr>
            <p:cNvPr id="66" name="图片 6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976990" y="2559077"/>
              <a:ext cx="38100" cy="317500"/>
            </a:xfrm>
            <a:prstGeom prst="rect">
              <a:avLst/>
            </a:prstGeom>
          </p:spPr>
        </p:pic>
        <p:pic>
          <p:nvPicPr>
            <p:cNvPr id="67" name="图片 6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659490" y="2197215"/>
              <a:ext cx="355600" cy="393700"/>
            </a:xfrm>
            <a:prstGeom prst="rect">
              <a:avLst/>
            </a:prstGeom>
          </p:spPr>
        </p:pic>
      </p:grpSp>
      <p:grpSp>
        <p:nvGrpSpPr>
          <p:cNvPr id="68" name="组 67"/>
          <p:cNvGrpSpPr/>
          <p:nvPr/>
        </p:nvGrpSpPr>
        <p:grpSpPr>
          <a:xfrm rot="13319019">
            <a:off x="1356625" y="3364631"/>
            <a:ext cx="1779847" cy="45719"/>
            <a:chOff x="5940209" y="2912370"/>
            <a:chExt cx="3203791" cy="39074"/>
          </a:xfrm>
        </p:grpSpPr>
        <p:pic>
          <p:nvPicPr>
            <p:cNvPr id="69" name="图片 6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70" name="图片 6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04427" y="3995720"/>
            <a:ext cx="711200" cy="647700"/>
          </a:xfrm>
          <a:prstGeom prst="rect">
            <a:avLst/>
          </a:prstGeom>
        </p:spPr>
      </p:pic>
      <p:grpSp>
        <p:nvGrpSpPr>
          <p:cNvPr id="71" name="组 70"/>
          <p:cNvGrpSpPr/>
          <p:nvPr/>
        </p:nvGrpSpPr>
        <p:grpSpPr>
          <a:xfrm>
            <a:off x="3757827" y="4350510"/>
            <a:ext cx="1656632" cy="45719"/>
            <a:chOff x="5940209" y="2912370"/>
            <a:chExt cx="3203791" cy="39074"/>
          </a:xfrm>
        </p:grpSpPr>
        <p:pic>
          <p:nvPicPr>
            <p:cNvPr id="72" name="图片 7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73" name="图片 7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74" name="组 73"/>
          <p:cNvGrpSpPr/>
          <p:nvPr/>
        </p:nvGrpSpPr>
        <p:grpSpPr>
          <a:xfrm rot="16200000">
            <a:off x="5353607" y="3285762"/>
            <a:ext cx="1212812" cy="45719"/>
            <a:chOff x="5940209" y="2912370"/>
            <a:chExt cx="3203791" cy="39074"/>
          </a:xfrm>
        </p:grpSpPr>
        <p:pic>
          <p:nvPicPr>
            <p:cNvPr id="75" name="图片 7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76" name="图片 7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77" name="组 76"/>
          <p:cNvGrpSpPr/>
          <p:nvPr/>
        </p:nvGrpSpPr>
        <p:grpSpPr>
          <a:xfrm>
            <a:off x="838401" y="2664107"/>
            <a:ext cx="5144471" cy="45719"/>
            <a:chOff x="5940209" y="2912370"/>
            <a:chExt cx="3203791" cy="39074"/>
          </a:xfrm>
        </p:grpSpPr>
        <p:pic>
          <p:nvPicPr>
            <p:cNvPr id="78" name="图片 7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79" name="图片 7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pic>
        <p:nvPicPr>
          <p:cNvPr id="80" name="图片 7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831222" y="207211"/>
            <a:ext cx="10668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8955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1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8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2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zh-CN" dirty="0" smtClean="0"/>
              <a:t>流程与协作 </a:t>
            </a:r>
            <a:endParaRPr kumimoji="1"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0208" y="1601045"/>
            <a:ext cx="1983887" cy="1611908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2985058" y="1697696"/>
            <a:ext cx="53821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dirty="0" smtClean="0"/>
              <a:t>每一条信息都可提交流转，提供的流程邮局，可以非常方便的处理和管理流程邮件，流程模板和表单的设计与应用非常符合中文习惯。 </a:t>
            </a:r>
            <a:endParaRPr kumimoji="1" lang="zh-CN" altLang="en-US" dirty="0"/>
          </a:p>
        </p:txBody>
      </p:sp>
      <p:grpSp>
        <p:nvGrpSpPr>
          <p:cNvPr id="64" name="组 63"/>
          <p:cNvGrpSpPr/>
          <p:nvPr/>
        </p:nvGrpSpPr>
        <p:grpSpPr>
          <a:xfrm rot="18702563">
            <a:off x="1652085" y="1591155"/>
            <a:ext cx="439909" cy="816706"/>
            <a:chOff x="8659490" y="2197215"/>
            <a:chExt cx="355600" cy="679362"/>
          </a:xfrm>
        </p:grpSpPr>
        <p:pic>
          <p:nvPicPr>
            <p:cNvPr id="65" name="图片 6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976990" y="2559077"/>
              <a:ext cx="38100" cy="317500"/>
            </a:xfrm>
            <a:prstGeom prst="rect">
              <a:avLst/>
            </a:prstGeom>
          </p:spPr>
        </p:pic>
        <p:pic>
          <p:nvPicPr>
            <p:cNvPr id="66" name="图片 6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659490" y="2197215"/>
              <a:ext cx="355600" cy="393700"/>
            </a:xfrm>
            <a:prstGeom prst="rect">
              <a:avLst/>
            </a:prstGeom>
          </p:spPr>
        </p:pic>
      </p:grpSp>
      <p:grpSp>
        <p:nvGrpSpPr>
          <p:cNvPr id="67" name="组 66"/>
          <p:cNvGrpSpPr/>
          <p:nvPr/>
        </p:nvGrpSpPr>
        <p:grpSpPr>
          <a:xfrm rot="13319019">
            <a:off x="1574859" y="3837380"/>
            <a:ext cx="5323892" cy="45719"/>
            <a:chOff x="5940209" y="2912370"/>
            <a:chExt cx="3203791" cy="39074"/>
          </a:xfrm>
        </p:grpSpPr>
        <p:pic>
          <p:nvPicPr>
            <p:cNvPr id="68" name="图片 6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69" name="图片 6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70" name="组 69"/>
          <p:cNvGrpSpPr/>
          <p:nvPr/>
        </p:nvGrpSpPr>
        <p:grpSpPr>
          <a:xfrm rot="18702563">
            <a:off x="987301" y="2283360"/>
            <a:ext cx="439909" cy="816706"/>
            <a:chOff x="8659490" y="2197215"/>
            <a:chExt cx="355600" cy="679362"/>
          </a:xfrm>
        </p:grpSpPr>
        <p:pic>
          <p:nvPicPr>
            <p:cNvPr id="71" name="图片 7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976990" y="2559077"/>
              <a:ext cx="38100" cy="317500"/>
            </a:xfrm>
            <a:prstGeom prst="rect">
              <a:avLst/>
            </a:prstGeom>
          </p:spPr>
        </p:pic>
        <p:pic>
          <p:nvPicPr>
            <p:cNvPr id="72" name="图片 7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659490" y="2197215"/>
              <a:ext cx="355600" cy="393700"/>
            </a:xfrm>
            <a:prstGeom prst="rect">
              <a:avLst/>
            </a:prstGeom>
          </p:spPr>
        </p:pic>
      </p:grpSp>
      <p:grpSp>
        <p:nvGrpSpPr>
          <p:cNvPr id="73" name="组 72"/>
          <p:cNvGrpSpPr/>
          <p:nvPr/>
        </p:nvGrpSpPr>
        <p:grpSpPr>
          <a:xfrm rot="13319019" flipV="1">
            <a:off x="917251" y="4619185"/>
            <a:ext cx="5502361" cy="45719"/>
            <a:chOff x="5940209" y="2912370"/>
            <a:chExt cx="3203791" cy="39074"/>
          </a:xfrm>
        </p:grpSpPr>
        <p:pic>
          <p:nvPicPr>
            <p:cNvPr id="74" name="图片 7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75" name="图片 7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76" name="组 75"/>
          <p:cNvGrpSpPr/>
          <p:nvPr/>
        </p:nvGrpSpPr>
        <p:grpSpPr>
          <a:xfrm rot="16200000">
            <a:off x="5379641" y="4805834"/>
            <a:ext cx="1656632" cy="45719"/>
            <a:chOff x="5940209" y="2912370"/>
            <a:chExt cx="3203791" cy="39074"/>
          </a:xfrm>
        </p:grpSpPr>
        <p:pic>
          <p:nvPicPr>
            <p:cNvPr id="77" name="图片 7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78" name="图片 7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79" name="组 78"/>
          <p:cNvGrpSpPr/>
          <p:nvPr/>
        </p:nvGrpSpPr>
        <p:grpSpPr>
          <a:xfrm rot="16200000">
            <a:off x="5197809" y="5227003"/>
            <a:ext cx="2498976" cy="45721"/>
            <a:chOff x="5940209" y="2912370"/>
            <a:chExt cx="3203791" cy="39074"/>
          </a:xfrm>
        </p:grpSpPr>
        <p:pic>
          <p:nvPicPr>
            <p:cNvPr id="80" name="图片 7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81" name="图片 8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pic>
        <p:nvPicPr>
          <p:cNvPr id="82" name="图片 8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61398" y="3374833"/>
            <a:ext cx="1219200" cy="647700"/>
          </a:xfrm>
          <a:prstGeom prst="rect">
            <a:avLst/>
          </a:prstGeom>
        </p:spPr>
      </p:pic>
      <p:grpSp>
        <p:nvGrpSpPr>
          <p:cNvPr id="83" name="组 82"/>
          <p:cNvGrpSpPr/>
          <p:nvPr/>
        </p:nvGrpSpPr>
        <p:grpSpPr>
          <a:xfrm>
            <a:off x="5698479" y="6453632"/>
            <a:ext cx="742146" cy="45720"/>
            <a:chOff x="5940209" y="2912370"/>
            <a:chExt cx="3203791" cy="39074"/>
          </a:xfrm>
        </p:grpSpPr>
        <p:pic>
          <p:nvPicPr>
            <p:cNvPr id="84" name="图片 8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85" name="图片 8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pic>
        <p:nvPicPr>
          <p:cNvPr id="86" name="图片 8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31222" y="207211"/>
            <a:ext cx="1066800" cy="4953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09689" y="2621026"/>
            <a:ext cx="4703417" cy="405947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14119" y="3620391"/>
            <a:ext cx="3068705" cy="2647227"/>
          </a:xfrm>
          <a:prstGeom prst="rect">
            <a:avLst/>
          </a:prstGeom>
        </p:spPr>
      </p:pic>
      <p:sp>
        <p:nvSpPr>
          <p:cNvPr id="30" name="椭圆形标注 29"/>
          <p:cNvSpPr/>
          <p:nvPr/>
        </p:nvSpPr>
        <p:spPr>
          <a:xfrm>
            <a:off x="6662636" y="5884752"/>
            <a:ext cx="1212028" cy="236942"/>
          </a:xfrm>
          <a:prstGeom prst="wedgeEllipseCallout">
            <a:avLst>
              <a:gd name="adj1" fmla="val -41207"/>
              <a:gd name="adj2" fmla="val -12969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发文流程</a:t>
            </a:r>
            <a:endParaRPr lang="zh-CN" altLang="en-US" sz="11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1" name="椭圆形标注 30"/>
          <p:cNvSpPr/>
          <p:nvPr/>
        </p:nvSpPr>
        <p:spPr>
          <a:xfrm>
            <a:off x="1499329" y="5099454"/>
            <a:ext cx="1716739" cy="417046"/>
          </a:xfrm>
          <a:prstGeom prst="wedgeEllipseCallout">
            <a:avLst>
              <a:gd name="adj1" fmla="val -28023"/>
              <a:gd name="adj2" fmla="val -75426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可自动形成的文档借阅申请流程</a:t>
            </a:r>
            <a:endParaRPr lang="zh-CN" altLang="en-US" sz="11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58955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8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9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zh-CN" dirty="0"/>
              <a:t>知识搜索与知识支持 </a:t>
            </a:r>
            <a:endParaRPr kumimoji="1"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0208" y="1601045"/>
            <a:ext cx="1983887" cy="161190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2473" y="4210961"/>
            <a:ext cx="520700" cy="64770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2370155" y="1697696"/>
            <a:ext cx="61449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dirty="0"/>
              <a:t>将根据操作者的职能权限和工作需要来实施搜索，对于搜索出的知识，还具备与操作者职能相适应的管理功能，并可作为客户的其他系统的知识支持工具使用。 </a:t>
            </a:r>
            <a:endParaRPr kumimoji="1" lang="zh-CN" altLang="en-US" dirty="0"/>
          </a:p>
        </p:txBody>
      </p:sp>
      <p:grpSp>
        <p:nvGrpSpPr>
          <p:cNvPr id="10" name="组 9"/>
          <p:cNvGrpSpPr/>
          <p:nvPr/>
        </p:nvGrpSpPr>
        <p:grpSpPr>
          <a:xfrm>
            <a:off x="4080921" y="3411868"/>
            <a:ext cx="2841843" cy="47285"/>
            <a:chOff x="5940209" y="2912370"/>
            <a:chExt cx="3203791" cy="39074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13" name="组 12"/>
          <p:cNvGrpSpPr/>
          <p:nvPr/>
        </p:nvGrpSpPr>
        <p:grpSpPr>
          <a:xfrm rot="16200000">
            <a:off x="7063538" y="4128684"/>
            <a:ext cx="1077134" cy="45719"/>
            <a:chOff x="5940209" y="2912370"/>
            <a:chExt cx="3203791" cy="39074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16" name="组 15"/>
          <p:cNvGrpSpPr/>
          <p:nvPr/>
        </p:nvGrpSpPr>
        <p:grpSpPr>
          <a:xfrm rot="18702563">
            <a:off x="7079159" y="3190250"/>
            <a:ext cx="355600" cy="679362"/>
            <a:chOff x="8659490" y="2197215"/>
            <a:chExt cx="355600" cy="679362"/>
          </a:xfrm>
        </p:grpSpPr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976990" y="2559077"/>
              <a:ext cx="38100" cy="317500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659490" y="2197215"/>
              <a:ext cx="355600" cy="393700"/>
            </a:xfrm>
            <a:prstGeom prst="rect">
              <a:avLst/>
            </a:prstGeom>
          </p:spPr>
        </p:pic>
      </p:grpSp>
      <p:grpSp>
        <p:nvGrpSpPr>
          <p:cNvPr id="19" name="组 18"/>
          <p:cNvGrpSpPr/>
          <p:nvPr/>
        </p:nvGrpSpPr>
        <p:grpSpPr>
          <a:xfrm>
            <a:off x="7254798" y="4653100"/>
            <a:ext cx="337816" cy="45719"/>
            <a:chOff x="5940209" y="2912370"/>
            <a:chExt cx="3203791" cy="39074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22" name="组 21"/>
          <p:cNvGrpSpPr/>
          <p:nvPr/>
        </p:nvGrpSpPr>
        <p:grpSpPr>
          <a:xfrm rot="16200000">
            <a:off x="6840002" y="4238302"/>
            <a:ext cx="875314" cy="45719"/>
            <a:chOff x="5940209" y="2912370"/>
            <a:chExt cx="3203791" cy="39074"/>
          </a:xfrm>
        </p:grpSpPr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25" name="组 24"/>
          <p:cNvGrpSpPr/>
          <p:nvPr/>
        </p:nvGrpSpPr>
        <p:grpSpPr>
          <a:xfrm rot="18702563">
            <a:off x="6759815" y="3393349"/>
            <a:ext cx="355600" cy="679362"/>
            <a:chOff x="8659490" y="2197215"/>
            <a:chExt cx="355600" cy="679362"/>
          </a:xfrm>
        </p:grpSpPr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976990" y="2559077"/>
              <a:ext cx="38100" cy="317500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659490" y="2197215"/>
              <a:ext cx="355600" cy="393700"/>
            </a:xfrm>
            <a:prstGeom prst="rect">
              <a:avLst/>
            </a:prstGeom>
          </p:spPr>
        </p:pic>
      </p:grpSp>
      <p:grpSp>
        <p:nvGrpSpPr>
          <p:cNvPr id="28" name="组 27"/>
          <p:cNvGrpSpPr/>
          <p:nvPr/>
        </p:nvGrpSpPr>
        <p:grpSpPr>
          <a:xfrm>
            <a:off x="3303144" y="3221621"/>
            <a:ext cx="3838112" cy="45719"/>
            <a:chOff x="5940209" y="2912370"/>
            <a:chExt cx="3203791" cy="39074"/>
          </a:xfrm>
        </p:grpSpPr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31" name="组 30"/>
          <p:cNvGrpSpPr/>
          <p:nvPr/>
        </p:nvGrpSpPr>
        <p:grpSpPr>
          <a:xfrm rot="16200000">
            <a:off x="6992281" y="4226620"/>
            <a:ext cx="1656632" cy="45719"/>
            <a:chOff x="5940209" y="2912370"/>
            <a:chExt cx="3203791" cy="39074"/>
          </a:xfrm>
        </p:grpSpPr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33" name="图片 3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34" name="组 33"/>
          <p:cNvGrpSpPr/>
          <p:nvPr/>
        </p:nvGrpSpPr>
        <p:grpSpPr>
          <a:xfrm rot="18702563">
            <a:off x="7297650" y="2998437"/>
            <a:ext cx="355600" cy="679362"/>
            <a:chOff x="8659490" y="2197215"/>
            <a:chExt cx="355600" cy="679362"/>
          </a:xfrm>
        </p:grpSpPr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976990" y="2559077"/>
              <a:ext cx="38100" cy="317500"/>
            </a:xfrm>
            <a:prstGeom prst="rect">
              <a:avLst/>
            </a:prstGeom>
          </p:spPr>
        </p:pic>
        <p:pic>
          <p:nvPicPr>
            <p:cNvPr id="36" name="图片 3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659490" y="2197215"/>
              <a:ext cx="355600" cy="393700"/>
            </a:xfrm>
            <a:prstGeom prst="rect">
              <a:avLst/>
            </a:prstGeom>
          </p:spPr>
        </p:pic>
      </p:grpSp>
      <p:grpSp>
        <p:nvGrpSpPr>
          <p:cNvPr id="37" name="组 36"/>
          <p:cNvGrpSpPr/>
          <p:nvPr/>
        </p:nvGrpSpPr>
        <p:grpSpPr>
          <a:xfrm rot="16200000">
            <a:off x="6834547" y="4837330"/>
            <a:ext cx="463413" cy="45719"/>
            <a:chOff x="5940209" y="2912370"/>
            <a:chExt cx="3203791" cy="39074"/>
          </a:xfrm>
        </p:grpSpPr>
        <p:pic>
          <p:nvPicPr>
            <p:cNvPr id="38" name="图片 3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39" name="图片 3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40" name="组 39"/>
          <p:cNvGrpSpPr/>
          <p:nvPr/>
        </p:nvGrpSpPr>
        <p:grpSpPr>
          <a:xfrm rot="18702563">
            <a:off x="6540519" y="4197809"/>
            <a:ext cx="355600" cy="679362"/>
            <a:chOff x="8659490" y="2197215"/>
            <a:chExt cx="355600" cy="679362"/>
          </a:xfrm>
        </p:grpSpPr>
        <p:pic>
          <p:nvPicPr>
            <p:cNvPr id="41" name="图片 4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976990" y="2559077"/>
              <a:ext cx="38100" cy="317500"/>
            </a:xfrm>
            <a:prstGeom prst="rect">
              <a:avLst/>
            </a:prstGeom>
          </p:spPr>
        </p:pic>
        <p:pic>
          <p:nvPicPr>
            <p:cNvPr id="42" name="图片 4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659490" y="2197215"/>
              <a:ext cx="355600" cy="393700"/>
            </a:xfrm>
            <a:prstGeom prst="rect">
              <a:avLst/>
            </a:prstGeom>
          </p:spPr>
        </p:pic>
      </p:grpSp>
      <p:grpSp>
        <p:nvGrpSpPr>
          <p:cNvPr id="43" name="组 42"/>
          <p:cNvGrpSpPr/>
          <p:nvPr/>
        </p:nvGrpSpPr>
        <p:grpSpPr>
          <a:xfrm>
            <a:off x="7047123" y="5041568"/>
            <a:ext cx="793275" cy="45719"/>
            <a:chOff x="5940209" y="2912370"/>
            <a:chExt cx="3203791" cy="39074"/>
          </a:xfrm>
        </p:grpSpPr>
        <p:pic>
          <p:nvPicPr>
            <p:cNvPr id="44" name="图片 4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45" name="图片 4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46" name="组 45"/>
          <p:cNvGrpSpPr/>
          <p:nvPr/>
        </p:nvGrpSpPr>
        <p:grpSpPr>
          <a:xfrm>
            <a:off x="5081143" y="3639444"/>
            <a:ext cx="1265294" cy="45719"/>
            <a:chOff x="5940209" y="2912370"/>
            <a:chExt cx="3203791" cy="39074"/>
          </a:xfrm>
        </p:grpSpPr>
        <p:pic>
          <p:nvPicPr>
            <p:cNvPr id="47" name="图片 4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48" name="图片 4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49" name="组 48"/>
          <p:cNvGrpSpPr/>
          <p:nvPr/>
        </p:nvGrpSpPr>
        <p:grpSpPr>
          <a:xfrm rot="16200000">
            <a:off x="3073037" y="4444962"/>
            <a:ext cx="2061490" cy="45719"/>
            <a:chOff x="5940209" y="2912370"/>
            <a:chExt cx="3203791" cy="39074"/>
          </a:xfrm>
        </p:grpSpPr>
        <p:pic>
          <p:nvPicPr>
            <p:cNvPr id="50" name="图片 4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51" name="图片 5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55" name="组 54"/>
          <p:cNvGrpSpPr/>
          <p:nvPr/>
        </p:nvGrpSpPr>
        <p:grpSpPr>
          <a:xfrm rot="16200000">
            <a:off x="2474828" y="4028217"/>
            <a:ext cx="1656632" cy="45719"/>
            <a:chOff x="5940209" y="2912370"/>
            <a:chExt cx="3203791" cy="39074"/>
          </a:xfrm>
        </p:grpSpPr>
        <p:pic>
          <p:nvPicPr>
            <p:cNvPr id="56" name="图片 5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57" name="图片 5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58" name="组 57"/>
          <p:cNvGrpSpPr/>
          <p:nvPr/>
        </p:nvGrpSpPr>
        <p:grpSpPr>
          <a:xfrm rot="16200000">
            <a:off x="4706120" y="4043349"/>
            <a:ext cx="795768" cy="45720"/>
            <a:chOff x="5940209" y="2912370"/>
            <a:chExt cx="3203791" cy="39074"/>
          </a:xfrm>
        </p:grpSpPr>
        <p:pic>
          <p:nvPicPr>
            <p:cNvPr id="59" name="图片 5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60" name="图片 5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61" name="组 60"/>
          <p:cNvGrpSpPr/>
          <p:nvPr/>
        </p:nvGrpSpPr>
        <p:grpSpPr>
          <a:xfrm>
            <a:off x="5107879" y="4419514"/>
            <a:ext cx="1265294" cy="45719"/>
            <a:chOff x="5940209" y="2912370"/>
            <a:chExt cx="3203791" cy="39074"/>
          </a:xfrm>
        </p:grpSpPr>
        <p:pic>
          <p:nvPicPr>
            <p:cNvPr id="62" name="图片 6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63" name="图片 6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pic>
        <p:nvPicPr>
          <p:cNvPr id="64" name="图片 6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54835" y="4863567"/>
            <a:ext cx="850900" cy="635000"/>
          </a:xfrm>
          <a:prstGeom prst="rect">
            <a:avLst/>
          </a:prstGeom>
        </p:spPr>
      </p:pic>
      <p:pic>
        <p:nvPicPr>
          <p:cNvPr id="65" name="图片 6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17041" y="5339149"/>
            <a:ext cx="1219200" cy="647700"/>
          </a:xfrm>
          <a:prstGeom prst="rect">
            <a:avLst/>
          </a:prstGeom>
        </p:spPr>
      </p:pic>
      <p:pic>
        <p:nvPicPr>
          <p:cNvPr id="66" name="图片 6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160899" y="3506793"/>
            <a:ext cx="458784" cy="635459"/>
          </a:xfrm>
          <a:prstGeom prst="rect">
            <a:avLst/>
          </a:prstGeom>
        </p:spPr>
      </p:pic>
      <p:pic>
        <p:nvPicPr>
          <p:cNvPr id="67" name="图片 6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831222" y="207211"/>
            <a:ext cx="10668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8955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3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500"/>
                            </p:stCondLst>
                            <p:childTnLst>
                              <p:par>
                                <p:cTn id="31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500"/>
                            </p:stCondLst>
                            <p:childTnLst>
                              <p:par>
                                <p:cTn id="3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500"/>
                            </p:stCondLst>
                            <p:childTnLst>
                              <p:par>
                                <p:cTn id="4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500"/>
                            </p:stCondLst>
                            <p:childTnLst>
                              <p:par>
                                <p:cTn id="50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00"/>
                            </p:stCondLst>
                            <p:childTnLst>
                              <p:par>
                                <p:cTn id="5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500"/>
                            </p:stCondLst>
                            <p:childTnLst>
                              <p:par>
                                <p:cTn id="6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500"/>
                            </p:stCondLst>
                            <p:childTnLst>
                              <p:par>
                                <p:cTn id="69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000"/>
                            </p:stCondLst>
                            <p:childTnLst>
                              <p:par>
                                <p:cTn id="7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500"/>
                            </p:stCondLst>
                            <p:childTnLst>
                              <p:par>
                                <p:cTn id="7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500"/>
                            </p:stCondLst>
                            <p:childTnLst>
                              <p:par>
                                <p:cTn id="8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1500"/>
                            </p:stCondLst>
                            <p:childTnLst>
                              <p:par>
                                <p:cTn id="8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22348"/>
            <a:ext cx="8229600" cy="1095289"/>
          </a:xfrm>
        </p:spPr>
        <p:txBody>
          <a:bodyPr>
            <a:normAutofit/>
          </a:bodyPr>
          <a:lstStyle/>
          <a:p>
            <a:pPr algn="l"/>
            <a:r>
              <a:rPr kumimoji="1" lang="zh-CN" altLang="en-US" sz="4000" dirty="0" smtClean="0"/>
              <a:t>   通用数据接口与二次开发接口</a:t>
            </a:r>
            <a:endParaRPr kumimoji="1" lang="zh-CN" altLang="en-US" sz="40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0208" y="1601045"/>
            <a:ext cx="1983887" cy="1611908"/>
          </a:xfrm>
          <a:prstGeom prst="rect">
            <a:avLst/>
          </a:prstGeom>
        </p:spPr>
      </p:pic>
      <p:grpSp>
        <p:nvGrpSpPr>
          <p:cNvPr id="64" name="组 63"/>
          <p:cNvGrpSpPr/>
          <p:nvPr/>
        </p:nvGrpSpPr>
        <p:grpSpPr>
          <a:xfrm rot="18702563">
            <a:off x="1652085" y="1591155"/>
            <a:ext cx="439909" cy="816706"/>
            <a:chOff x="8659490" y="2197215"/>
            <a:chExt cx="355600" cy="679362"/>
          </a:xfrm>
        </p:grpSpPr>
        <p:pic>
          <p:nvPicPr>
            <p:cNvPr id="65" name="图片 6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976990" y="2559077"/>
              <a:ext cx="38100" cy="317500"/>
            </a:xfrm>
            <a:prstGeom prst="rect">
              <a:avLst/>
            </a:prstGeom>
          </p:spPr>
        </p:pic>
        <p:pic>
          <p:nvPicPr>
            <p:cNvPr id="66" name="图片 6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659490" y="2197215"/>
              <a:ext cx="355600" cy="393700"/>
            </a:xfrm>
            <a:prstGeom prst="rect">
              <a:avLst/>
            </a:prstGeom>
          </p:spPr>
        </p:pic>
      </p:grpSp>
      <p:grpSp>
        <p:nvGrpSpPr>
          <p:cNvPr id="67" name="组 66"/>
          <p:cNvGrpSpPr/>
          <p:nvPr/>
        </p:nvGrpSpPr>
        <p:grpSpPr>
          <a:xfrm rot="13319019">
            <a:off x="1574859" y="3837380"/>
            <a:ext cx="5323892" cy="45719"/>
            <a:chOff x="5940209" y="2912370"/>
            <a:chExt cx="3203791" cy="39074"/>
          </a:xfrm>
        </p:grpSpPr>
        <p:pic>
          <p:nvPicPr>
            <p:cNvPr id="68" name="图片 6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69" name="图片 6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70" name="组 69"/>
          <p:cNvGrpSpPr/>
          <p:nvPr/>
        </p:nvGrpSpPr>
        <p:grpSpPr>
          <a:xfrm rot="18702563">
            <a:off x="1683724" y="2669608"/>
            <a:ext cx="439909" cy="816706"/>
            <a:chOff x="8659490" y="2197215"/>
            <a:chExt cx="355600" cy="679362"/>
          </a:xfrm>
        </p:grpSpPr>
        <p:pic>
          <p:nvPicPr>
            <p:cNvPr id="71" name="图片 7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976990" y="2559077"/>
              <a:ext cx="38100" cy="317500"/>
            </a:xfrm>
            <a:prstGeom prst="rect">
              <a:avLst/>
            </a:prstGeom>
          </p:spPr>
        </p:pic>
        <p:pic>
          <p:nvPicPr>
            <p:cNvPr id="72" name="图片 7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659490" y="2197215"/>
              <a:ext cx="355600" cy="393700"/>
            </a:xfrm>
            <a:prstGeom prst="rect">
              <a:avLst/>
            </a:prstGeom>
          </p:spPr>
        </p:pic>
      </p:grpSp>
      <p:grpSp>
        <p:nvGrpSpPr>
          <p:cNvPr id="73" name="组 72"/>
          <p:cNvGrpSpPr/>
          <p:nvPr/>
        </p:nvGrpSpPr>
        <p:grpSpPr>
          <a:xfrm rot="18702563">
            <a:off x="2103280" y="2095760"/>
            <a:ext cx="439909" cy="816706"/>
            <a:chOff x="8659490" y="2197215"/>
            <a:chExt cx="355600" cy="679362"/>
          </a:xfrm>
        </p:grpSpPr>
        <p:pic>
          <p:nvPicPr>
            <p:cNvPr id="74" name="图片 7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976990" y="2559077"/>
              <a:ext cx="38100" cy="317500"/>
            </a:xfrm>
            <a:prstGeom prst="rect">
              <a:avLst/>
            </a:prstGeom>
          </p:spPr>
        </p:pic>
        <p:pic>
          <p:nvPicPr>
            <p:cNvPr id="75" name="图片 7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659490" y="2197215"/>
              <a:ext cx="355600" cy="393700"/>
            </a:xfrm>
            <a:prstGeom prst="rect">
              <a:avLst/>
            </a:prstGeom>
          </p:spPr>
        </p:pic>
      </p:grpSp>
      <p:grpSp>
        <p:nvGrpSpPr>
          <p:cNvPr id="76" name="组 75"/>
          <p:cNvGrpSpPr/>
          <p:nvPr/>
        </p:nvGrpSpPr>
        <p:grpSpPr>
          <a:xfrm rot="13319019">
            <a:off x="2086334" y="4235245"/>
            <a:ext cx="4953523" cy="45719"/>
            <a:chOff x="5940209" y="2912370"/>
            <a:chExt cx="3203791" cy="39074"/>
          </a:xfrm>
        </p:grpSpPr>
        <p:pic>
          <p:nvPicPr>
            <p:cNvPr id="77" name="图片 7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78" name="图片 7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79" name="组 78"/>
          <p:cNvGrpSpPr/>
          <p:nvPr/>
        </p:nvGrpSpPr>
        <p:grpSpPr>
          <a:xfrm rot="13319019" flipV="1">
            <a:off x="1613674" y="5005433"/>
            <a:ext cx="5502361" cy="45719"/>
            <a:chOff x="5940209" y="2912370"/>
            <a:chExt cx="3203791" cy="39074"/>
          </a:xfrm>
        </p:grpSpPr>
        <p:pic>
          <p:nvPicPr>
            <p:cNvPr id="80" name="图片 7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81" name="图片 8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82" name="组 81"/>
          <p:cNvGrpSpPr/>
          <p:nvPr/>
        </p:nvGrpSpPr>
        <p:grpSpPr>
          <a:xfrm rot="16200000">
            <a:off x="5177569" y="4603759"/>
            <a:ext cx="2060780" cy="45721"/>
            <a:chOff x="5940209" y="2912370"/>
            <a:chExt cx="3203791" cy="39074"/>
          </a:xfrm>
        </p:grpSpPr>
        <p:pic>
          <p:nvPicPr>
            <p:cNvPr id="83" name="图片 8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84" name="图片 8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85" name="组 84"/>
          <p:cNvGrpSpPr/>
          <p:nvPr/>
        </p:nvGrpSpPr>
        <p:grpSpPr>
          <a:xfrm rot="16200000">
            <a:off x="5427404" y="4942828"/>
            <a:ext cx="1930628" cy="45719"/>
            <a:chOff x="5940209" y="2912370"/>
            <a:chExt cx="3203791" cy="39074"/>
          </a:xfrm>
        </p:grpSpPr>
        <p:pic>
          <p:nvPicPr>
            <p:cNvPr id="86" name="图片 8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87" name="图片 8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88" name="组 87"/>
          <p:cNvGrpSpPr/>
          <p:nvPr/>
        </p:nvGrpSpPr>
        <p:grpSpPr>
          <a:xfrm rot="16200000">
            <a:off x="5004683" y="5420128"/>
            <a:ext cx="2885224" cy="45719"/>
            <a:chOff x="5940209" y="2912370"/>
            <a:chExt cx="3203791" cy="39074"/>
          </a:xfrm>
        </p:grpSpPr>
        <p:pic>
          <p:nvPicPr>
            <p:cNvPr id="89" name="图片 8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90" name="图片 8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98" name="组 97"/>
          <p:cNvGrpSpPr/>
          <p:nvPr/>
        </p:nvGrpSpPr>
        <p:grpSpPr>
          <a:xfrm rot="18702563">
            <a:off x="987301" y="2283360"/>
            <a:ext cx="439909" cy="816706"/>
            <a:chOff x="8659490" y="2197215"/>
            <a:chExt cx="355600" cy="679362"/>
          </a:xfrm>
        </p:grpSpPr>
        <p:pic>
          <p:nvPicPr>
            <p:cNvPr id="99" name="图片 9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976990" y="2559077"/>
              <a:ext cx="38100" cy="317500"/>
            </a:xfrm>
            <a:prstGeom prst="rect">
              <a:avLst/>
            </a:prstGeom>
          </p:spPr>
        </p:pic>
        <p:pic>
          <p:nvPicPr>
            <p:cNvPr id="100" name="图片 9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659490" y="2197215"/>
              <a:ext cx="355600" cy="393700"/>
            </a:xfrm>
            <a:prstGeom prst="rect">
              <a:avLst/>
            </a:prstGeom>
          </p:spPr>
        </p:pic>
      </p:grpSp>
      <p:grpSp>
        <p:nvGrpSpPr>
          <p:cNvPr id="101" name="组 100"/>
          <p:cNvGrpSpPr/>
          <p:nvPr/>
        </p:nvGrpSpPr>
        <p:grpSpPr>
          <a:xfrm rot="13319019" flipV="1">
            <a:off x="917251" y="4619185"/>
            <a:ext cx="5502361" cy="45719"/>
            <a:chOff x="5940209" y="2912370"/>
            <a:chExt cx="3203791" cy="39074"/>
          </a:xfrm>
        </p:grpSpPr>
        <p:pic>
          <p:nvPicPr>
            <p:cNvPr id="102" name="图片 10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103" name="图片 10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104" name="组 103"/>
          <p:cNvGrpSpPr/>
          <p:nvPr/>
        </p:nvGrpSpPr>
        <p:grpSpPr>
          <a:xfrm rot="16200000">
            <a:off x="5886078" y="5024931"/>
            <a:ext cx="2903122" cy="45719"/>
            <a:chOff x="5940209" y="2912370"/>
            <a:chExt cx="3203791" cy="39074"/>
          </a:xfrm>
        </p:grpSpPr>
        <p:pic>
          <p:nvPicPr>
            <p:cNvPr id="105" name="图片 10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106" name="图片 10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107" name="组 106"/>
          <p:cNvGrpSpPr/>
          <p:nvPr/>
        </p:nvGrpSpPr>
        <p:grpSpPr>
          <a:xfrm>
            <a:off x="5698479" y="6453632"/>
            <a:ext cx="1660880" cy="45720"/>
            <a:chOff x="5940209" y="2912370"/>
            <a:chExt cx="3203791" cy="39074"/>
          </a:xfrm>
        </p:grpSpPr>
        <p:pic>
          <p:nvPicPr>
            <p:cNvPr id="108" name="图片 10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109" name="图片 10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110" name="组 109"/>
          <p:cNvGrpSpPr/>
          <p:nvPr/>
        </p:nvGrpSpPr>
        <p:grpSpPr>
          <a:xfrm>
            <a:off x="6186238" y="3595090"/>
            <a:ext cx="1173121" cy="45720"/>
            <a:chOff x="5940209" y="2912370"/>
            <a:chExt cx="3203791" cy="39074"/>
          </a:xfrm>
        </p:grpSpPr>
        <p:pic>
          <p:nvPicPr>
            <p:cNvPr id="111" name="图片 11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112" name="图片 11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113" name="组 112"/>
          <p:cNvGrpSpPr/>
          <p:nvPr/>
        </p:nvGrpSpPr>
        <p:grpSpPr>
          <a:xfrm>
            <a:off x="6374990" y="4000373"/>
            <a:ext cx="94025" cy="45719"/>
            <a:chOff x="5940209" y="2912370"/>
            <a:chExt cx="3203791" cy="39074"/>
          </a:xfrm>
        </p:grpSpPr>
        <p:pic>
          <p:nvPicPr>
            <p:cNvPr id="114" name="图片 11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115" name="图片 11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pic>
        <p:nvPicPr>
          <p:cNvPr id="116" name="图片 1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31222" y="207211"/>
            <a:ext cx="1066800" cy="49530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3509268" y="1470275"/>
            <a:ext cx="5177532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b="1" dirty="0"/>
              <a:t>通用数据接口 </a:t>
            </a:r>
            <a:r>
              <a:rPr lang="zh-CN" altLang="zh-CN" dirty="0"/>
              <a:t>方便接收客户其他系统的文档信息</a:t>
            </a:r>
            <a:r>
              <a:rPr lang="zh-CN" altLang="zh-CN" dirty="0" smtClean="0"/>
              <a:t>。</a:t>
            </a:r>
            <a:endParaRPr lang="en-US" altLang="zh-CN" dirty="0" smtClean="0"/>
          </a:p>
          <a:p>
            <a:endParaRPr lang="zh-CN" altLang="zh-CN" dirty="0"/>
          </a:p>
          <a:p>
            <a:r>
              <a:rPr lang="zh-CN" altLang="zh-CN" b="1" dirty="0"/>
              <a:t>二次开发接口 </a:t>
            </a:r>
            <a:r>
              <a:rPr lang="zh-CN" altLang="zh-CN" dirty="0"/>
              <a:t>可将</a:t>
            </a:r>
            <a:r>
              <a:rPr lang="en-US" altLang="zh-CN" dirty="0"/>
              <a:t>3Hmis</a:t>
            </a:r>
            <a:r>
              <a:rPr lang="zh-CN" altLang="zh-CN" dirty="0"/>
              <a:t>扩展到以文档管理为基础的各种个性化专业应用。 </a:t>
            </a:r>
            <a:endParaRPr lang="en-US" altLang="zh-CN" dirty="0" smtClean="0"/>
          </a:p>
          <a:p>
            <a:r>
              <a:rPr kumimoji="1" lang="en-US" altLang="zh-CN" dirty="0"/>
              <a:t> </a:t>
            </a:r>
            <a:r>
              <a:rPr kumimoji="1" lang="en-US" altLang="zh-CN" dirty="0" smtClean="0"/>
              <a:t>   </a:t>
            </a:r>
            <a:r>
              <a:rPr kumimoji="1" lang="zh-CN" altLang="en-US" dirty="0" smtClean="0"/>
              <a:t>佛山人大</a:t>
            </a:r>
            <a:r>
              <a:rPr kumimoji="1" lang="en-US" altLang="zh-CN" dirty="0" smtClean="0"/>
              <a:t>OA</a:t>
            </a:r>
            <a:r>
              <a:rPr kumimoji="1" lang="zh-CN" altLang="en-US" dirty="0" smtClean="0"/>
              <a:t>接口 </a:t>
            </a:r>
            <a:r>
              <a:rPr kumimoji="1" lang="zh-CN" altLang="en-US" sz="1200" dirty="0" smtClean="0">
                <a:solidFill>
                  <a:schemeClr val="bg1">
                    <a:lumMod val="65000"/>
                  </a:schemeClr>
                </a:solidFill>
              </a:rPr>
              <a:t>人大</a:t>
            </a:r>
            <a:r>
              <a:rPr kumimoji="1" lang="en-US" altLang="zh-CN" sz="1200" dirty="0" smtClean="0">
                <a:solidFill>
                  <a:schemeClr val="bg1">
                    <a:lumMod val="65000"/>
                  </a:schemeClr>
                </a:solidFill>
              </a:rPr>
              <a:t>OA</a:t>
            </a:r>
            <a:r>
              <a:rPr kumimoji="1" lang="zh-CN" altLang="en-US" sz="1200" dirty="0" smtClean="0">
                <a:solidFill>
                  <a:schemeClr val="bg1">
                    <a:lumMod val="65000"/>
                  </a:schemeClr>
                </a:solidFill>
              </a:rPr>
              <a:t>转人大文档资料库、</a:t>
            </a:r>
            <a:endParaRPr kumimoji="1" lang="en-US" altLang="zh-CN" sz="1200" dirty="0" smtClean="0">
              <a:solidFill>
                <a:schemeClr val="bg1">
                  <a:lumMod val="65000"/>
                </a:schemeClr>
              </a:solidFill>
            </a:endParaRPr>
          </a:p>
          <a:p>
            <a:r>
              <a:rPr kumimoji="1" lang="en-US" altLang="zh-CN" sz="12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kumimoji="1" lang="en-US" altLang="zh-CN" sz="1200" dirty="0" smtClean="0">
                <a:solidFill>
                  <a:schemeClr val="bg1">
                    <a:lumMod val="65000"/>
                  </a:schemeClr>
                </a:solidFill>
              </a:rPr>
              <a:t>                                                      </a:t>
            </a:r>
            <a:r>
              <a:rPr kumimoji="1" lang="zh-CN" altLang="en-US" sz="1200" dirty="0" smtClean="0">
                <a:solidFill>
                  <a:schemeClr val="bg1">
                    <a:lumMod val="65000"/>
                  </a:schemeClr>
                </a:solidFill>
              </a:rPr>
              <a:t>人大</a:t>
            </a:r>
            <a:r>
              <a:rPr kumimoji="1" lang="en-US" altLang="zh-CN" sz="1200" dirty="0" smtClean="0">
                <a:solidFill>
                  <a:schemeClr val="bg1">
                    <a:lumMod val="65000"/>
                  </a:schemeClr>
                </a:solidFill>
              </a:rPr>
              <a:t>OA</a:t>
            </a:r>
            <a:r>
              <a:rPr kumimoji="1" lang="zh-CN" altLang="en-US" sz="1200" dirty="0" smtClean="0">
                <a:solidFill>
                  <a:schemeClr val="bg1">
                    <a:lumMod val="65000"/>
                  </a:schemeClr>
                </a:solidFill>
              </a:rPr>
              <a:t>转常委会数字会议系统</a:t>
            </a:r>
            <a:endParaRPr kumimoji="1" lang="en-US" altLang="zh-CN" sz="1200" dirty="0" smtClean="0">
              <a:solidFill>
                <a:schemeClr val="bg1">
                  <a:lumMod val="65000"/>
                </a:schemeClr>
              </a:solidFill>
            </a:endParaRPr>
          </a:p>
          <a:p>
            <a:r>
              <a:rPr kumimoji="1" lang="en-US" altLang="zh-CN" dirty="0"/>
              <a:t> </a:t>
            </a:r>
            <a:r>
              <a:rPr kumimoji="1" lang="en-US" altLang="zh-CN" dirty="0" smtClean="0"/>
              <a:t>   </a:t>
            </a:r>
            <a:r>
              <a:rPr kumimoji="1" lang="zh-CN" altLang="en-US" dirty="0" smtClean="0"/>
              <a:t>佛山</a:t>
            </a:r>
            <a:r>
              <a:rPr kumimoji="1" lang="en-US" altLang="zh-CN" dirty="0" smtClean="0"/>
              <a:t>DA</a:t>
            </a:r>
            <a:r>
              <a:rPr kumimoji="1" lang="zh-CN" altLang="en-US" dirty="0" smtClean="0"/>
              <a:t>接口    </a:t>
            </a:r>
            <a:r>
              <a:rPr kumimoji="1" lang="zh-CN" altLang="en-US" sz="1200" dirty="0" smtClean="0">
                <a:solidFill>
                  <a:schemeClr val="bg1">
                    <a:lumMod val="65000"/>
                  </a:schemeClr>
                </a:solidFill>
              </a:rPr>
              <a:t>佛山市人大、市档案局</a:t>
            </a:r>
            <a:endParaRPr lang="en-US" altLang="zh-CN" dirty="0" smtClean="0"/>
          </a:p>
          <a:p>
            <a:r>
              <a:rPr kumimoji="1" lang="en-US" altLang="zh-CN" dirty="0"/>
              <a:t> </a:t>
            </a:r>
            <a:r>
              <a:rPr kumimoji="1" lang="en-US" altLang="zh-CN" dirty="0" smtClean="0"/>
              <a:t>   </a:t>
            </a:r>
            <a:r>
              <a:rPr kumimoji="1" lang="zh-CN" altLang="en-US" dirty="0" smtClean="0"/>
              <a:t>京华</a:t>
            </a:r>
            <a:r>
              <a:rPr kumimoji="1" lang="en-US" altLang="zh-CN" dirty="0" smtClean="0"/>
              <a:t>OA</a:t>
            </a:r>
            <a:r>
              <a:rPr kumimoji="1" lang="zh-CN" altLang="en-US" dirty="0" smtClean="0"/>
              <a:t>接口    </a:t>
            </a:r>
            <a:r>
              <a:rPr kumimoji="1" lang="zh-CN" altLang="en-US" sz="1200" dirty="0" smtClean="0">
                <a:solidFill>
                  <a:schemeClr val="bg1">
                    <a:lumMod val="65000"/>
                  </a:schemeClr>
                </a:solidFill>
              </a:rPr>
              <a:t>东莞计划生育与卫生局</a:t>
            </a:r>
            <a:endParaRPr kumimoji="1" lang="en-US" altLang="zh-CN" sz="1200" dirty="0" smtClean="0">
              <a:solidFill>
                <a:schemeClr val="bg1">
                  <a:lumMod val="65000"/>
                </a:schemeClr>
              </a:solidFill>
            </a:endParaRPr>
          </a:p>
          <a:p>
            <a:r>
              <a:rPr kumimoji="1" lang="en-US" altLang="zh-CN" dirty="0"/>
              <a:t> </a:t>
            </a:r>
            <a:r>
              <a:rPr kumimoji="1" lang="en-US" altLang="zh-CN" dirty="0" smtClean="0"/>
              <a:t>   </a:t>
            </a:r>
            <a:r>
              <a:rPr kumimoji="1" lang="zh-CN" altLang="en-US" dirty="0" smtClean="0"/>
              <a:t>路路通</a:t>
            </a:r>
            <a:r>
              <a:rPr kumimoji="1" lang="en-US" altLang="zh-CN" dirty="0" smtClean="0"/>
              <a:t>OA</a:t>
            </a:r>
            <a:r>
              <a:rPr kumimoji="1" lang="zh-CN" altLang="en-US" dirty="0" smtClean="0"/>
              <a:t>接口  </a:t>
            </a:r>
            <a:r>
              <a:rPr kumimoji="1" lang="zh-CN" altLang="en-US" sz="1200" dirty="0" smtClean="0">
                <a:solidFill>
                  <a:schemeClr val="bg1">
                    <a:lumMod val="65000"/>
                  </a:schemeClr>
                </a:solidFill>
              </a:rPr>
              <a:t>沿海高速公路、路路通科技等</a:t>
            </a:r>
            <a:endParaRPr kumimoji="1" lang="en-US" altLang="zh-CN" sz="1200" dirty="0" smtClean="0"/>
          </a:p>
          <a:p>
            <a:r>
              <a:rPr kumimoji="1" lang="en-US" altLang="zh-CN" dirty="0"/>
              <a:t> </a:t>
            </a:r>
            <a:r>
              <a:rPr kumimoji="1" lang="en-US" altLang="zh-CN" dirty="0" smtClean="0"/>
              <a:t>   </a:t>
            </a:r>
            <a:r>
              <a:rPr kumimoji="1" lang="zh-CN" altLang="en-US" dirty="0" smtClean="0"/>
              <a:t>新软</a:t>
            </a:r>
            <a:r>
              <a:rPr kumimoji="1" lang="en-US" altLang="zh-CN" dirty="0" smtClean="0"/>
              <a:t>OA</a:t>
            </a:r>
            <a:r>
              <a:rPr kumimoji="1" lang="zh-CN" altLang="en-US" dirty="0" smtClean="0"/>
              <a:t>接口    </a:t>
            </a:r>
            <a:r>
              <a:rPr kumimoji="1" lang="zh-CN" altLang="en-US" sz="1200" dirty="0" smtClean="0">
                <a:solidFill>
                  <a:schemeClr val="bg1">
                    <a:lumMod val="65000"/>
                  </a:schemeClr>
                </a:solidFill>
              </a:rPr>
              <a:t>省交投等</a:t>
            </a:r>
            <a:endParaRPr kumimoji="1" lang="en-US" altLang="zh-CN" sz="1200" dirty="0" smtClean="0">
              <a:solidFill>
                <a:schemeClr val="bg1">
                  <a:lumMod val="65000"/>
                </a:schemeClr>
              </a:solidFill>
            </a:endParaRPr>
          </a:p>
          <a:p>
            <a:r>
              <a:rPr kumimoji="1" lang="zh-CN" altLang="en-US" dirty="0" smtClean="0"/>
              <a:t>    中行信用卡    </a:t>
            </a:r>
            <a:r>
              <a:rPr kumimoji="1" lang="zh-CN" altLang="en-US" sz="1200" dirty="0" smtClean="0">
                <a:solidFill>
                  <a:schemeClr val="bg1">
                    <a:lumMod val="65000"/>
                  </a:schemeClr>
                </a:solidFill>
              </a:rPr>
              <a:t>信用卡营销系统与信用卡档案系统接口</a:t>
            </a:r>
            <a:endParaRPr kumimoji="1" lang="en-US" altLang="zh-CN" sz="1200" dirty="0">
              <a:solidFill>
                <a:schemeClr val="bg1">
                  <a:lumMod val="65000"/>
                </a:schemeClr>
              </a:solidFill>
            </a:endParaRPr>
          </a:p>
          <a:p>
            <a:endParaRPr kumimoji="1"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358955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8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0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4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000"/>
                            </p:stCondLst>
                            <p:childTnLst>
                              <p:par>
                                <p:cTn id="3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500"/>
                            </p:stCondLst>
                            <p:childTnLst>
                              <p:par>
                                <p:cTn id="40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000"/>
                            </p:stCondLst>
                            <p:childTnLst>
                              <p:par>
                                <p:cTn id="44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6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8000"/>
                            </p:stCondLst>
                            <p:childTnLst>
                              <p:par>
                                <p:cTn id="48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5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8500"/>
                            </p:stCondLst>
                            <p:childTnLst>
                              <p:par>
                                <p:cTn id="52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4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9000"/>
                            </p:stCondLst>
                            <p:childTnLst>
                              <p:par>
                                <p:cTn id="56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9500"/>
                            </p:stCondLst>
                            <p:childTnLst>
                              <p:par>
                                <p:cTn id="60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62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500"/>
                            </p:stCondLst>
                            <p:childTnLst>
                              <p:par>
                                <p:cTn id="64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6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87650"/>
            <a:ext cx="8229600" cy="1129987"/>
          </a:xfrm>
        </p:spPr>
        <p:txBody>
          <a:bodyPr/>
          <a:lstStyle/>
          <a:p>
            <a:r>
              <a:rPr lang="en-US" altLang="zh-CN" dirty="0" smtClean="0"/>
              <a:t>3Hmis</a:t>
            </a:r>
            <a:r>
              <a:rPr lang="zh-CN" altLang="en-US" dirty="0" smtClean="0"/>
              <a:t>应用基础</a:t>
            </a:r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1222" y="212849"/>
            <a:ext cx="1066800" cy="48966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0208" y="1619395"/>
            <a:ext cx="1983887" cy="1593557"/>
          </a:xfrm>
          <a:prstGeom prst="rect">
            <a:avLst/>
          </a:prstGeom>
        </p:spPr>
      </p:pic>
      <p:grpSp>
        <p:nvGrpSpPr>
          <p:cNvPr id="7" name="组 63"/>
          <p:cNvGrpSpPr/>
          <p:nvPr/>
        </p:nvGrpSpPr>
        <p:grpSpPr>
          <a:xfrm rot="18702563">
            <a:off x="1652924" y="1593025"/>
            <a:ext cx="434900" cy="816706"/>
            <a:chOff x="8659490" y="2197215"/>
            <a:chExt cx="355600" cy="679362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976990" y="2559077"/>
              <a:ext cx="38100" cy="317500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659490" y="2197215"/>
              <a:ext cx="355600" cy="393700"/>
            </a:xfrm>
            <a:prstGeom prst="rect">
              <a:avLst/>
            </a:prstGeom>
          </p:spPr>
        </p:pic>
      </p:grpSp>
      <p:grpSp>
        <p:nvGrpSpPr>
          <p:cNvPr id="10" name="组 66"/>
          <p:cNvGrpSpPr/>
          <p:nvPr/>
        </p:nvGrpSpPr>
        <p:grpSpPr>
          <a:xfrm rot="13319019">
            <a:off x="1574859" y="3837378"/>
            <a:ext cx="5323892" cy="45719"/>
            <a:chOff x="5940209" y="2912370"/>
            <a:chExt cx="3203791" cy="39074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13" name="组 69"/>
          <p:cNvGrpSpPr/>
          <p:nvPr/>
        </p:nvGrpSpPr>
        <p:grpSpPr>
          <a:xfrm rot="18702563">
            <a:off x="1684563" y="2671478"/>
            <a:ext cx="434900" cy="816706"/>
            <a:chOff x="8659490" y="2197215"/>
            <a:chExt cx="355600" cy="679362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976990" y="2559077"/>
              <a:ext cx="38100" cy="317500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659490" y="2197215"/>
              <a:ext cx="355600" cy="393700"/>
            </a:xfrm>
            <a:prstGeom prst="rect">
              <a:avLst/>
            </a:prstGeom>
          </p:spPr>
        </p:pic>
      </p:grpSp>
      <p:grpSp>
        <p:nvGrpSpPr>
          <p:cNvPr id="16" name="组 72"/>
          <p:cNvGrpSpPr/>
          <p:nvPr/>
        </p:nvGrpSpPr>
        <p:grpSpPr>
          <a:xfrm rot="18702563">
            <a:off x="2104119" y="2097630"/>
            <a:ext cx="434900" cy="816706"/>
            <a:chOff x="8659490" y="2197215"/>
            <a:chExt cx="355600" cy="679362"/>
          </a:xfrm>
        </p:grpSpPr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976990" y="2559077"/>
              <a:ext cx="38100" cy="317500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659490" y="2197215"/>
              <a:ext cx="355600" cy="393700"/>
            </a:xfrm>
            <a:prstGeom prst="rect">
              <a:avLst/>
            </a:prstGeom>
          </p:spPr>
        </p:pic>
      </p:grpSp>
      <p:grpSp>
        <p:nvGrpSpPr>
          <p:cNvPr id="19" name="组 75"/>
          <p:cNvGrpSpPr/>
          <p:nvPr/>
        </p:nvGrpSpPr>
        <p:grpSpPr>
          <a:xfrm rot="13319019">
            <a:off x="2086332" y="4235243"/>
            <a:ext cx="4953523" cy="45719"/>
            <a:chOff x="5940209" y="2912370"/>
            <a:chExt cx="3203791" cy="39074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22" name="组 78"/>
          <p:cNvGrpSpPr/>
          <p:nvPr/>
        </p:nvGrpSpPr>
        <p:grpSpPr>
          <a:xfrm rot="13319019" flipV="1">
            <a:off x="1613672" y="5005433"/>
            <a:ext cx="5502361" cy="45719"/>
            <a:chOff x="5940209" y="2912370"/>
            <a:chExt cx="3203791" cy="39074"/>
          </a:xfrm>
        </p:grpSpPr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25" name="组 81"/>
          <p:cNvGrpSpPr/>
          <p:nvPr/>
        </p:nvGrpSpPr>
        <p:grpSpPr>
          <a:xfrm rot="16200000">
            <a:off x="5189302" y="4615490"/>
            <a:ext cx="2037318" cy="45721"/>
            <a:chOff x="5940209" y="2912370"/>
            <a:chExt cx="3203791" cy="39074"/>
          </a:xfrm>
        </p:grpSpPr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28" name="组 84"/>
          <p:cNvGrpSpPr/>
          <p:nvPr/>
        </p:nvGrpSpPr>
        <p:grpSpPr>
          <a:xfrm rot="16200000">
            <a:off x="5438395" y="4953816"/>
            <a:ext cx="1908648" cy="45719"/>
            <a:chOff x="5940209" y="2912370"/>
            <a:chExt cx="3203791" cy="39074"/>
          </a:xfrm>
        </p:grpSpPr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31" name="组 87"/>
          <p:cNvGrpSpPr/>
          <p:nvPr/>
        </p:nvGrpSpPr>
        <p:grpSpPr>
          <a:xfrm rot="16200000">
            <a:off x="5021109" y="5436552"/>
            <a:ext cx="2852375" cy="45719"/>
            <a:chOff x="5940209" y="2912370"/>
            <a:chExt cx="3203791" cy="39074"/>
          </a:xfrm>
        </p:grpSpPr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33" name="图片 3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34" name="组 97"/>
          <p:cNvGrpSpPr/>
          <p:nvPr/>
        </p:nvGrpSpPr>
        <p:grpSpPr>
          <a:xfrm rot="18702563">
            <a:off x="988140" y="2285230"/>
            <a:ext cx="434900" cy="816706"/>
            <a:chOff x="8659490" y="2197215"/>
            <a:chExt cx="355600" cy="679362"/>
          </a:xfrm>
        </p:grpSpPr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976990" y="2559077"/>
              <a:ext cx="38100" cy="317500"/>
            </a:xfrm>
            <a:prstGeom prst="rect">
              <a:avLst/>
            </a:prstGeom>
          </p:spPr>
        </p:pic>
        <p:pic>
          <p:nvPicPr>
            <p:cNvPr id="36" name="图片 3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659490" y="2197215"/>
              <a:ext cx="355600" cy="393700"/>
            </a:xfrm>
            <a:prstGeom prst="rect">
              <a:avLst/>
            </a:prstGeom>
          </p:spPr>
        </p:pic>
      </p:grpSp>
      <p:grpSp>
        <p:nvGrpSpPr>
          <p:cNvPr id="37" name="组 100"/>
          <p:cNvGrpSpPr/>
          <p:nvPr/>
        </p:nvGrpSpPr>
        <p:grpSpPr>
          <a:xfrm rot="13319019" flipV="1">
            <a:off x="917249" y="4619185"/>
            <a:ext cx="5502361" cy="45719"/>
            <a:chOff x="5940209" y="2912370"/>
            <a:chExt cx="3203791" cy="39074"/>
          </a:xfrm>
        </p:grpSpPr>
        <p:pic>
          <p:nvPicPr>
            <p:cNvPr id="38" name="图片 3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39" name="图片 3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40" name="组 103"/>
          <p:cNvGrpSpPr/>
          <p:nvPr/>
        </p:nvGrpSpPr>
        <p:grpSpPr>
          <a:xfrm rot="16200000">
            <a:off x="5902606" y="5041457"/>
            <a:ext cx="2870070" cy="45719"/>
            <a:chOff x="5940209" y="2912370"/>
            <a:chExt cx="3203791" cy="39074"/>
          </a:xfrm>
        </p:grpSpPr>
        <p:pic>
          <p:nvPicPr>
            <p:cNvPr id="41" name="图片 4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42" name="图片 4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43" name="组 106"/>
          <p:cNvGrpSpPr/>
          <p:nvPr/>
        </p:nvGrpSpPr>
        <p:grpSpPr>
          <a:xfrm>
            <a:off x="5698479" y="6453632"/>
            <a:ext cx="1660880" cy="45719"/>
            <a:chOff x="5940209" y="2912370"/>
            <a:chExt cx="3203791" cy="39074"/>
          </a:xfrm>
        </p:grpSpPr>
        <p:pic>
          <p:nvPicPr>
            <p:cNvPr id="44" name="图片 4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45" name="图片 4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46" name="组 109"/>
          <p:cNvGrpSpPr/>
          <p:nvPr/>
        </p:nvGrpSpPr>
        <p:grpSpPr>
          <a:xfrm>
            <a:off x="6186238" y="3595090"/>
            <a:ext cx="1173121" cy="45719"/>
            <a:chOff x="5940209" y="2912370"/>
            <a:chExt cx="3203791" cy="39074"/>
          </a:xfrm>
        </p:grpSpPr>
        <p:pic>
          <p:nvPicPr>
            <p:cNvPr id="47" name="图片 4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48" name="图片 4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49" name="组 112"/>
          <p:cNvGrpSpPr/>
          <p:nvPr/>
        </p:nvGrpSpPr>
        <p:grpSpPr>
          <a:xfrm>
            <a:off x="6374990" y="4000373"/>
            <a:ext cx="94025" cy="45719"/>
            <a:chOff x="5940209" y="2912370"/>
            <a:chExt cx="3203791" cy="39074"/>
          </a:xfrm>
        </p:grpSpPr>
        <p:pic>
          <p:nvPicPr>
            <p:cNvPr id="50" name="图片 4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51" name="图片 5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981862" y="2063467"/>
            <a:ext cx="6704937" cy="4062695"/>
          </a:xfrm>
        </p:spPr>
        <p:txBody>
          <a:bodyPr>
            <a:normAutofit/>
          </a:bodyPr>
          <a:lstStyle/>
          <a:p>
            <a:r>
              <a:rPr lang="en-US" altLang="zh-CN" sz="2000" dirty="0" smtClean="0"/>
              <a:t>1</a:t>
            </a:r>
            <a:r>
              <a:rPr lang="zh-CN" altLang="en-US" sz="2000" dirty="0" smtClean="0"/>
              <a:t>、确定管理对象，是文件、合同、证照还是</a:t>
            </a:r>
            <a:r>
              <a:rPr lang="en-US" altLang="zh-CN" sz="2000" dirty="0" smtClean="0"/>
              <a:t>……</a:t>
            </a:r>
          </a:p>
          <a:p>
            <a:r>
              <a:rPr lang="en-US" altLang="zh-CN" sz="2000" dirty="0" smtClean="0"/>
              <a:t>2</a:t>
            </a:r>
            <a:r>
              <a:rPr lang="zh-CN" altLang="en-US" sz="2000" dirty="0" smtClean="0"/>
              <a:t>、创建管理对象的分类架构；</a:t>
            </a:r>
            <a:endParaRPr lang="en-US" altLang="zh-CN" sz="2000" dirty="0" smtClean="0"/>
          </a:p>
          <a:p>
            <a:r>
              <a:rPr lang="en-US" altLang="zh-CN" sz="2000" dirty="0" smtClean="0"/>
              <a:t>3</a:t>
            </a:r>
            <a:r>
              <a:rPr lang="zh-CN" altLang="en-US" sz="2000" dirty="0" smtClean="0"/>
              <a:t>、根据管理职责与工作需要授权；</a:t>
            </a:r>
            <a:endParaRPr lang="en-US" altLang="zh-CN" sz="2000" dirty="0" smtClean="0"/>
          </a:p>
          <a:p>
            <a:r>
              <a:rPr lang="en-US" altLang="zh-CN" sz="2000" dirty="0" smtClean="0"/>
              <a:t>4</a:t>
            </a:r>
            <a:r>
              <a:rPr lang="zh-CN" altLang="en-US" sz="2000" dirty="0" smtClean="0"/>
              <a:t>、确定需要登记与管理的信息属性及其显示方式；</a:t>
            </a:r>
            <a:endParaRPr lang="en-US" altLang="zh-CN" sz="2000" dirty="0" smtClean="0"/>
          </a:p>
          <a:p>
            <a:r>
              <a:rPr lang="en-US" altLang="zh-CN" sz="2000" dirty="0" smtClean="0"/>
              <a:t>5</a:t>
            </a:r>
            <a:r>
              <a:rPr lang="zh-CN" altLang="en-US" sz="2000" dirty="0" smtClean="0"/>
              <a:t>、确定管理流程，并设计常用的流程模板与表单；</a:t>
            </a:r>
            <a:endParaRPr lang="en-US" altLang="zh-CN" sz="2000" dirty="0" smtClean="0"/>
          </a:p>
          <a:p>
            <a:r>
              <a:rPr lang="en-US" altLang="zh-CN" sz="2000" dirty="0" smtClean="0"/>
              <a:t>6</a:t>
            </a:r>
            <a:r>
              <a:rPr lang="zh-CN" altLang="en-US" sz="2000" dirty="0" smtClean="0"/>
              <a:t>、常用的正文模板、表格模板设计等。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315640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500"/>
                            </p:stCondLst>
                            <p:childTnLst>
                              <p:par>
                                <p:cTn id="3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000"/>
                            </p:stCondLst>
                            <p:childTnLst>
                              <p:par>
                                <p:cTn id="41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500"/>
                            </p:stCondLst>
                            <p:childTnLst>
                              <p:par>
                                <p:cTn id="4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9000"/>
                            </p:stCondLst>
                            <p:childTnLst>
                              <p:par>
                                <p:cTn id="5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9500"/>
                            </p:stCondLst>
                            <p:childTnLst>
                              <p:par>
                                <p:cTn id="57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5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500"/>
                            </p:stCondLst>
                            <p:childTnLst>
                              <p:par>
                                <p:cTn id="61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6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457200" y="287650"/>
            <a:ext cx="8229600" cy="1129987"/>
          </a:xfrm>
        </p:spPr>
        <p:txBody>
          <a:bodyPr/>
          <a:lstStyle/>
          <a:p>
            <a:r>
              <a:rPr lang="en-US" altLang="zh-CN" dirty="0" smtClean="0"/>
              <a:t>3Hmis</a:t>
            </a:r>
            <a:r>
              <a:rPr lang="zh-CN" altLang="en-US" dirty="0" smtClean="0"/>
              <a:t>应用举例  </a:t>
            </a:r>
            <a:r>
              <a:rPr lang="zh-CN" altLang="en-US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证照管理</a:t>
            </a:r>
            <a:endParaRPr lang="zh-CN" altLang="en-US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1222" y="212849"/>
            <a:ext cx="1066800" cy="48966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0208" y="1619395"/>
            <a:ext cx="1983887" cy="1593557"/>
          </a:xfrm>
          <a:prstGeom prst="rect">
            <a:avLst/>
          </a:prstGeom>
        </p:spPr>
      </p:pic>
      <p:grpSp>
        <p:nvGrpSpPr>
          <p:cNvPr id="7" name="组 63"/>
          <p:cNvGrpSpPr/>
          <p:nvPr/>
        </p:nvGrpSpPr>
        <p:grpSpPr>
          <a:xfrm rot="18702563">
            <a:off x="1652924" y="1593025"/>
            <a:ext cx="434900" cy="816706"/>
            <a:chOff x="8659490" y="2197215"/>
            <a:chExt cx="355600" cy="679362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976990" y="2559077"/>
              <a:ext cx="38100" cy="317500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659490" y="2197215"/>
              <a:ext cx="355600" cy="393700"/>
            </a:xfrm>
            <a:prstGeom prst="rect">
              <a:avLst/>
            </a:prstGeom>
          </p:spPr>
        </p:pic>
      </p:grpSp>
      <p:grpSp>
        <p:nvGrpSpPr>
          <p:cNvPr id="10" name="组 66"/>
          <p:cNvGrpSpPr/>
          <p:nvPr/>
        </p:nvGrpSpPr>
        <p:grpSpPr>
          <a:xfrm rot="13319019">
            <a:off x="1574859" y="3837378"/>
            <a:ext cx="5323892" cy="45719"/>
            <a:chOff x="5940209" y="2912370"/>
            <a:chExt cx="3203791" cy="39074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13" name="组 69"/>
          <p:cNvGrpSpPr/>
          <p:nvPr/>
        </p:nvGrpSpPr>
        <p:grpSpPr>
          <a:xfrm rot="18702563">
            <a:off x="1684563" y="2671478"/>
            <a:ext cx="434900" cy="816706"/>
            <a:chOff x="8659490" y="2197215"/>
            <a:chExt cx="355600" cy="679362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976990" y="2559077"/>
              <a:ext cx="38100" cy="317500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659490" y="2197215"/>
              <a:ext cx="355600" cy="393700"/>
            </a:xfrm>
            <a:prstGeom prst="rect">
              <a:avLst/>
            </a:prstGeom>
          </p:spPr>
        </p:pic>
      </p:grpSp>
      <p:grpSp>
        <p:nvGrpSpPr>
          <p:cNvPr id="16" name="组 72"/>
          <p:cNvGrpSpPr/>
          <p:nvPr/>
        </p:nvGrpSpPr>
        <p:grpSpPr>
          <a:xfrm rot="18702563">
            <a:off x="2104119" y="2097630"/>
            <a:ext cx="434900" cy="816706"/>
            <a:chOff x="8659490" y="2197215"/>
            <a:chExt cx="355600" cy="679362"/>
          </a:xfrm>
        </p:grpSpPr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976990" y="2559077"/>
              <a:ext cx="38100" cy="317500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659490" y="2197215"/>
              <a:ext cx="355600" cy="393700"/>
            </a:xfrm>
            <a:prstGeom prst="rect">
              <a:avLst/>
            </a:prstGeom>
          </p:spPr>
        </p:pic>
      </p:grpSp>
      <p:grpSp>
        <p:nvGrpSpPr>
          <p:cNvPr id="19" name="组 75"/>
          <p:cNvGrpSpPr/>
          <p:nvPr/>
        </p:nvGrpSpPr>
        <p:grpSpPr>
          <a:xfrm rot="13319019">
            <a:off x="2086332" y="4235243"/>
            <a:ext cx="4953523" cy="45719"/>
            <a:chOff x="5940209" y="2912370"/>
            <a:chExt cx="3203791" cy="39074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22" name="组 78"/>
          <p:cNvGrpSpPr/>
          <p:nvPr/>
        </p:nvGrpSpPr>
        <p:grpSpPr>
          <a:xfrm rot="13319019" flipV="1">
            <a:off x="1613672" y="5005433"/>
            <a:ext cx="5502361" cy="45719"/>
            <a:chOff x="5940209" y="2912370"/>
            <a:chExt cx="3203791" cy="39074"/>
          </a:xfrm>
        </p:grpSpPr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25" name="组 81"/>
          <p:cNvGrpSpPr/>
          <p:nvPr/>
        </p:nvGrpSpPr>
        <p:grpSpPr>
          <a:xfrm rot="16200000">
            <a:off x="5189302" y="4615490"/>
            <a:ext cx="2037318" cy="45721"/>
            <a:chOff x="5940209" y="2912370"/>
            <a:chExt cx="3203791" cy="39074"/>
          </a:xfrm>
        </p:grpSpPr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28" name="组 84"/>
          <p:cNvGrpSpPr/>
          <p:nvPr/>
        </p:nvGrpSpPr>
        <p:grpSpPr>
          <a:xfrm rot="16200000">
            <a:off x="5438395" y="4953816"/>
            <a:ext cx="1908648" cy="45719"/>
            <a:chOff x="5940209" y="2912370"/>
            <a:chExt cx="3203791" cy="39074"/>
          </a:xfrm>
        </p:grpSpPr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31" name="组 87"/>
          <p:cNvGrpSpPr/>
          <p:nvPr/>
        </p:nvGrpSpPr>
        <p:grpSpPr>
          <a:xfrm rot="16200000">
            <a:off x="5021109" y="5436552"/>
            <a:ext cx="2852375" cy="45719"/>
            <a:chOff x="5940209" y="2912370"/>
            <a:chExt cx="3203791" cy="39074"/>
          </a:xfrm>
        </p:grpSpPr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33" name="图片 3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34" name="组 97"/>
          <p:cNvGrpSpPr/>
          <p:nvPr/>
        </p:nvGrpSpPr>
        <p:grpSpPr>
          <a:xfrm rot="18702563">
            <a:off x="988140" y="2285230"/>
            <a:ext cx="434900" cy="816706"/>
            <a:chOff x="8659490" y="2197215"/>
            <a:chExt cx="355600" cy="679362"/>
          </a:xfrm>
        </p:grpSpPr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976990" y="2559077"/>
              <a:ext cx="38100" cy="317500"/>
            </a:xfrm>
            <a:prstGeom prst="rect">
              <a:avLst/>
            </a:prstGeom>
          </p:spPr>
        </p:pic>
        <p:pic>
          <p:nvPicPr>
            <p:cNvPr id="36" name="图片 3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659490" y="2197215"/>
              <a:ext cx="355600" cy="393700"/>
            </a:xfrm>
            <a:prstGeom prst="rect">
              <a:avLst/>
            </a:prstGeom>
          </p:spPr>
        </p:pic>
      </p:grpSp>
      <p:grpSp>
        <p:nvGrpSpPr>
          <p:cNvPr id="37" name="组 100"/>
          <p:cNvGrpSpPr/>
          <p:nvPr/>
        </p:nvGrpSpPr>
        <p:grpSpPr>
          <a:xfrm rot="13319019" flipV="1">
            <a:off x="917249" y="4619185"/>
            <a:ext cx="5502361" cy="45719"/>
            <a:chOff x="5940209" y="2912370"/>
            <a:chExt cx="3203791" cy="39074"/>
          </a:xfrm>
        </p:grpSpPr>
        <p:pic>
          <p:nvPicPr>
            <p:cNvPr id="38" name="图片 3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39" name="图片 3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40" name="组 103"/>
          <p:cNvGrpSpPr/>
          <p:nvPr/>
        </p:nvGrpSpPr>
        <p:grpSpPr>
          <a:xfrm rot="16200000">
            <a:off x="5902606" y="5041457"/>
            <a:ext cx="2870070" cy="45719"/>
            <a:chOff x="5940209" y="2912370"/>
            <a:chExt cx="3203791" cy="39074"/>
          </a:xfrm>
        </p:grpSpPr>
        <p:pic>
          <p:nvPicPr>
            <p:cNvPr id="41" name="图片 4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42" name="图片 4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43" name="组 106"/>
          <p:cNvGrpSpPr/>
          <p:nvPr/>
        </p:nvGrpSpPr>
        <p:grpSpPr>
          <a:xfrm>
            <a:off x="5698479" y="6453632"/>
            <a:ext cx="1660880" cy="45719"/>
            <a:chOff x="5940209" y="2912370"/>
            <a:chExt cx="3203791" cy="39074"/>
          </a:xfrm>
        </p:grpSpPr>
        <p:pic>
          <p:nvPicPr>
            <p:cNvPr id="44" name="图片 4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45" name="图片 4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46" name="组 109"/>
          <p:cNvGrpSpPr/>
          <p:nvPr/>
        </p:nvGrpSpPr>
        <p:grpSpPr>
          <a:xfrm>
            <a:off x="6186238" y="3595090"/>
            <a:ext cx="1173121" cy="45719"/>
            <a:chOff x="5940209" y="2912370"/>
            <a:chExt cx="3203791" cy="39074"/>
          </a:xfrm>
        </p:grpSpPr>
        <p:pic>
          <p:nvPicPr>
            <p:cNvPr id="47" name="图片 4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48" name="图片 4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49" name="组 112"/>
          <p:cNvGrpSpPr/>
          <p:nvPr/>
        </p:nvGrpSpPr>
        <p:grpSpPr>
          <a:xfrm>
            <a:off x="6374990" y="4000373"/>
            <a:ext cx="94025" cy="45719"/>
            <a:chOff x="5940209" y="2912370"/>
            <a:chExt cx="3203791" cy="39074"/>
          </a:xfrm>
        </p:grpSpPr>
        <p:pic>
          <p:nvPicPr>
            <p:cNvPr id="50" name="图片 4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51" name="图片 5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sp>
        <p:nvSpPr>
          <p:cNvPr id="52" name="内容占位符 2"/>
          <p:cNvSpPr>
            <a:spLocks noGrp="1"/>
          </p:cNvSpPr>
          <p:nvPr>
            <p:ph idx="1"/>
          </p:nvPr>
        </p:nvSpPr>
        <p:spPr>
          <a:xfrm>
            <a:off x="1981862" y="2063467"/>
            <a:ext cx="6704937" cy="4062695"/>
          </a:xfrm>
        </p:spPr>
        <p:txBody>
          <a:bodyPr>
            <a:normAutofit/>
          </a:bodyPr>
          <a:lstStyle/>
          <a:p>
            <a:r>
              <a:rPr lang="en-US" altLang="zh-CN" sz="1800" dirty="0" smtClean="0"/>
              <a:t>1</a:t>
            </a:r>
            <a:r>
              <a:rPr lang="zh-CN" altLang="en-US" sz="1800" dirty="0" smtClean="0"/>
              <a:t>、确定证照管理的方法与规则，包括如何分类、授权等。</a:t>
            </a:r>
            <a:endParaRPr lang="en-US" altLang="zh-CN" sz="1800" dirty="0" smtClean="0"/>
          </a:p>
          <a:p>
            <a:r>
              <a:rPr lang="en-US" altLang="zh-CN" sz="1800" dirty="0" smtClean="0"/>
              <a:t>2</a:t>
            </a:r>
            <a:r>
              <a:rPr lang="zh-CN" altLang="en-US" sz="1800" dirty="0" smtClean="0"/>
              <a:t>、创建证照管理分类架构，并根据职责与工作需要授权；</a:t>
            </a:r>
            <a:endParaRPr lang="en-US" altLang="zh-CN" sz="1800" dirty="0" smtClean="0"/>
          </a:p>
          <a:p>
            <a:r>
              <a:rPr lang="en-US" altLang="zh-CN" sz="1800" dirty="0" smtClean="0"/>
              <a:t>3</a:t>
            </a:r>
            <a:r>
              <a:rPr lang="zh-CN" altLang="en-US" sz="1800" dirty="0" smtClean="0"/>
              <a:t>、确定各种证照属性及其显示方式；</a:t>
            </a:r>
            <a:endParaRPr lang="en-US" altLang="zh-CN" sz="1800" dirty="0" smtClean="0"/>
          </a:p>
          <a:p>
            <a:r>
              <a:rPr lang="en-US" altLang="zh-CN" sz="1800" dirty="0" smtClean="0"/>
              <a:t>5</a:t>
            </a:r>
            <a:r>
              <a:rPr lang="zh-CN" altLang="en-US" sz="1800" dirty="0" smtClean="0"/>
              <a:t>、确定证照的管理流程，并设计常用的流程模板与表单；</a:t>
            </a:r>
            <a:endParaRPr lang="en-US" altLang="zh-CN" sz="1800" dirty="0" smtClean="0"/>
          </a:p>
          <a:p>
            <a:r>
              <a:rPr lang="en-US" altLang="zh-CN" sz="1800" dirty="0" smtClean="0"/>
              <a:t>6</a:t>
            </a:r>
            <a:r>
              <a:rPr lang="zh-CN" altLang="en-US" sz="1800" dirty="0" smtClean="0"/>
              <a:t>、常用的表格模板设计等。</a:t>
            </a:r>
            <a:endParaRPr lang="zh-CN" altLang="en-US" sz="1800" dirty="0"/>
          </a:p>
        </p:txBody>
      </p:sp>
      <p:pic>
        <p:nvPicPr>
          <p:cNvPr id="1026" name="图片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5355" y="4104572"/>
            <a:ext cx="1098550" cy="182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图片 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3524" y="3691716"/>
            <a:ext cx="2120658" cy="2649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" name="椭圆形标注 52"/>
          <p:cNvSpPr/>
          <p:nvPr/>
        </p:nvSpPr>
        <p:spPr>
          <a:xfrm>
            <a:off x="3720974" y="5931000"/>
            <a:ext cx="961262" cy="484602"/>
          </a:xfrm>
          <a:prstGeom prst="wedgeEllipseCallout">
            <a:avLst>
              <a:gd name="adj1" fmla="val -50972"/>
              <a:gd name="adj2" fmla="val -66408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证照分类</a:t>
            </a:r>
            <a:endParaRPr lang="zh-CN" altLang="en-US" sz="14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57" name="椭圆形标注 56"/>
          <p:cNvSpPr/>
          <p:nvPr/>
        </p:nvSpPr>
        <p:spPr>
          <a:xfrm>
            <a:off x="5373322" y="4951561"/>
            <a:ext cx="1073404" cy="484602"/>
          </a:xfrm>
          <a:prstGeom prst="wedgeEllipseCallout">
            <a:avLst>
              <a:gd name="adj1" fmla="val 74292"/>
              <a:gd name="adj2" fmla="val -6454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防扩散</a:t>
            </a:r>
            <a:endParaRPr lang="en-US" altLang="zh-CN" sz="1100" dirty="0" smtClean="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algn="ctr"/>
            <a:r>
              <a:rPr lang="zh-CN" altLang="en-US" sz="11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水印处理</a:t>
            </a:r>
            <a:endParaRPr lang="zh-CN" altLang="en-US" sz="11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19461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500"/>
                            </p:stCondLst>
                            <p:childTnLst>
                              <p:par>
                                <p:cTn id="3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000"/>
                            </p:stCondLst>
                            <p:childTnLst>
                              <p:par>
                                <p:cTn id="41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500"/>
                            </p:stCondLst>
                            <p:childTnLst>
                              <p:par>
                                <p:cTn id="4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9000"/>
                            </p:stCondLst>
                            <p:childTnLst>
                              <p:par>
                                <p:cTn id="5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9500"/>
                            </p:stCondLst>
                            <p:childTnLst>
                              <p:par>
                                <p:cTn id="57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5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500"/>
                            </p:stCondLst>
                            <p:childTnLst>
                              <p:par>
                                <p:cTn id="61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6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457200" y="287650"/>
            <a:ext cx="8229600" cy="1129987"/>
          </a:xfrm>
        </p:spPr>
        <p:txBody>
          <a:bodyPr/>
          <a:lstStyle/>
          <a:p>
            <a:r>
              <a:rPr lang="en-US" altLang="zh-CN" dirty="0" smtClean="0"/>
              <a:t>3Hmis</a:t>
            </a:r>
            <a:r>
              <a:rPr lang="zh-CN" altLang="en-US" dirty="0" smtClean="0"/>
              <a:t>应用举例  </a:t>
            </a:r>
            <a:r>
              <a:rPr lang="zh-CN" altLang="en-US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证照管理</a:t>
            </a:r>
            <a:endParaRPr lang="zh-CN" altLang="en-US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1222" y="212849"/>
            <a:ext cx="1066800" cy="48966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0208" y="1619395"/>
            <a:ext cx="1983887" cy="1593557"/>
          </a:xfrm>
          <a:prstGeom prst="rect">
            <a:avLst/>
          </a:prstGeom>
        </p:spPr>
      </p:pic>
      <p:grpSp>
        <p:nvGrpSpPr>
          <p:cNvPr id="7" name="组 63"/>
          <p:cNvGrpSpPr/>
          <p:nvPr/>
        </p:nvGrpSpPr>
        <p:grpSpPr>
          <a:xfrm rot="18702563">
            <a:off x="1652924" y="1593025"/>
            <a:ext cx="434900" cy="816706"/>
            <a:chOff x="8659490" y="2197215"/>
            <a:chExt cx="355600" cy="679362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976990" y="2559077"/>
              <a:ext cx="38100" cy="317500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659490" y="2197215"/>
              <a:ext cx="355600" cy="393700"/>
            </a:xfrm>
            <a:prstGeom prst="rect">
              <a:avLst/>
            </a:prstGeom>
          </p:spPr>
        </p:pic>
      </p:grpSp>
      <p:grpSp>
        <p:nvGrpSpPr>
          <p:cNvPr id="10" name="组 66"/>
          <p:cNvGrpSpPr/>
          <p:nvPr/>
        </p:nvGrpSpPr>
        <p:grpSpPr>
          <a:xfrm rot="13319019">
            <a:off x="1574859" y="3837378"/>
            <a:ext cx="5323892" cy="45719"/>
            <a:chOff x="5940209" y="2912370"/>
            <a:chExt cx="3203791" cy="39074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13" name="组 69"/>
          <p:cNvGrpSpPr/>
          <p:nvPr/>
        </p:nvGrpSpPr>
        <p:grpSpPr>
          <a:xfrm rot="18702563">
            <a:off x="1684563" y="2671478"/>
            <a:ext cx="434900" cy="816706"/>
            <a:chOff x="8659490" y="2197215"/>
            <a:chExt cx="355600" cy="679362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976990" y="2559077"/>
              <a:ext cx="38100" cy="317500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659490" y="2197215"/>
              <a:ext cx="355600" cy="393700"/>
            </a:xfrm>
            <a:prstGeom prst="rect">
              <a:avLst/>
            </a:prstGeom>
          </p:spPr>
        </p:pic>
      </p:grpSp>
      <p:grpSp>
        <p:nvGrpSpPr>
          <p:cNvPr id="16" name="组 72"/>
          <p:cNvGrpSpPr/>
          <p:nvPr/>
        </p:nvGrpSpPr>
        <p:grpSpPr>
          <a:xfrm rot="18702563">
            <a:off x="2104119" y="2097630"/>
            <a:ext cx="434900" cy="816706"/>
            <a:chOff x="8659490" y="2197215"/>
            <a:chExt cx="355600" cy="679362"/>
          </a:xfrm>
        </p:grpSpPr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976990" y="2559077"/>
              <a:ext cx="38100" cy="317500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659490" y="2197215"/>
              <a:ext cx="355600" cy="393700"/>
            </a:xfrm>
            <a:prstGeom prst="rect">
              <a:avLst/>
            </a:prstGeom>
          </p:spPr>
        </p:pic>
      </p:grpSp>
      <p:grpSp>
        <p:nvGrpSpPr>
          <p:cNvPr id="19" name="组 75"/>
          <p:cNvGrpSpPr/>
          <p:nvPr/>
        </p:nvGrpSpPr>
        <p:grpSpPr>
          <a:xfrm rot="13319019">
            <a:off x="2086332" y="4235243"/>
            <a:ext cx="4953523" cy="45719"/>
            <a:chOff x="5940209" y="2912370"/>
            <a:chExt cx="3203791" cy="39074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22" name="组 78"/>
          <p:cNvGrpSpPr/>
          <p:nvPr/>
        </p:nvGrpSpPr>
        <p:grpSpPr>
          <a:xfrm rot="13319019" flipV="1">
            <a:off x="1613672" y="5005433"/>
            <a:ext cx="5502361" cy="45719"/>
            <a:chOff x="5940209" y="2912370"/>
            <a:chExt cx="3203791" cy="39074"/>
          </a:xfrm>
        </p:grpSpPr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25" name="组 81"/>
          <p:cNvGrpSpPr/>
          <p:nvPr/>
        </p:nvGrpSpPr>
        <p:grpSpPr>
          <a:xfrm rot="16200000">
            <a:off x="5189302" y="4615490"/>
            <a:ext cx="2037318" cy="45721"/>
            <a:chOff x="5940209" y="2912370"/>
            <a:chExt cx="3203791" cy="39074"/>
          </a:xfrm>
        </p:grpSpPr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28" name="组 84"/>
          <p:cNvGrpSpPr/>
          <p:nvPr/>
        </p:nvGrpSpPr>
        <p:grpSpPr>
          <a:xfrm rot="16200000">
            <a:off x="5438395" y="4953816"/>
            <a:ext cx="1908648" cy="45719"/>
            <a:chOff x="5940209" y="2912370"/>
            <a:chExt cx="3203791" cy="39074"/>
          </a:xfrm>
        </p:grpSpPr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31" name="组 87"/>
          <p:cNvGrpSpPr/>
          <p:nvPr/>
        </p:nvGrpSpPr>
        <p:grpSpPr>
          <a:xfrm rot="16200000">
            <a:off x="5021109" y="5436552"/>
            <a:ext cx="2852375" cy="45719"/>
            <a:chOff x="5940209" y="2912370"/>
            <a:chExt cx="3203791" cy="39074"/>
          </a:xfrm>
        </p:grpSpPr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33" name="图片 3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34" name="组 97"/>
          <p:cNvGrpSpPr/>
          <p:nvPr/>
        </p:nvGrpSpPr>
        <p:grpSpPr>
          <a:xfrm rot="18702563">
            <a:off x="988140" y="2285230"/>
            <a:ext cx="434900" cy="816706"/>
            <a:chOff x="8659490" y="2197215"/>
            <a:chExt cx="355600" cy="679362"/>
          </a:xfrm>
        </p:grpSpPr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976990" y="2559077"/>
              <a:ext cx="38100" cy="317500"/>
            </a:xfrm>
            <a:prstGeom prst="rect">
              <a:avLst/>
            </a:prstGeom>
          </p:spPr>
        </p:pic>
        <p:pic>
          <p:nvPicPr>
            <p:cNvPr id="36" name="图片 3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659490" y="2197215"/>
              <a:ext cx="355600" cy="393700"/>
            </a:xfrm>
            <a:prstGeom prst="rect">
              <a:avLst/>
            </a:prstGeom>
          </p:spPr>
        </p:pic>
      </p:grpSp>
      <p:grpSp>
        <p:nvGrpSpPr>
          <p:cNvPr id="37" name="组 100"/>
          <p:cNvGrpSpPr/>
          <p:nvPr/>
        </p:nvGrpSpPr>
        <p:grpSpPr>
          <a:xfrm rot="13319019" flipV="1">
            <a:off x="917249" y="4619185"/>
            <a:ext cx="5502361" cy="45719"/>
            <a:chOff x="5940209" y="2912370"/>
            <a:chExt cx="3203791" cy="39074"/>
          </a:xfrm>
        </p:grpSpPr>
        <p:pic>
          <p:nvPicPr>
            <p:cNvPr id="38" name="图片 3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39" name="图片 3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40" name="组 103"/>
          <p:cNvGrpSpPr/>
          <p:nvPr/>
        </p:nvGrpSpPr>
        <p:grpSpPr>
          <a:xfrm rot="16200000">
            <a:off x="5902606" y="5041457"/>
            <a:ext cx="2870070" cy="45719"/>
            <a:chOff x="5940209" y="2912370"/>
            <a:chExt cx="3203791" cy="39074"/>
          </a:xfrm>
        </p:grpSpPr>
        <p:pic>
          <p:nvPicPr>
            <p:cNvPr id="41" name="图片 4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42" name="图片 4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43" name="组 106"/>
          <p:cNvGrpSpPr/>
          <p:nvPr/>
        </p:nvGrpSpPr>
        <p:grpSpPr>
          <a:xfrm>
            <a:off x="5698479" y="6453632"/>
            <a:ext cx="1660880" cy="45719"/>
            <a:chOff x="5940209" y="2912370"/>
            <a:chExt cx="3203791" cy="39074"/>
          </a:xfrm>
        </p:grpSpPr>
        <p:pic>
          <p:nvPicPr>
            <p:cNvPr id="44" name="图片 4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45" name="图片 4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46" name="组 109"/>
          <p:cNvGrpSpPr/>
          <p:nvPr/>
        </p:nvGrpSpPr>
        <p:grpSpPr>
          <a:xfrm>
            <a:off x="6186238" y="3595090"/>
            <a:ext cx="1173121" cy="45719"/>
            <a:chOff x="5940209" y="2912370"/>
            <a:chExt cx="3203791" cy="39074"/>
          </a:xfrm>
        </p:grpSpPr>
        <p:pic>
          <p:nvPicPr>
            <p:cNvPr id="47" name="图片 4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48" name="图片 4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49" name="组 112"/>
          <p:cNvGrpSpPr/>
          <p:nvPr/>
        </p:nvGrpSpPr>
        <p:grpSpPr>
          <a:xfrm>
            <a:off x="6374990" y="4000373"/>
            <a:ext cx="94025" cy="45719"/>
            <a:chOff x="5940209" y="2912370"/>
            <a:chExt cx="3203791" cy="39074"/>
          </a:xfrm>
        </p:grpSpPr>
        <p:pic>
          <p:nvPicPr>
            <p:cNvPr id="50" name="图片 4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51" name="图片 5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sp>
        <p:nvSpPr>
          <p:cNvPr id="52" name="内容占位符 2"/>
          <p:cNvSpPr>
            <a:spLocks noGrp="1"/>
          </p:cNvSpPr>
          <p:nvPr>
            <p:ph idx="1"/>
          </p:nvPr>
        </p:nvSpPr>
        <p:spPr>
          <a:xfrm>
            <a:off x="1981862" y="2063467"/>
            <a:ext cx="6704937" cy="4062695"/>
          </a:xfrm>
        </p:spPr>
        <p:txBody>
          <a:bodyPr>
            <a:normAutofit/>
          </a:bodyPr>
          <a:lstStyle/>
          <a:p>
            <a:r>
              <a:rPr lang="zh-CN" altLang="en-US" sz="1800" dirty="0" smtClean="0"/>
              <a:t>证照登记：</a:t>
            </a:r>
            <a:endParaRPr lang="zh-CN" altLang="en-US" sz="1800" dirty="0"/>
          </a:p>
        </p:txBody>
      </p:sp>
      <p:pic>
        <p:nvPicPr>
          <p:cNvPr id="53" name="图片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5355" y="4104572"/>
            <a:ext cx="1098550" cy="182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" name="图片 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3524" y="3691716"/>
            <a:ext cx="2120658" cy="2649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" name="椭圆形标注 54"/>
          <p:cNvSpPr/>
          <p:nvPr/>
        </p:nvSpPr>
        <p:spPr>
          <a:xfrm>
            <a:off x="3720974" y="5931000"/>
            <a:ext cx="961262" cy="484602"/>
          </a:xfrm>
          <a:prstGeom prst="wedgeEllipseCallout">
            <a:avLst>
              <a:gd name="adj1" fmla="val -50972"/>
              <a:gd name="adj2" fmla="val -66408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证照分类</a:t>
            </a:r>
            <a:endParaRPr lang="zh-CN" altLang="en-US" sz="14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56" name="椭圆形标注 55"/>
          <p:cNvSpPr/>
          <p:nvPr/>
        </p:nvSpPr>
        <p:spPr>
          <a:xfrm>
            <a:off x="5373322" y="4951561"/>
            <a:ext cx="1073404" cy="484602"/>
          </a:xfrm>
          <a:prstGeom prst="wedgeEllipseCallout">
            <a:avLst>
              <a:gd name="adj1" fmla="val 74292"/>
              <a:gd name="adj2" fmla="val -6454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防扩散</a:t>
            </a:r>
            <a:endParaRPr lang="en-US" altLang="zh-CN" sz="1100" dirty="0" smtClean="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algn="ctr"/>
            <a:r>
              <a:rPr lang="zh-CN" altLang="en-US" sz="11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水印处理</a:t>
            </a:r>
            <a:endParaRPr lang="zh-CN" altLang="en-US" sz="11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57" name="椭圆形标注 56"/>
          <p:cNvSpPr/>
          <p:nvPr/>
        </p:nvSpPr>
        <p:spPr>
          <a:xfrm>
            <a:off x="4300396" y="3136250"/>
            <a:ext cx="1449088" cy="677260"/>
          </a:xfrm>
          <a:prstGeom prst="wedgeEllipseCallout">
            <a:avLst>
              <a:gd name="adj1" fmla="val 81205"/>
              <a:gd name="adj2" fmla="val 9336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条形码、电子标签等可用于证照管理</a:t>
            </a:r>
            <a:endParaRPr lang="zh-CN" altLang="en-US" sz="11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45674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500"/>
                            </p:stCondLst>
                            <p:childTnLst>
                              <p:par>
                                <p:cTn id="3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000"/>
                            </p:stCondLst>
                            <p:childTnLst>
                              <p:par>
                                <p:cTn id="41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500"/>
                            </p:stCondLst>
                            <p:childTnLst>
                              <p:par>
                                <p:cTn id="4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9000"/>
                            </p:stCondLst>
                            <p:childTnLst>
                              <p:par>
                                <p:cTn id="5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9500"/>
                            </p:stCondLst>
                            <p:childTnLst>
                              <p:par>
                                <p:cTn id="57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5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500"/>
                            </p:stCondLst>
                            <p:childTnLst>
                              <p:par>
                                <p:cTn id="61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6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02970" y="274638"/>
            <a:ext cx="778383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zh-CN" altLang="en-US" dirty="0" smtClean="0"/>
              <a:t>提供</a:t>
            </a:r>
            <a:r>
              <a:rPr lang="en-US" altLang="zh-CN" dirty="0" smtClean="0"/>
              <a:t>Android</a:t>
            </a:r>
            <a:r>
              <a:rPr lang="zh-CN" altLang="en-US" dirty="0" smtClean="0"/>
              <a:t>移动客户端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 smtClean="0"/>
              <a:t>               </a:t>
            </a:r>
            <a:endParaRPr kumimoji="1"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0208" y="1601045"/>
            <a:ext cx="1983887" cy="1611908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2370155" y="1697696"/>
            <a:ext cx="6144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可通过</a:t>
            </a:r>
            <a:r>
              <a:rPr lang="en-US" altLang="zh-CN" dirty="0" smtClean="0"/>
              <a:t>Android</a:t>
            </a:r>
            <a:r>
              <a:rPr lang="zh-CN" altLang="en-US" dirty="0" smtClean="0"/>
              <a:t>手机、平板访问和处理信息</a:t>
            </a:r>
            <a:endParaRPr kumimoji="1" lang="zh-CN" altLang="en-US" dirty="0"/>
          </a:p>
        </p:txBody>
      </p:sp>
      <p:pic>
        <p:nvPicPr>
          <p:cNvPr id="64" name="图片 6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2107" y="5561564"/>
            <a:ext cx="850900" cy="635000"/>
          </a:xfrm>
          <a:prstGeom prst="rect">
            <a:avLst/>
          </a:prstGeom>
        </p:spPr>
      </p:pic>
      <p:pic>
        <p:nvPicPr>
          <p:cNvPr id="66" name="图片 6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54852" y="5548864"/>
            <a:ext cx="1219200" cy="647700"/>
          </a:xfrm>
          <a:prstGeom prst="rect">
            <a:avLst/>
          </a:prstGeom>
        </p:spPr>
      </p:pic>
      <p:grpSp>
        <p:nvGrpSpPr>
          <p:cNvPr id="67" name="组 66"/>
          <p:cNvGrpSpPr/>
          <p:nvPr/>
        </p:nvGrpSpPr>
        <p:grpSpPr>
          <a:xfrm rot="18215212">
            <a:off x="4076772" y="4788975"/>
            <a:ext cx="1656632" cy="45719"/>
            <a:chOff x="5940209" y="2912370"/>
            <a:chExt cx="3203791" cy="39074"/>
          </a:xfrm>
        </p:grpSpPr>
        <p:pic>
          <p:nvPicPr>
            <p:cNvPr id="68" name="图片 6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69" name="图片 6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70" name="组 69"/>
          <p:cNvGrpSpPr/>
          <p:nvPr/>
        </p:nvGrpSpPr>
        <p:grpSpPr>
          <a:xfrm rot="13989974">
            <a:off x="5733361" y="4806234"/>
            <a:ext cx="1656632" cy="45719"/>
            <a:chOff x="5940209" y="2912370"/>
            <a:chExt cx="3203791" cy="39074"/>
          </a:xfrm>
        </p:grpSpPr>
        <p:pic>
          <p:nvPicPr>
            <p:cNvPr id="71" name="图片 7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72" name="图片 7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73" name="组 72"/>
          <p:cNvGrpSpPr/>
          <p:nvPr/>
        </p:nvGrpSpPr>
        <p:grpSpPr>
          <a:xfrm>
            <a:off x="5074052" y="5910912"/>
            <a:ext cx="1656632" cy="45719"/>
            <a:chOff x="5940209" y="2912370"/>
            <a:chExt cx="3203791" cy="39074"/>
          </a:xfrm>
        </p:grpSpPr>
        <p:pic>
          <p:nvPicPr>
            <p:cNvPr id="74" name="图片 7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75" name="图片 7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pic>
        <p:nvPicPr>
          <p:cNvPr id="76" name="图片 7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81407" y="3425287"/>
            <a:ext cx="635000" cy="647700"/>
          </a:xfrm>
          <a:prstGeom prst="rect">
            <a:avLst/>
          </a:prstGeom>
        </p:spPr>
      </p:pic>
      <p:pic>
        <p:nvPicPr>
          <p:cNvPr id="77" name="图片 7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31222" y="207211"/>
            <a:ext cx="10668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8955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354330" y="2051178"/>
            <a:ext cx="5543692" cy="1143000"/>
          </a:xfrm>
        </p:spPr>
        <p:txBody>
          <a:bodyPr/>
          <a:lstStyle/>
          <a:p>
            <a:r>
              <a:rPr kumimoji="1" lang="zh-CN" altLang="en-US" dirty="0" smtClean="0"/>
              <a:t>谢谢！</a:t>
            </a:r>
            <a:endParaRPr kumimoji="1"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1222" y="207211"/>
            <a:ext cx="1066800" cy="4953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0208" y="1601045"/>
            <a:ext cx="1983887" cy="1611908"/>
          </a:xfrm>
          <a:prstGeom prst="rect">
            <a:avLst/>
          </a:prstGeom>
        </p:spPr>
      </p:pic>
      <p:grpSp>
        <p:nvGrpSpPr>
          <p:cNvPr id="6" name="组 63"/>
          <p:cNvGrpSpPr/>
          <p:nvPr/>
        </p:nvGrpSpPr>
        <p:grpSpPr>
          <a:xfrm rot="18702563">
            <a:off x="1652085" y="1591155"/>
            <a:ext cx="439909" cy="816706"/>
            <a:chOff x="8659490" y="2197215"/>
            <a:chExt cx="355600" cy="679362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976990" y="2559077"/>
              <a:ext cx="38100" cy="317500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659490" y="2197215"/>
              <a:ext cx="355600" cy="393700"/>
            </a:xfrm>
            <a:prstGeom prst="rect">
              <a:avLst/>
            </a:prstGeom>
          </p:spPr>
        </p:pic>
      </p:grpSp>
      <p:grpSp>
        <p:nvGrpSpPr>
          <p:cNvPr id="9" name="组 66"/>
          <p:cNvGrpSpPr/>
          <p:nvPr/>
        </p:nvGrpSpPr>
        <p:grpSpPr>
          <a:xfrm rot="13319019">
            <a:off x="1574859" y="3837380"/>
            <a:ext cx="5323892" cy="45719"/>
            <a:chOff x="5940209" y="2912370"/>
            <a:chExt cx="3203791" cy="39074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12" name="组 69"/>
          <p:cNvGrpSpPr/>
          <p:nvPr/>
        </p:nvGrpSpPr>
        <p:grpSpPr>
          <a:xfrm rot="18702563">
            <a:off x="1683724" y="2669608"/>
            <a:ext cx="439909" cy="816706"/>
            <a:chOff x="8659490" y="2197215"/>
            <a:chExt cx="355600" cy="679362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976990" y="2559077"/>
              <a:ext cx="38100" cy="317500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659490" y="2197215"/>
              <a:ext cx="355600" cy="393700"/>
            </a:xfrm>
            <a:prstGeom prst="rect">
              <a:avLst/>
            </a:prstGeom>
          </p:spPr>
        </p:pic>
      </p:grpSp>
      <p:grpSp>
        <p:nvGrpSpPr>
          <p:cNvPr id="15" name="组 72"/>
          <p:cNvGrpSpPr/>
          <p:nvPr/>
        </p:nvGrpSpPr>
        <p:grpSpPr>
          <a:xfrm rot="18702563">
            <a:off x="2103280" y="2095760"/>
            <a:ext cx="439909" cy="816706"/>
            <a:chOff x="8659490" y="2197215"/>
            <a:chExt cx="355600" cy="679362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976990" y="2559077"/>
              <a:ext cx="38100" cy="317500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659490" y="2197215"/>
              <a:ext cx="355600" cy="393700"/>
            </a:xfrm>
            <a:prstGeom prst="rect">
              <a:avLst/>
            </a:prstGeom>
          </p:spPr>
        </p:pic>
      </p:grpSp>
      <p:grpSp>
        <p:nvGrpSpPr>
          <p:cNvPr id="18" name="组 75"/>
          <p:cNvGrpSpPr/>
          <p:nvPr/>
        </p:nvGrpSpPr>
        <p:grpSpPr>
          <a:xfrm rot="13319019">
            <a:off x="2086334" y="4235245"/>
            <a:ext cx="4953523" cy="45719"/>
            <a:chOff x="5940209" y="2912370"/>
            <a:chExt cx="3203791" cy="39074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21" name="组 78"/>
          <p:cNvGrpSpPr/>
          <p:nvPr/>
        </p:nvGrpSpPr>
        <p:grpSpPr>
          <a:xfrm rot="13319019" flipV="1">
            <a:off x="1613674" y="5005433"/>
            <a:ext cx="5502361" cy="45719"/>
            <a:chOff x="5940209" y="2912370"/>
            <a:chExt cx="3203791" cy="39074"/>
          </a:xfrm>
        </p:grpSpPr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24" name="组 81"/>
          <p:cNvGrpSpPr/>
          <p:nvPr/>
        </p:nvGrpSpPr>
        <p:grpSpPr>
          <a:xfrm rot="16200000">
            <a:off x="5177569" y="4603759"/>
            <a:ext cx="2060780" cy="45721"/>
            <a:chOff x="5940209" y="2912370"/>
            <a:chExt cx="3203791" cy="39074"/>
          </a:xfrm>
        </p:grpSpPr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27" name="组 84"/>
          <p:cNvGrpSpPr/>
          <p:nvPr/>
        </p:nvGrpSpPr>
        <p:grpSpPr>
          <a:xfrm rot="16200000">
            <a:off x="5427404" y="4942828"/>
            <a:ext cx="1930628" cy="45719"/>
            <a:chOff x="5940209" y="2912370"/>
            <a:chExt cx="3203791" cy="39074"/>
          </a:xfrm>
        </p:grpSpPr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30" name="组 87"/>
          <p:cNvGrpSpPr/>
          <p:nvPr/>
        </p:nvGrpSpPr>
        <p:grpSpPr>
          <a:xfrm rot="16200000">
            <a:off x="5004683" y="5420128"/>
            <a:ext cx="2885224" cy="45719"/>
            <a:chOff x="5940209" y="2912370"/>
            <a:chExt cx="3203791" cy="39074"/>
          </a:xfrm>
        </p:grpSpPr>
        <p:pic>
          <p:nvPicPr>
            <p:cNvPr id="31" name="图片 3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33" name="组 97"/>
          <p:cNvGrpSpPr/>
          <p:nvPr/>
        </p:nvGrpSpPr>
        <p:grpSpPr>
          <a:xfrm rot="18702563">
            <a:off x="987301" y="2283360"/>
            <a:ext cx="439909" cy="816706"/>
            <a:chOff x="8659490" y="2197215"/>
            <a:chExt cx="355600" cy="679362"/>
          </a:xfrm>
        </p:grpSpPr>
        <p:pic>
          <p:nvPicPr>
            <p:cNvPr id="34" name="图片 3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976990" y="2559077"/>
              <a:ext cx="38100" cy="317500"/>
            </a:xfrm>
            <a:prstGeom prst="rect">
              <a:avLst/>
            </a:prstGeom>
          </p:spPr>
        </p:pic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659490" y="2197215"/>
              <a:ext cx="355600" cy="393700"/>
            </a:xfrm>
            <a:prstGeom prst="rect">
              <a:avLst/>
            </a:prstGeom>
          </p:spPr>
        </p:pic>
      </p:grpSp>
      <p:grpSp>
        <p:nvGrpSpPr>
          <p:cNvPr id="36" name="组 100"/>
          <p:cNvGrpSpPr/>
          <p:nvPr/>
        </p:nvGrpSpPr>
        <p:grpSpPr>
          <a:xfrm rot="13319019" flipV="1">
            <a:off x="917251" y="4619185"/>
            <a:ext cx="5502361" cy="45719"/>
            <a:chOff x="5940209" y="2912370"/>
            <a:chExt cx="3203791" cy="39074"/>
          </a:xfrm>
        </p:grpSpPr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38" name="图片 3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39" name="组 103"/>
          <p:cNvGrpSpPr/>
          <p:nvPr/>
        </p:nvGrpSpPr>
        <p:grpSpPr>
          <a:xfrm rot="16200000">
            <a:off x="5886078" y="5024931"/>
            <a:ext cx="2903122" cy="45719"/>
            <a:chOff x="5940209" y="2912370"/>
            <a:chExt cx="3203791" cy="39074"/>
          </a:xfrm>
        </p:grpSpPr>
        <p:pic>
          <p:nvPicPr>
            <p:cNvPr id="40" name="图片 3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41" name="图片 4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42" name="组 106"/>
          <p:cNvGrpSpPr/>
          <p:nvPr/>
        </p:nvGrpSpPr>
        <p:grpSpPr>
          <a:xfrm>
            <a:off x="5698479" y="6453632"/>
            <a:ext cx="1660880" cy="45720"/>
            <a:chOff x="5940209" y="2912370"/>
            <a:chExt cx="3203791" cy="39074"/>
          </a:xfrm>
        </p:grpSpPr>
        <p:pic>
          <p:nvPicPr>
            <p:cNvPr id="43" name="图片 4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44" name="图片 4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45" name="组 109"/>
          <p:cNvGrpSpPr/>
          <p:nvPr/>
        </p:nvGrpSpPr>
        <p:grpSpPr>
          <a:xfrm>
            <a:off x="6186238" y="3595090"/>
            <a:ext cx="1173121" cy="45720"/>
            <a:chOff x="5940209" y="2912370"/>
            <a:chExt cx="3203791" cy="39074"/>
          </a:xfrm>
        </p:grpSpPr>
        <p:pic>
          <p:nvPicPr>
            <p:cNvPr id="46" name="图片 4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47" name="图片 4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48" name="组 112"/>
          <p:cNvGrpSpPr/>
          <p:nvPr/>
        </p:nvGrpSpPr>
        <p:grpSpPr>
          <a:xfrm>
            <a:off x="6374990" y="4000373"/>
            <a:ext cx="94025" cy="45719"/>
            <a:chOff x="5940209" y="2912370"/>
            <a:chExt cx="3203791" cy="39074"/>
          </a:xfrm>
        </p:grpSpPr>
        <p:pic>
          <p:nvPicPr>
            <p:cNvPr id="49" name="图片 4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50" name="图片 4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31933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500"/>
                            </p:stCondLst>
                            <p:childTnLst>
                              <p:par>
                                <p:cTn id="3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000"/>
                            </p:stCondLst>
                            <p:childTnLst>
                              <p:par>
                                <p:cTn id="41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500"/>
                            </p:stCondLst>
                            <p:childTnLst>
                              <p:par>
                                <p:cTn id="4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9000"/>
                            </p:stCondLst>
                            <p:childTnLst>
                              <p:par>
                                <p:cTn id="5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9500"/>
                            </p:stCondLst>
                            <p:childTnLst>
                              <p:par>
                                <p:cTn id="57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5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500"/>
                            </p:stCondLst>
                            <p:childTnLst>
                              <p:par>
                                <p:cTn id="61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6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39925"/>
          </a:xfrm>
        </p:spPr>
        <p:txBody>
          <a:bodyPr/>
          <a:lstStyle/>
          <a:p>
            <a:r>
              <a:rPr lang="en-US" altLang="zh-CN" dirty="0" smtClean="0"/>
              <a:t>3Hmis</a:t>
            </a:r>
            <a:r>
              <a:rPr lang="zh-CN" altLang="en-US" dirty="0" smtClean="0"/>
              <a:t>的特色</a:t>
            </a:r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1222" y="207211"/>
            <a:ext cx="1066800" cy="4953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377309" y="5997455"/>
            <a:ext cx="63467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en-US" altLang="zh-CN" sz="1000" dirty="0">
              <a:solidFill>
                <a:srgbClr val="E46C0A"/>
              </a:solidFill>
            </a:endParaRPr>
          </a:p>
          <a:p>
            <a:r>
              <a:rPr kumimoji="1" lang="zh-CN" altLang="en-US" sz="1000" b="1" dirty="0" smtClean="0"/>
              <a:t>下面，将逐一介绍</a:t>
            </a:r>
            <a:r>
              <a:rPr kumimoji="1" lang="en-US" altLang="zh-CN" sz="1000" b="1" dirty="0" smtClean="0"/>
              <a:t>3Hmis</a:t>
            </a:r>
            <a:r>
              <a:rPr kumimoji="1" lang="zh-CN" altLang="en-US" sz="1000" b="1" dirty="0" smtClean="0"/>
              <a:t>的主要功能，你会看到，一套软件，将为你解决多少问题．．．</a:t>
            </a:r>
            <a:endParaRPr kumimoji="1" lang="zh-CN" altLang="en-US" sz="1000" b="1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0208" y="2149685"/>
            <a:ext cx="1983887" cy="1611908"/>
          </a:xfrm>
          <a:prstGeom prst="rect">
            <a:avLst/>
          </a:prstGeom>
        </p:spPr>
      </p:pic>
      <p:sp>
        <p:nvSpPr>
          <p:cNvPr id="8" name="TextBox 15"/>
          <p:cNvSpPr txBox="1"/>
          <p:nvPr/>
        </p:nvSpPr>
        <p:spPr>
          <a:xfrm>
            <a:off x="2129764" y="1251382"/>
            <a:ext cx="11079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b="1" dirty="0" smtClean="0">
                <a:solidFill>
                  <a:schemeClr val="accent6">
                    <a:lumMod val="75000"/>
                  </a:schemeClr>
                </a:solidFill>
              </a:rPr>
              <a:t>功能全面</a:t>
            </a:r>
            <a:endParaRPr lang="zh-CN" alt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grpSp>
        <p:nvGrpSpPr>
          <p:cNvPr id="9" name="组 27"/>
          <p:cNvGrpSpPr/>
          <p:nvPr/>
        </p:nvGrpSpPr>
        <p:grpSpPr>
          <a:xfrm>
            <a:off x="3237760" y="1399536"/>
            <a:ext cx="5418808" cy="45719"/>
            <a:chOff x="5940209" y="2912370"/>
            <a:chExt cx="3203791" cy="39074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sp>
        <p:nvSpPr>
          <p:cNvPr id="12" name="TextBox 19"/>
          <p:cNvSpPr txBox="1"/>
          <p:nvPr/>
        </p:nvSpPr>
        <p:spPr>
          <a:xfrm>
            <a:off x="2223396" y="3035386"/>
            <a:ext cx="11079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b="1" dirty="0" smtClean="0">
                <a:solidFill>
                  <a:schemeClr val="accent6">
                    <a:lumMod val="75000"/>
                  </a:schemeClr>
                </a:solidFill>
              </a:rPr>
              <a:t>适应性强</a:t>
            </a:r>
            <a:endParaRPr lang="zh-CN" alt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3" name="TextBox 20"/>
          <p:cNvSpPr txBox="1"/>
          <p:nvPr/>
        </p:nvSpPr>
        <p:spPr>
          <a:xfrm>
            <a:off x="2223408" y="4261141"/>
            <a:ext cx="11079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accent6">
                    <a:lumMod val="75000"/>
                  </a:schemeClr>
                </a:solidFill>
              </a:rPr>
              <a:t>安全可靠</a:t>
            </a:r>
            <a:endParaRPr lang="zh-CN" alt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grpSp>
        <p:nvGrpSpPr>
          <p:cNvPr id="14" name="组 27"/>
          <p:cNvGrpSpPr/>
          <p:nvPr/>
        </p:nvGrpSpPr>
        <p:grpSpPr>
          <a:xfrm>
            <a:off x="3584510" y="3183541"/>
            <a:ext cx="5137462" cy="45719"/>
            <a:chOff x="5940209" y="2912370"/>
            <a:chExt cx="3203791" cy="39074"/>
          </a:xfrm>
        </p:grpSpPr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17" name="组 27"/>
          <p:cNvGrpSpPr/>
          <p:nvPr/>
        </p:nvGrpSpPr>
        <p:grpSpPr>
          <a:xfrm>
            <a:off x="3584510" y="4436955"/>
            <a:ext cx="5137462" cy="45719"/>
            <a:chOff x="5940209" y="2912370"/>
            <a:chExt cx="3203791" cy="39074"/>
          </a:xfrm>
        </p:grpSpPr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sp>
        <p:nvSpPr>
          <p:cNvPr id="20" name="TextBox 28"/>
          <p:cNvSpPr txBox="1"/>
          <p:nvPr/>
        </p:nvSpPr>
        <p:spPr>
          <a:xfrm>
            <a:off x="2377309" y="1569632"/>
            <a:ext cx="6344663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2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综合型的、跨领域的知识管理平台，无论是政府机关或企业，所有以文档为基础的管理工作，都可集中、统一到</a:t>
            </a:r>
            <a:r>
              <a:rPr kumimoji="1" lang="en-US" altLang="zh-CN" sz="12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3Hmis</a:t>
            </a:r>
            <a:r>
              <a:rPr kumimoji="1" lang="zh-CN" altLang="en-US" sz="12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中来，比如：</a:t>
            </a:r>
            <a:endParaRPr kumimoji="1" lang="en-US" altLang="zh-CN" sz="1200" dirty="0" smtClean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kumimoji="1" lang="zh-CN" altLang="en-US" sz="12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所有称为文件的东西都可管理，包括但不限于公文、合同、图纸、制度、标准、图书、商标、专利、招投标文件、项目文件等等；所有文件都可提交流转，以进行沟通与协作；提供短信、博客、微博、交谈、在线会议、问与答等各种交流方式，使内部的沟通与协作更自由、更畅顺；档案管理涵盖所有档案种类，并且，可将纸质档案与数字化档案集中统一管理，搜索平台，知识支持．．．</a:t>
            </a:r>
            <a:endParaRPr kumimoji="1" lang="en-US" altLang="zh-CN" sz="1200" dirty="0" smtClean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endParaRPr lang="zh-CN" altLang="en-US" sz="1400" dirty="0"/>
          </a:p>
        </p:txBody>
      </p:sp>
      <p:sp>
        <p:nvSpPr>
          <p:cNvPr id="21" name="TextBox 29"/>
          <p:cNvSpPr txBox="1"/>
          <p:nvPr/>
        </p:nvSpPr>
        <p:spPr>
          <a:xfrm>
            <a:off x="2370479" y="3352029"/>
            <a:ext cx="63446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2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从</a:t>
            </a:r>
            <a:r>
              <a:rPr kumimoji="1" lang="en-US" altLang="zh-CN" sz="12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1989</a:t>
            </a:r>
            <a:r>
              <a:rPr kumimoji="1" lang="zh-CN" altLang="en-US" sz="12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年推出第一个版本，</a:t>
            </a:r>
            <a:r>
              <a:rPr kumimoji="1" lang="en-US" altLang="zh-CN" sz="12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3Hmis</a:t>
            </a:r>
            <a:r>
              <a:rPr kumimoji="1" lang="zh-CN" altLang="en-US" sz="12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在市场上已流行</a:t>
            </a:r>
            <a:r>
              <a:rPr kumimoji="1" lang="en-US" altLang="zh-CN" sz="12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20</a:t>
            </a:r>
            <a:r>
              <a:rPr kumimoji="1" lang="zh-CN" altLang="en-US" sz="12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余年，成千上万的用户正在使用</a:t>
            </a:r>
            <a:r>
              <a:rPr kumimoji="1" lang="en-US" altLang="zh-CN" sz="12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3Hmis</a:t>
            </a:r>
            <a:r>
              <a:rPr kumimoji="1" lang="zh-CN" altLang="en-US" sz="12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为其管理服务，用户行业几乎遍及国民经济的所有种类。也正是这些客户，他们的意见与建议，逐步完善了</a:t>
            </a:r>
            <a:r>
              <a:rPr kumimoji="1" lang="en-US" altLang="zh-CN" sz="12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3Hmis</a:t>
            </a:r>
            <a:r>
              <a:rPr kumimoji="1" lang="zh-CN" altLang="en-US" sz="12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，众多的功能模块与系统参数，通过简单设置即可满足不同客户的需求，二次开发工具，可满足客户的更专业化、个性化应用．．．</a:t>
            </a:r>
            <a:endParaRPr lang="zh-CN" altLang="en-US" sz="1200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2" name="TextBox 30"/>
          <p:cNvSpPr txBox="1"/>
          <p:nvPr/>
        </p:nvSpPr>
        <p:spPr>
          <a:xfrm>
            <a:off x="2377309" y="4639502"/>
            <a:ext cx="6344663" cy="1215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2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3Hmis</a:t>
            </a:r>
            <a:r>
              <a:rPr kumimoji="1" lang="zh-CN" altLang="en-US" sz="12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的软件开发采用多层结构和模块化技术，对安全性与可靠性进行了强化思考，并且，各种通用的</a:t>
            </a:r>
            <a:r>
              <a:rPr kumimoji="1" lang="en-US" altLang="zh-CN" sz="12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SSL</a:t>
            </a:r>
            <a:r>
              <a:rPr kumimoji="1" lang="zh-CN" altLang="en-US" sz="12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网络加密传输、数字证书、电子印章、</a:t>
            </a:r>
            <a:r>
              <a:rPr kumimoji="1" lang="en-US" altLang="zh-CN" sz="1200" dirty="0" err="1" smtClean="0">
                <a:latin typeface="幼圆" panose="02010509060101010101" pitchFamily="49" charset="-122"/>
                <a:ea typeface="幼圆" panose="02010509060101010101" pitchFamily="49" charset="-122"/>
              </a:rPr>
              <a:t>USBKey</a:t>
            </a:r>
            <a:r>
              <a:rPr kumimoji="1" lang="zh-CN" altLang="en-US" sz="12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加密锁以及各种可靠性措施，都可方便的应用于</a:t>
            </a:r>
            <a:r>
              <a:rPr kumimoji="1" lang="en-US" altLang="zh-CN" sz="12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3Hmis</a:t>
            </a:r>
            <a:r>
              <a:rPr kumimoji="1" lang="zh-CN" altLang="en-US" sz="12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系统，用户可根据需要打造适合于自己需要的安全与可靠管理体系。</a:t>
            </a:r>
            <a:endParaRPr kumimoji="1" lang="en-US" altLang="zh-CN" sz="1200" dirty="0" smtClean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kumimoji="1" lang="en-US" altLang="zh-CN" sz="12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3Hmis</a:t>
            </a:r>
            <a:r>
              <a:rPr kumimoji="1" lang="zh-CN" altLang="en-US" sz="12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的日志管理功能，就像飞机上的黑匣子一样，无声无息的记录者用户的各种重要操作，以方便事后管理与分析。</a:t>
            </a:r>
            <a:endParaRPr kumimoji="1" lang="en-US" altLang="zh-CN" sz="1200" dirty="0" smtClean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endParaRPr lang="zh-CN" altLang="en-US" sz="13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890040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2" grpId="0"/>
      <p:bldP spid="13" grpId="0"/>
      <p:bldP spid="20" grpId="0"/>
      <p:bldP spid="21" grpId="0"/>
      <p:bldP spid="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68680" y="274638"/>
            <a:ext cx="6962542" cy="1143000"/>
          </a:xfrm>
        </p:spPr>
        <p:txBody>
          <a:bodyPr>
            <a:normAutofit/>
          </a:bodyPr>
          <a:lstStyle/>
          <a:p>
            <a:pPr algn="l"/>
            <a:r>
              <a:rPr lang="zh-CN" altLang="zh-CN" sz="3100" dirty="0"/>
              <a:t>以门户网站为基础</a:t>
            </a:r>
            <a:r>
              <a:rPr lang="zh-CN" altLang="zh-CN" sz="3100" dirty="0" smtClean="0"/>
              <a:t>的</a:t>
            </a:r>
            <a:r>
              <a:rPr lang="en-US" altLang="zh-CN" sz="3100" dirty="0" smtClean="0"/>
              <a:t/>
            </a:r>
            <a:br>
              <a:rPr lang="en-US" altLang="zh-CN" sz="3100" dirty="0" smtClean="0"/>
            </a:br>
            <a:r>
              <a:rPr lang="en-US" altLang="zh-CN" sz="3100" dirty="0"/>
              <a:t> </a:t>
            </a:r>
            <a:r>
              <a:rPr lang="en-US" altLang="zh-CN" sz="3100" dirty="0" smtClean="0"/>
              <a:t>                               </a:t>
            </a:r>
            <a:r>
              <a:rPr lang="zh-CN" altLang="zh-CN" sz="3100" dirty="0" smtClean="0"/>
              <a:t>综合知识</a:t>
            </a:r>
            <a:r>
              <a:rPr lang="zh-CN" altLang="en-US" sz="3100" dirty="0" smtClean="0"/>
              <a:t>管理平台</a:t>
            </a:r>
            <a:endParaRPr kumimoji="1" lang="zh-CN" altLang="en-US" sz="31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0208" y="1601045"/>
            <a:ext cx="1983887" cy="1611908"/>
          </a:xfrm>
          <a:prstGeom prst="rect">
            <a:avLst/>
          </a:prstGeom>
        </p:spPr>
      </p:pic>
      <p:pic>
        <p:nvPicPr>
          <p:cNvPr id="64" name="图片 6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97460" y="5269791"/>
            <a:ext cx="850900" cy="635000"/>
          </a:xfrm>
          <a:prstGeom prst="rect">
            <a:avLst/>
          </a:prstGeom>
        </p:spPr>
      </p:pic>
      <p:pic>
        <p:nvPicPr>
          <p:cNvPr id="65" name="图片 6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3977" y="3212953"/>
            <a:ext cx="647700" cy="647700"/>
          </a:xfrm>
          <a:prstGeom prst="rect">
            <a:avLst/>
          </a:prstGeom>
        </p:spPr>
      </p:pic>
      <p:pic>
        <p:nvPicPr>
          <p:cNvPr id="66" name="图片 6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90205" y="5257091"/>
            <a:ext cx="1219200" cy="647700"/>
          </a:xfrm>
          <a:prstGeom prst="rect">
            <a:avLst/>
          </a:prstGeom>
        </p:spPr>
      </p:pic>
      <p:grpSp>
        <p:nvGrpSpPr>
          <p:cNvPr id="67" name="组 66"/>
          <p:cNvGrpSpPr/>
          <p:nvPr/>
        </p:nvGrpSpPr>
        <p:grpSpPr>
          <a:xfrm rot="18215212">
            <a:off x="4612125" y="4497202"/>
            <a:ext cx="1656632" cy="45719"/>
            <a:chOff x="5940209" y="2912370"/>
            <a:chExt cx="3203791" cy="39074"/>
          </a:xfrm>
        </p:grpSpPr>
        <p:pic>
          <p:nvPicPr>
            <p:cNvPr id="68" name="图片 6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69" name="图片 6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70" name="组 69"/>
          <p:cNvGrpSpPr/>
          <p:nvPr/>
        </p:nvGrpSpPr>
        <p:grpSpPr>
          <a:xfrm rot="13989974">
            <a:off x="6268714" y="4514461"/>
            <a:ext cx="1656632" cy="45719"/>
            <a:chOff x="5940209" y="2912370"/>
            <a:chExt cx="3203791" cy="39074"/>
          </a:xfrm>
        </p:grpSpPr>
        <p:pic>
          <p:nvPicPr>
            <p:cNvPr id="71" name="图片 7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72" name="图片 7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73" name="组 72"/>
          <p:cNvGrpSpPr/>
          <p:nvPr/>
        </p:nvGrpSpPr>
        <p:grpSpPr>
          <a:xfrm>
            <a:off x="5609405" y="5619139"/>
            <a:ext cx="1656632" cy="45719"/>
            <a:chOff x="5940209" y="2912370"/>
            <a:chExt cx="3203791" cy="39074"/>
          </a:xfrm>
        </p:grpSpPr>
        <p:pic>
          <p:nvPicPr>
            <p:cNvPr id="74" name="图片 7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75" name="图片 7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pic>
        <p:nvPicPr>
          <p:cNvPr id="76" name="图片 7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31222" y="207211"/>
            <a:ext cx="1066800" cy="49530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2370155" y="1697696"/>
            <a:ext cx="614493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dirty="0"/>
              <a:t>把门户网站、</a:t>
            </a:r>
            <a:r>
              <a:rPr lang="zh-CN" altLang="zh-CN" dirty="0" smtClean="0"/>
              <a:t>内</a:t>
            </a:r>
            <a:r>
              <a:rPr lang="zh-CN" altLang="en-US" dirty="0" smtClean="0"/>
              <a:t>外</a:t>
            </a:r>
            <a:r>
              <a:rPr lang="zh-CN" altLang="zh-CN" dirty="0" smtClean="0"/>
              <a:t>信息管理以及沟通</a:t>
            </a:r>
            <a:r>
              <a:rPr lang="zh-CN" altLang="zh-CN" dirty="0"/>
              <a:t>与协作，有机的结合到一起，使得整条业务链上的信息管理、传递、共享、协作与沟通变得更加容易、有序与方便</a:t>
            </a:r>
            <a:r>
              <a:rPr lang="zh-CN" altLang="zh-CN" dirty="0" smtClean="0"/>
              <a:t>。</a:t>
            </a:r>
            <a:endParaRPr lang="en-US" altLang="zh-CN" dirty="0" smtClean="0"/>
          </a:p>
          <a:p>
            <a:r>
              <a:rPr lang="zh-CN" altLang="en-US" dirty="0" smtClean="0"/>
              <a:t>客户使用</a:t>
            </a:r>
            <a:r>
              <a:rPr lang="en-US" altLang="zh-CN" dirty="0" smtClean="0"/>
              <a:t>3Hmis</a:t>
            </a:r>
            <a:r>
              <a:rPr lang="zh-CN" altLang="en-US" dirty="0" smtClean="0"/>
              <a:t>管理的知识内容是综合性的：</a:t>
            </a:r>
            <a:endParaRPr lang="en-US" altLang="zh-CN" dirty="0" smtClean="0"/>
          </a:p>
          <a:p>
            <a:r>
              <a:rPr lang="zh-CN" altLang="en-US" dirty="0" smtClean="0"/>
              <a:t>   </a:t>
            </a:r>
            <a:r>
              <a:rPr lang="zh-CN" altLang="en-US" sz="1400" dirty="0" smtClean="0"/>
              <a:t>公文     </a:t>
            </a:r>
            <a:r>
              <a:rPr lang="zh-CN" altLang="en-US" sz="1100" dirty="0" smtClean="0"/>
              <a:t>收文、发文等，并可实现电子文档与实体纸质文档集成统一管理，</a:t>
            </a:r>
            <a:endParaRPr lang="en-US" altLang="zh-CN" sz="1100" dirty="0" smtClean="0"/>
          </a:p>
          <a:p>
            <a:r>
              <a:rPr lang="en-US" altLang="zh-CN" sz="1100" dirty="0"/>
              <a:t> </a:t>
            </a:r>
            <a:r>
              <a:rPr lang="en-US" altLang="zh-CN" sz="1100" dirty="0" smtClean="0"/>
              <a:t>                     </a:t>
            </a:r>
            <a:r>
              <a:rPr lang="zh-CN" altLang="en-US" sz="1100" dirty="0" smtClean="0"/>
              <a:t>实体纸质文档分布式管理</a:t>
            </a:r>
            <a:endParaRPr lang="en-US" altLang="zh-CN" sz="1100" dirty="0" smtClean="0"/>
          </a:p>
          <a:p>
            <a:r>
              <a:rPr lang="zh-CN" altLang="en-US" sz="1400" dirty="0" smtClean="0"/>
              <a:t>    合同、技术标准、招投标资料</a:t>
            </a:r>
            <a:endParaRPr lang="en-US" altLang="zh-CN" sz="1400" dirty="0" smtClean="0"/>
          </a:p>
          <a:p>
            <a:r>
              <a:rPr lang="en-US" altLang="zh-CN" sz="1400" dirty="0"/>
              <a:t> </a:t>
            </a:r>
            <a:r>
              <a:rPr lang="en-US" altLang="zh-CN" sz="1400" dirty="0" smtClean="0"/>
              <a:t>   </a:t>
            </a:r>
            <a:r>
              <a:rPr lang="zh-CN" altLang="en-US" sz="1400" dirty="0" smtClean="0"/>
              <a:t>综合档案 </a:t>
            </a:r>
            <a:r>
              <a:rPr lang="zh-CN" altLang="en-US" sz="1100" dirty="0" smtClean="0"/>
              <a:t>包括组织人事档案在内的各种综合档案的管理</a:t>
            </a:r>
            <a:endParaRPr lang="en-US" altLang="zh-CN" sz="1100" dirty="0" smtClean="0"/>
          </a:p>
          <a:p>
            <a:r>
              <a:rPr lang="zh-CN" altLang="en-US" sz="1400" dirty="0" smtClean="0"/>
              <a:t>    企业证照</a:t>
            </a:r>
            <a:endParaRPr lang="en-US" altLang="zh-CN" sz="1400" dirty="0" smtClean="0"/>
          </a:p>
          <a:p>
            <a:r>
              <a:rPr lang="zh-CN" altLang="en-US" sz="1400" dirty="0" smtClean="0"/>
              <a:t>    图书资料</a:t>
            </a:r>
            <a:endParaRPr lang="en-US" altLang="zh-CN" sz="1400" dirty="0" smtClean="0"/>
          </a:p>
          <a:p>
            <a:r>
              <a:rPr lang="zh-CN" altLang="en-US" sz="1400" dirty="0" smtClean="0"/>
              <a:t>    工程图纸  </a:t>
            </a:r>
            <a:r>
              <a:rPr lang="zh-CN" altLang="en-US" sz="1100" dirty="0" smtClean="0"/>
              <a:t>如</a:t>
            </a:r>
            <a:r>
              <a:rPr lang="zh-CN" altLang="en-US" sz="1100" dirty="0"/>
              <a:t>设计文件、厂家资料、竣工资料等</a:t>
            </a:r>
            <a:endParaRPr lang="en-US" altLang="zh-CN" sz="1100" dirty="0" smtClean="0"/>
          </a:p>
          <a:p>
            <a:r>
              <a:rPr lang="zh-CN" altLang="en-US" sz="1400" dirty="0" smtClean="0"/>
              <a:t>    项目文档</a:t>
            </a:r>
            <a:endParaRPr lang="en-US" altLang="zh-CN" sz="1400" dirty="0" smtClean="0"/>
          </a:p>
          <a:p>
            <a:r>
              <a:rPr lang="zh-CN" altLang="en-US" sz="1400" dirty="0" smtClean="0"/>
              <a:t>    网站内容</a:t>
            </a:r>
            <a:endParaRPr lang="en-US" altLang="zh-CN" sz="1400" dirty="0" smtClean="0"/>
          </a:p>
          <a:p>
            <a:r>
              <a:rPr lang="en-US" altLang="zh-CN" sz="1400" dirty="0"/>
              <a:t> </a:t>
            </a:r>
            <a:r>
              <a:rPr lang="en-US" altLang="zh-CN" sz="1400" dirty="0" smtClean="0"/>
              <a:t>   </a:t>
            </a:r>
            <a:r>
              <a:rPr lang="zh-CN" altLang="en-US" sz="1400" dirty="0" smtClean="0"/>
              <a:t>报表，等等</a:t>
            </a:r>
            <a:r>
              <a:rPr lang="en-US" altLang="zh-CN" sz="1400" dirty="0" smtClean="0"/>
              <a:t>…</a:t>
            </a:r>
          </a:p>
          <a:p>
            <a:r>
              <a:rPr lang="zh-CN" altLang="en-US" dirty="0" smtClean="0"/>
              <a:t>将分散在不同系统中的知识内容，统一到</a:t>
            </a:r>
            <a:r>
              <a:rPr lang="en-US" altLang="zh-CN" dirty="0" smtClean="0"/>
              <a:t>3Hmis</a:t>
            </a:r>
            <a:r>
              <a:rPr lang="zh-CN" altLang="en-US" dirty="0" smtClean="0"/>
              <a:t>中</a:t>
            </a:r>
            <a:r>
              <a:rPr lang="en-US" altLang="zh-CN" dirty="0" smtClean="0"/>
              <a:t>…</a:t>
            </a:r>
          </a:p>
          <a:p>
            <a:r>
              <a:rPr lang="zh-CN" altLang="en-US" dirty="0"/>
              <a:t>任何知识都可提交流转，参与沟通与协作</a:t>
            </a:r>
            <a:endParaRPr lang="en-US" altLang="zh-CN" dirty="0"/>
          </a:p>
          <a:p>
            <a:r>
              <a:rPr lang="zh-CN" altLang="en-US" dirty="0"/>
              <a:t>任何知识都可归档，并提供</a:t>
            </a:r>
            <a:r>
              <a:rPr lang="zh-CN" altLang="en-US" dirty="0" smtClean="0"/>
              <a:t>综合利用</a:t>
            </a:r>
            <a:r>
              <a:rPr lang="zh-CN" altLang="en-US" sz="1400" dirty="0" smtClean="0"/>
              <a:t>（可管理组织人事档案）</a:t>
            </a:r>
            <a:endParaRPr lang="en-US" altLang="zh-CN" sz="1400" dirty="0"/>
          </a:p>
          <a:p>
            <a:r>
              <a:rPr lang="zh-CN" altLang="en-US" dirty="0" smtClean="0"/>
              <a:t>中国银行、广州供电、日立电梯、佛山市委市政府</a:t>
            </a:r>
            <a:r>
              <a:rPr lang="en-US" altLang="zh-CN" dirty="0" smtClean="0"/>
              <a:t>…</a:t>
            </a:r>
          </a:p>
          <a:p>
            <a:endParaRPr lang="zh-CN" altLang="zh-CN" dirty="0"/>
          </a:p>
          <a:p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58955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6268" y="274638"/>
            <a:ext cx="8229600" cy="1143000"/>
          </a:xfrm>
        </p:spPr>
        <p:txBody>
          <a:bodyPr>
            <a:normAutofit/>
          </a:bodyPr>
          <a:lstStyle/>
          <a:p>
            <a:r>
              <a:rPr lang="zh-CN" altLang="zh-CN" dirty="0"/>
              <a:t>组织机构的虚拟化及其管理 </a:t>
            </a:r>
            <a:endParaRPr kumimoji="1"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0208" y="1601045"/>
            <a:ext cx="1983887" cy="1611908"/>
          </a:xfrm>
          <a:prstGeom prst="rect">
            <a:avLst/>
          </a:prstGeom>
        </p:spPr>
      </p:pic>
      <p:grpSp>
        <p:nvGrpSpPr>
          <p:cNvPr id="64" name="组 63"/>
          <p:cNvGrpSpPr/>
          <p:nvPr/>
        </p:nvGrpSpPr>
        <p:grpSpPr>
          <a:xfrm rot="18702563">
            <a:off x="1652085" y="1591155"/>
            <a:ext cx="439909" cy="816706"/>
            <a:chOff x="8659490" y="2197215"/>
            <a:chExt cx="355600" cy="679362"/>
          </a:xfrm>
        </p:grpSpPr>
        <p:pic>
          <p:nvPicPr>
            <p:cNvPr id="65" name="图片 6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976990" y="2559077"/>
              <a:ext cx="38100" cy="317500"/>
            </a:xfrm>
            <a:prstGeom prst="rect">
              <a:avLst/>
            </a:prstGeom>
          </p:spPr>
        </p:pic>
        <p:pic>
          <p:nvPicPr>
            <p:cNvPr id="66" name="图片 6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659490" y="2197215"/>
              <a:ext cx="355600" cy="393700"/>
            </a:xfrm>
            <a:prstGeom prst="rect">
              <a:avLst/>
            </a:prstGeom>
          </p:spPr>
        </p:pic>
      </p:grpSp>
      <p:grpSp>
        <p:nvGrpSpPr>
          <p:cNvPr id="67" name="组 66"/>
          <p:cNvGrpSpPr/>
          <p:nvPr/>
        </p:nvGrpSpPr>
        <p:grpSpPr>
          <a:xfrm rot="13319019">
            <a:off x="1574859" y="3837380"/>
            <a:ext cx="5323892" cy="45719"/>
            <a:chOff x="5940209" y="2912370"/>
            <a:chExt cx="3203791" cy="39074"/>
          </a:xfrm>
        </p:grpSpPr>
        <p:pic>
          <p:nvPicPr>
            <p:cNvPr id="68" name="图片 6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69" name="图片 6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70" name="组 69"/>
          <p:cNvGrpSpPr/>
          <p:nvPr/>
        </p:nvGrpSpPr>
        <p:grpSpPr>
          <a:xfrm rot="18702563">
            <a:off x="987301" y="2283360"/>
            <a:ext cx="439909" cy="816706"/>
            <a:chOff x="8659490" y="2197215"/>
            <a:chExt cx="355600" cy="679362"/>
          </a:xfrm>
        </p:grpSpPr>
        <p:pic>
          <p:nvPicPr>
            <p:cNvPr id="71" name="图片 7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976990" y="2559077"/>
              <a:ext cx="38100" cy="317500"/>
            </a:xfrm>
            <a:prstGeom prst="rect">
              <a:avLst/>
            </a:prstGeom>
          </p:spPr>
        </p:pic>
        <p:pic>
          <p:nvPicPr>
            <p:cNvPr id="72" name="图片 7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659490" y="2197215"/>
              <a:ext cx="355600" cy="393700"/>
            </a:xfrm>
            <a:prstGeom prst="rect">
              <a:avLst/>
            </a:prstGeom>
          </p:spPr>
        </p:pic>
      </p:grpSp>
      <p:grpSp>
        <p:nvGrpSpPr>
          <p:cNvPr id="73" name="组 72"/>
          <p:cNvGrpSpPr/>
          <p:nvPr/>
        </p:nvGrpSpPr>
        <p:grpSpPr>
          <a:xfrm rot="18702563">
            <a:off x="2103280" y="2095760"/>
            <a:ext cx="439909" cy="816706"/>
            <a:chOff x="8659490" y="2197215"/>
            <a:chExt cx="355600" cy="679362"/>
          </a:xfrm>
        </p:grpSpPr>
        <p:pic>
          <p:nvPicPr>
            <p:cNvPr id="74" name="图片 7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976990" y="2559077"/>
              <a:ext cx="38100" cy="317500"/>
            </a:xfrm>
            <a:prstGeom prst="rect">
              <a:avLst/>
            </a:prstGeom>
          </p:spPr>
        </p:pic>
        <p:pic>
          <p:nvPicPr>
            <p:cNvPr id="75" name="图片 7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659490" y="2197215"/>
              <a:ext cx="355600" cy="393700"/>
            </a:xfrm>
            <a:prstGeom prst="rect">
              <a:avLst/>
            </a:prstGeom>
          </p:spPr>
        </p:pic>
      </p:grpSp>
      <p:grpSp>
        <p:nvGrpSpPr>
          <p:cNvPr id="76" name="组 75"/>
          <p:cNvGrpSpPr/>
          <p:nvPr/>
        </p:nvGrpSpPr>
        <p:grpSpPr>
          <a:xfrm rot="13319019">
            <a:off x="2086334" y="4235245"/>
            <a:ext cx="4953523" cy="45719"/>
            <a:chOff x="5940209" y="2912370"/>
            <a:chExt cx="3203791" cy="39074"/>
          </a:xfrm>
        </p:grpSpPr>
        <p:pic>
          <p:nvPicPr>
            <p:cNvPr id="77" name="图片 7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78" name="图片 7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79" name="组 78"/>
          <p:cNvGrpSpPr/>
          <p:nvPr/>
        </p:nvGrpSpPr>
        <p:grpSpPr>
          <a:xfrm rot="13319019" flipV="1">
            <a:off x="917251" y="4619185"/>
            <a:ext cx="5502361" cy="45719"/>
            <a:chOff x="5940209" y="2912370"/>
            <a:chExt cx="3203791" cy="39074"/>
          </a:xfrm>
        </p:grpSpPr>
        <p:pic>
          <p:nvPicPr>
            <p:cNvPr id="80" name="图片 7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81" name="图片 8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82" name="组 81"/>
          <p:cNvGrpSpPr/>
          <p:nvPr/>
        </p:nvGrpSpPr>
        <p:grpSpPr>
          <a:xfrm rot="16200000">
            <a:off x="5379641" y="4805834"/>
            <a:ext cx="1656632" cy="45719"/>
            <a:chOff x="5940209" y="2912370"/>
            <a:chExt cx="3203791" cy="39074"/>
          </a:xfrm>
        </p:grpSpPr>
        <p:pic>
          <p:nvPicPr>
            <p:cNvPr id="83" name="图片 8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84" name="图片 8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85" name="组 84"/>
          <p:cNvGrpSpPr/>
          <p:nvPr/>
        </p:nvGrpSpPr>
        <p:grpSpPr>
          <a:xfrm rot="16200000">
            <a:off x="5427404" y="4942828"/>
            <a:ext cx="1930628" cy="45719"/>
            <a:chOff x="5940209" y="2912370"/>
            <a:chExt cx="3203791" cy="39074"/>
          </a:xfrm>
        </p:grpSpPr>
        <p:pic>
          <p:nvPicPr>
            <p:cNvPr id="86" name="图片 8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87" name="图片 8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88" name="组 87"/>
          <p:cNvGrpSpPr/>
          <p:nvPr/>
        </p:nvGrpSpPr>
        <p:grpSpPr>
          <a:xfrm rot="16200000">
            <a:off x="5197809" y="5227003"/>
            <a:ext cx="2498976" cy="45721"/>
            <a:chOff x="5940209" y="2912370"/>
            <a:chExt cx="3203791" cy="39074"/>
          </a:xfrm>
        </p:grpSpPr>
        <p:pic>
          <p:nvPicPr>
            <p:cNvPr id="89" name="图片 8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90" name="图片 8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pic>
        <p:nvPicPr>
          <p:cNvPr id="91" name="图片 9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61398" y="3374833"/>
            <a:ext cx="1219200" cy="647700"/>
          </a:xfrm>
          <a:prstGeom prst="rect">
            <a:avLst/>
          </a:prstGeom>
        </p:spPr>
      </p:pic>
      <p:grpSp>
        <p:nvGrpSpPr>
          <p:cNvPr id="92" name="组 91"/>
          <p:cNvGrpSpPr/>
          <p:nvPr/>
        </p:nvGrpSpPr>
        <p:grpSpPr>
          <a:xfrm>
            <a:off x="7030168" y="3685940"/>
            <a:ext cx="618749" cy="45719"/>
            <a:chOff x="5940209" y="2912370"/>
            <a:chExt cx="3203791" cy="39074"/>
          </a:xfrm>
        </p:grpSpPr>
        <p:pic>
          <p:nvPicPr>
            <p:cNvPr id="93" name="图片 9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94" name="图片 9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pic>
        <p:nvPicPr>
          <p:cNvPr id="95" name="图片 9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75427" y="3407809"/>
            <a:ext cx="647700" cy="647700"/>
          </a:xfrm>
          <a:prstGeom prst="rect">
            <a:avLst/>
          </a:prstGeom>
        </p:spPr>
      </p:pic>
      <p:grpSp>
        <p:nvGrpSpPr>
          <p:cNvPr id="96" name="组 95"/>
          <p:cNvGrpSpPr/>
          <p:nvPr/>
        </p:nvGrpSpPr>
        <p:grpSpPr>
          <a:xfrm>
            <a:off x="5698479" y="6453632"/>
            <a:ext cx="742146" cy="45720"/>
            <a:chOff x="5940209" y="2912370"/>
            <a:chExt cx="3203791" cy="39074"/>
          </a:xfrm>
        </p:grpSpPr>
        <p:pic>
          <p:nvPicPr>
            <p:cNvPr id="97" name="图片 9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98" name="图片 9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pic>
        <p:nvPicPr>
          <p:cNvPr id="99" name="图片 9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831222" y="207211"/>
            <a:ext cx="1066800" cy="49530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2659902" y="1697696"/>
            <a:ext cx="563315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dirty="0"/>
              <a:t>将现实中的组织框架，包括职权，原原本本的转移到网络上，以形成虚拟化的网络办公环境，并且，用户权限与其在组织中的职权一致</a:t>
            </a:r>
            <a:r>
              <a:rPr lang="zh-CN" altLang="zh-CN" dirty="0" smtClean="0"/>
              <a:t>。</a:t>
            </a:r>
            <a:endParaRPr lang="en-US" altLang="zh-CN" dirty="0" smtClean="0"/>
          </a:p>
          <a:p>
            <a:endParaRPr lang="en-US" altLang="zh-CN" dirty="0"/>
          </a:p>
          <a:p>
            <a:r>
              <a:rPr kumimoji="1" lang="zh-CN" altLang="en-US" dirty="0" smtClean="0"/>
              <a:t>用户</a:t>
            </a:r>
            <a:r>
              <a:rPr kumimoji="1" lang="zh-CN" altLang="en-US" dirty="0"/>
              <a:t>管理层级化并与组织架构融合，</a:t>
            </a:r>
          </a:p>
          <a:p>
            <a:r>
              <a:rPr kumimoji="1" lang="zh-CN" altLang="en-US" dirty="0"/>
              <a:t>授权与用户的职能、职责融合，</a:t>
            </a:r>
          </a:p>
          <a:p>
            <a:r>
              <a:rPr kumimoji="1" lang="zh-CN" altLang="en-US" dirty="0"/>
              <a:t>知识信息的层级化管理，</a:t>
            </a:r>
          </a:p>
          <a:p>
            <a:r>
              <a:rPr kumimoji="1" lang="zh-CN" altLang="en-US" dirty="0"/>
              <a:t>各种正式与非正式的沟通与协作方式，</a:t>
            </a:r>
          </a:p>
          <a:p>
            <a:r>
              <a:rPr kumimoji="1" lang="zh-CN" altLang="en-US" dirty="0"/>
              <a:t>使管理更加快捷、高效与方便</a:t>
            </a:r>
            <a:r>
              <a:rPr kumimoji="1" lang="en-US" altLang="zh-CN" dirty="0"/>
              <a:t>…</a:t>
            </a:r>
          </a:p>
          <a:p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58955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8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3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5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9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000"/>
                            </p:stCondLst>
                            <p:childTnLst>
                              <p:par>
                                <p:cTn id="51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3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8000"/>
                            </p:stCondLst>
                            <p:childTnLst>
                              <p:par>
                                <p:cTn id="5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00100" y="274638"/>
            <a:ext cx="722376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zh-CN" altLang="zh-CN" sz="4000" dirty="0"/>
              <a:t>与组织架构</a:t>
            </a:r>
            <a:r>
              <a:rPr lang="zh-CN" altLang="zh-CN" sz="4000" dirty="0" smtClean="0"/>
              <a:t>一致的</a:t>
            </a:r>
            <a:r>
              <a:rPr lang="en-US" altLang="zh-CN" sz="4000" dirty="0" smtClean="0"/>
              <a:t/>
            </a:r>
            <a:br>
              <a:rPr lang="en-US" altLang="zh-CN" sz="4000" dirty="0" smtClean="0"/>
            </a:br>
            <a:r>
              <a:rPr lang="en-US" altLang="zh-CN" sz="4000" dirty="0" smtClean="0"/>
              <a:t>                           </a:t>
            </a:r>
            <a:r>
              <a:rPr lang="zh-CN" altLang="zh-CN" sz="4000" dirty="0" smtClean="0"/>
              <a:t>综合</a:t>
            </a:r>
            <a:r>
              <a:rPr lang="zh-CN" altLang="zh-CN" sz="4000" dirty="0"/>
              <a:t>信息管理 </a:t>
            </a:r>
            <a:endParaRPr kumimoji="1" lang="zh-CN" altLang="en-US" sz="40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0208" y="1601045"/>
            <a:ext cx="1983887" cy="1611908"/>
          </a:xfrm>
          <a:prstGeom prst="rect">
            <a:avLst/>
          </a:prstGeom>
        </p:spPr>
      </p:pic>
      <p:pic>
        <p:nvPicPr>
          <p:cNvPr id="64" name="图片 6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5867" y="4195865"/>
            <a:ext cx="1219200" cy="647700"/>
          </a:xfrm>
          <a:prstGeom prst="rect">
            <a:avLst/>
          </a:prstGeom>
        </p:spPr>
      </p:pic>
      <p:pic>
        <p:nvPicPr>
          <p:cNvPr id="65" name="图片 6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16906" y="2895453"/>
            <a:ext cx="850900" cy="635000"/>
          </a:xfrm>
          <a:prstGeom prst="rect">
            <a:avLst/>
          </a:prstGeom>
        </p:spPr>
      </p:pic>
      <p:pic>
        <p:nvPicPr>
          <p:cNvPr id="67" name="图片 6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0610" y="5645857"/>
            <a:ext cx="1219200" cy="647700"/>
          </a:xfrm>
          <a:prstGeom prst="rect">
            <a:avLst/>
          </a:prstGeom>
        </p:spPr>
      </p:pic>
      <p:pic>
        <p:nvPicPr>
          <p:cNvPr id="68" name="图片 6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0155" y="5590362"/>
            <a:ext cx="1219200" cy="647700"/>
          </a:xfrm>
          <a:prstGeom prst="rect">
            <a:avLst/>
          </a:prstGeom>
        </p:spPr>
      </p:pic>
      <p:pic>
        <p:nvPicPr>
          <p:cNvPr id="69" name="图片 6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6816" y="5645857"/>
            <a:ext cx="1219200" cy="647700"/>
          </a:xfrm>
          <a:prstGeom prst="rect">
            <a:avLst/>
          </a:prstGeom>
        </p:spPr>
      </p:pic>
      <p:pic>
        <p:nvPicPr>
          <p:cNvPr id="70" name="图片 6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1406" y="5645857"/>
            <a:ext cx="1219200" cy="647700"/>
          </a:xfrm>
          <a:prstGeom prst="rect">
            <a:avLst/>
          </a:prstGeom>
        </p:spPr>
      </p:pic>
      <p:pic>
        <p:nvPicPr>
          <p:cNvPr id="71" name="图片 7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1585" y="4195865"/>
            <a:ext cx="1219200" cy="647700"/>
          </a:xfrm>
          <a:prstGeom prst="rect">
            <a:avLst/>
          </a:prstGeom>
        </p:spPr>
      </p:pic>
      <p:pic>
        <p:nvPicPr>
          <p:cNvPr id="72" name="图片 7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5368" y="4195865"/>
            <a:ext cx="1219200" cy="647700"/>
          </a:xfrm>
          <a:prstGeom prst="rect">
            <a:avLst/>
          </a:prstGeom>
        </p:spPr>
      </p:pic>
      <p:grpSp>
        <p:nvGrpSpPr>
          <p:cNvPr id="73" name="组 72"/>
          <p:cNvGrpSpPr/>
          <p:nvPr/>
        </p:nvGrpSpPr>
        <p:grpSpPr>
          <a:xfrm rot="18215212">
            <a:off x="4273528" y="3934270"/>
            <a:ext cx="542799" cy="45719"/>
            <a:chOff x="5940209" y="2912370"/>
            <a:chExt cx="3203791" cy="39074"/>
          </a:xfrm>
        </p:grpSpPr>
        <p:pic>
          <p:nvPicPr>
            <p:cNvPr id="74" name="图片 7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75" name="图片 7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76" name="组 75"/>
          <p:cNvGrpSpPr/>
          <p:nvPr/>
        </p:nvGrpSpPr>
        <p:grpSpPr>
          <a:xfrm rot="18215212">
            <a:off x="3085270" y="5236354"/>
            <a:ext cx="542799" cy="45719"/>
            <a:chOff x="5940209" y="2912370"/>
            <a:chExt cx="3203791" cy="39074"/>
          </a:xfrm>
        </p:grpSpPr>
        <p:pic>
          <p:nvPicPr>
            <p:cNvPr id="77" name="图片 7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78" name="图片 7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82" name="组 81"/>
          <p:cNvGrpSpPr/>
          <p:nvPr/>
        </p:nvGrpSpPr>
        <p:grpSpPr>
          <a:xfrm rot="13989974">
            <a:off x="5997082" y="3952957"/>
            <a:ext cx="609003" cy="45719"/>
            <a:chOff x="5940209" y="2912370"/>
            <a:chExt cx="3203791" cy="39074"/>
          </a:xfrm>
        </p:grpSpPr>
        <p:pic>
          <p:nvPicPr>
            <p:cNvPr id="83" name="图片 8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84" name="图片 8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85" name="组 84"/>
          <p:cNvGrpSpPr/>
          <p:nvPr/>
        </p:nvGrpSpPr>
        <p:grpSpPr>
          <a:xfrm rot="18215212">
            <a:off x="4643165" y="5271081"/>
            <a:ext cx="542799" cy="45719"/>
            <a:chOff x="5940209" y="2912370"/>
            <a:chExt cx="3203791" cy="39074"/>
          </a:xfrm>
        </p:grpSpPr>
        <p:pic>
          <p:nvPicPr>
            <p:cNvPr id="86" name="图片 8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87" name="图片 8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88" name="组 87"/>
          <p:cNvGrpSpPr/>
          <p:nvPr/>
        </p:nvGrpSpPr>
        <p:grpSpPr>
          <a:xfrm rot="13989974">
            <a:off x="7146109" y="5267286"/>
            <a:ext cx="609003" cy="45719"/>
            <a:chOff x="5940209" y="2912370"/>
            <a:chExt cx="3203791" cy="39074"/>
          </a:xfrm>
        </p:grpSpPr>
        <p:pic>
          <p:nvPicPr>
            <p:cNvPr id="89" name="图片 8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90" name="图片 8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91" name="组 90"/>
          <p:cNvGrpSpPr/>
          <p:nvPr/>
        </p:nvGrpSpPr>
        <p:grpSpPr>
          <a:xfrm rot="13989974">
            <a:off x="5774694" y="5310765"/>
            <a:ext cx="609003" cy="45719"/>
            <a:chOff x="5940209" y="2912370"/>
            <a:chExt cx="3203791" cy="39074"/>
          </a:xfrm>
        </p:grpSpPr>
        <p:pic>
          <p:nvPicPr>
            <p:cNvPr id="92" name="图片 9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93" name="图片 9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94" name="组 93"/>
          <p:cNvGrpSpPr/>
          <p:nvPr/>
        </p:nvGrpSpPr>
        <p:grpSpPr>
          <a:xfrm rot="16200000">
            <a:off x="5281293" y="3944275"/>
            <a:ext cx="293491" cy="45720"/>
            <a:chOff x="5940209" y="2912370"/>
            <a:chExt cx="3203791" cy="39074"/>
          </a:xfrm>
        </p:grpSpPr>
        <p:pic>
          <p:nvPicPr>
            <p:cNvPr id="95" name="图片 9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96" name="图片 9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pic>
        <p:nvPicPr>
          <p:cNvPr id="97" name="图片 9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31222" y="207211"/>
            <a:ext cx="1066800" cy="49530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2378432" y="2438068"/>
            <a:ext cx="614493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从管理架构来说，信息也是可以分层次的：</a:t>
            </a:r>
            <a:endParaRPr lang="en-US" altLang="zh-CN" dirty="0" smtClean="0"/>
          </a:p>
          <a:p>
            <a:r>
              <a:rPr lang="zh-CN" altLang="zh-CN" dirty="0" smtClean="0"/>
              <a:t>无论</a:t>
            </a:r>
            <a:r>
              <a:rPr lang="zh-CN" altLang="zh-CN" dirty="0"/>
              <a:t>是组织层面的信息、部门信息或员工的个人信息，都可依权限和工作需要分门别类进行管理。 </a:t>
            </a:r>
            <a:endParaRPr lang="en-US" altLang="zh-CN" dirty="0" smtClean="0"/>
          </a:p>
          <a:p>
            <a:endParaRPr lang="en-US" altLang="zh-CN" dirty="0"/>
          </a:p>
          <a:p>
            <a:r>
              <a:rPr lang="zh-CN" altLang="en-US" dirty="0" smtClean="0"/>
              <a:t>集团层面的信息 </a:t>
            </a:r>
            <a:r>
              <a:rPr lang="zh-CN" altLang="en-US" sz="1100" dirty="0" smtClean="0"/>
              <a:t>集团公共信息管理</a:t>
            </a:r>
            <a:endParaRPr lang="en-US" altLang="zh-CN" sz="1100" dirty="0" smtClean="0"/>
          </a:p>
          <a:p>
            <a:endParaRPr lang="en-US" altLang="zh-CN" dirty="0"/>
          </a:p>
          <a:p>
            <a:r>
              <a:rPr lang="zh-CN" altLang="en-US" dirty="0" smtClean="0"/>
              <a:t>部门信息  </a:t>
            </a:r>
            <a:r>
              <a:rPr lang="zh-CN" altLang="en-US" sz="1100" dirty="0" smtClean="0"/>
              <a:t>部门内部的公共信息管理</a:t>
            </a:r>
            <a:endParaRPr lang="en-US" altLang="zh-CN" sz="1100" dirty="0" smtClean="0"/>
          </a:p>
          <a:p>
            <a:endParaRPr lang="en-US" altLang="zh-CN" dirty="0"/>
          </a:p>
          <a:p>
            <a:r>
              <a:rPr lang="zh-CN" altLang="en-US" dirty="0" smtClean="0"/>
              <a:t>个人信息  </a:t>
            </a:r>
            <a:r>
              <a:rPr lang="zh-CN" altLang="en-US" sz="1100" dirty="0" smtClean="0"/>
              <a:t>个人信息管理，信息保管箱</a:t>
            </a:r>
            <a:endParaRPr lang="en-US" altLang="zh-CN" sz="1100" dirty="0" smtClean="0"/>
          </a:p>
          <a:p>
            <a:endParaRPr kumimoji="1" lang="en-US" altLang="zh-CN" dirty="0"/>
          </a:p>
          <a:p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58955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800100" y="274638"/>
            <a:ext cx="7223760" cy="1143000"/>
          </a:xfrm>
        </p:spPr>
        <p:txBody>
          <a:bodyPr>
            <a:normAutofit/>
          </a:bodyPr>
          <a:lstStyle/>
          <a:p>
            <a:pPr algn="l"/>
            <a:r>
              <a:rPr kumimoji="1" lang="zh-CN" altLang="en-US" sz="4000" dirty="0" smtClean="0"/>
              <a:t>综合档案管理全覆盖</a:t>
            </a:r>
            <a:endParaRPr kumimoji="1" lang="zh-CN" altLang="en-US" sz="4000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0208" y="1601045"/>
            <a:ext cx="1983887" cy="161190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31222" y="207211"/>
            <a:ext cx="1066800" cy="495300"/>
          </a:xfrm>
          <a:prstGeom prst="rect">
            <a:avLst/>
          </a:prstGeom>
        </p:spPr>
      </p:pic>
      <p:sp>
        <p:nvSpPr>
          <p:cNvPr id="7" name="文本框 8"/>
          <p:cNvSpPr txBox="1"/>
          <p:nvPr/>
        </p:nvSpPr>
        <p:spPr>
          <a:xfrm>
            <a:off x="2179864" y="1601045"/>
            <a:ext cx="6343500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 smtClean="0"/>
              <a:t>1</a:t>
            </a:r>
            <a:r>
              <a:rPr kumimoji="1" lang="zh-CN" altLang="en-US" dirty="0" smtClean="0"/>
              <a:t>、档案</a:t>
            </a:r>
            <a:r>
              <a:rPr kumimoji="1" lang="zh-CN" altLang="en-US" dirty="0"/>
              <a:t>管理种类全覆盖</a:t>
            </a:r>
            <a:endParaRPr kumimoji="1" lang="en-US" altLang="zh-CN" dirty="0"/>
          </a:p>
          <a:p>
            <a:r>
              <a:rPr kumimoji="1" lang="zh-CN" altLang="en-US" sz="1100" dirty="0"/>
              <a:t>档案管理种类自由定义，分类架构自由定义，属性项目自由定义；组织人事档案也能按组织人事部门的规范进行管理</a:t>
            </a:r>
            <a:r>
              <a:rPr kumimoji="1" lang="zh-CN" altLang="en-US" sz="1100" dirty="0" smtClean="0"/>
              <a:t>；</a:t>
            </a:r>
            <a:endParaRPr kumimoji="1" lang="en-US" altLang="zh-CN" sz="1100" dirty="0" smtClean="0"/>
          </a:p>
          <a:p>
            <a:endParaRPr kumimoji="1" lang="en-US" altLang="zh-CN" sz="1100" dirty="0"/>
          </a:p>
          <a:p>
            <a:r>
              <a:rPr kumimoji="1" lang="en-US" altLang="zh-CN" dirty="0" smtClean="0"/>
              <a:t>2</a:t>
            </a:r>
            <a:r>
              <a:rPr kumimoji="1" lang="zh-CN" altLang="en-US" dirty="0" smtClean="0"/>
              <a:t>、</a:t>
            </a:r>
            <a:r>
              <a:rPr kumimoji="1" lang="zh-CN" altLang="en-US" dirty="0"/>
              <a:t>纸质实体档案与数字化档案集成统一管理</a:t>
            </a:r>
            <a:endParaRPr kumimoji="1" lang="en-US" altLang="zh-CN" dirty="0" smtClean="0"/>
          </a:p>
          <a:p>
            <a:r>
              <a:rPr kumimoji="1" lang="zh-CN" altLang="en-US" sz="1100" dirty="0" smtClean="0"/>
              <a:t>数字化档案集中统一存储和管理，纸质实体档案则可根据需要，采用集中管理或分布式管理。</a:t>
            </a:r>
            <a:endParaRPr kumimoji="1" lang="en-US" altLang="zh-CN" sz="1100" dirty="0" smtClean="0"/>
          </a:p>
          <a:p>
            <a:endParaRPr kumimoji="1" lang="en-US" altLang="zh-CN" sz="1100" dirty="0"/>
          </a:p>
          <a:p>
            <a:r>
              <a:rPr kumimoji="1" lang="en-US" altLang="zh-CN" dirty="0" smtClean="0"/>
              <a:t>3</a:t>
            </a:r>
            <a:r>
              <a:rPr kumimoji="1" lang="zh-CN" altLang="en-US" dirty="0" smtClean="0"/>
              <a:t>、全面</a:t>
            </a:r>
            <a:r>
              <a:rPr kumimoji="1" lang="zh-CN" altLang="en-US" dirty="0"/>
              <a:t>的档案管理功能</a:t>
            </a:r>
            <a:endParaRPr kumimoji="1" lang="en-US" altLang="zh-CN" dirty="0"/>
          </a:p>
          <a:p>
            <a:r>
              <a:rPr kumimoji="1" lang="zh-CN" altLang="en-US" sz="1100" dirty="0"/>
              <a:t>文件与档案管理是</a:t>
            </a:r>
            <a:r>
              <a:rPr kumimoji="1" lang="en-US" altLang="zh-CN" sz="1100" dirty="0"/>
              <a:t>3Hmis</a:t>
            </a:r>
            <a:r>
              <a:rPr kumimoji="1" lang="zh-CN" altLang="en-US" sz="1100" dirty="0"/>
              <a:t>最早期、最基本的功能之一，具备非常全面的档案管理功能，除一般的档案功能外，其特色还包括：</a:t>
            </a:r>
            <a:endParaRPr kumimoji="1" lang="en-US" altLang="zh-CN" sz="1100" dirty="0"/>
          </a:p>
          <a:p>
            <a:r>
              <a:rPr kumimoji="1" lang="zh-CN" altLang="en-US" sz="1100" dirty="0"/>
              <a:t>归档编辑平台可让档案管理的大部份操作在一个界面内完成；</a:t>
            </a:r>
            <a:endParaRPr kumimoji="1" lang="en-US" altLang="zh-CN" sz="1100" dirty="0"/>
          </a:p>
          <a:p>
            <a:r>
              <a:rPr kumimoji="1" lang="zh-CN" altLang="en-US" sz="1100" dirty="0" smtClean="0"/>
              <a:t>档案</a:t>
            </a:r>
            <a:r>
              <a:rPr kumimoji="1" lang="zh-CN" altLang="en-US" sz="1100" dirty="0"/>
              <a:t>数字化过程的流程化管理；</a:t>
            </a:r>
            <a:endParaRPr kumimoji="1" lang="en-US" altLang="zh-CN" sz="1100" dirty="0"/>
          </a:p>
          <a:p>
            <a:r>
              <a:rPr kumimoji="1" lang="zh-CN" altLang="en-US" sz="1100" dirty="0"/>
              <a:t>黑匣子功能记录所有管理和利用痕迹</a:t>
            </a:r>
            <a:r>
              <a:rPr kumimoji="1" lang="en-US" altLang="zh-CN" sz="1100" dirty="0"/>
              <a:t>…</a:t>
            </a:r>
          </a:p>
          <a:p>
            <a:endParaRPr kumimoji="1" lang="en-US" altLang="zh-CN" sz="1100" dirty="0" smtClean="0"/>
          </a:p>
          <a:p>
            <a:r>
              <a:rPr kumimoji="1" lang="en-US" altLang="zh-CN" dirty="0" smtClean="0"/>
              <a:t>4</a:t>
            </a:r>
            <a:r>
              <a:rPr kumimoji="1" lang="zh-CN" altLang="en-US" dirty="0" smtClean="0"/>
              <a:t>、可在同一平台实现档案管理与利用、发布的多种形式</a:t>
            </a:r>
            <a:endParaRPr kumimoji="1" lang="en-US" altLang="zh-CN" dirty="0"/>
          </a:p>
          <a:p>
            <a:r>
              <a:rPr kumimoji="1" lang="zh-CN" altLang="en-US" sz="1100" dirty="0" smtClean="0"/>
              <a:t>在同一平台内，实现数字化档案馆、纸质实体档案馆、文件利用中心、工程项目文件中心、事件数据库、质量标准数据库等等。</a:t>
            </a:r>
            <a:endParaRPr kumimoji="1" lang="en-US" altLang="zh-CN" sz="1100" dirty="0" smtClean="0"/>
          </a:p>
          <a:p>
            <a:endParaRPr kumimoji="1" lang="en-US" altLang="zh-CN" sz="1100" dirty="0"/>
          </a:p>
          <a:p>
            <a:r>
              <a:rPr kumimoji="1" lang="en-US" altLang="zh-CN" dirty="0"/>
              <a:t>5</a:t>
            </a:r>
            <a:r>
              <a:rPr kumimoji="1" lang="zh-CN" altLang="en-US" dirty="0"/>
              <a:t>、全员参与的档案管理</a:t>
            </a:r>
            <a:endParaRPr kumimoji="1" lang="en-US" altLang="zh-CN" dirty="0"/>
          </a:p>
          <a:p>
            <a:r>
              <a:rPr kumimoji="1" lang="en-US" altLang="zh-CN" sz="1100" dirty="0"/>
              <a:t>3Hmis</a:t>
            </a:r>
            <a:r>
              <a:rPr kumimoji="1" lang="zh-CN" altLang="en-US" sz="1100" dirty="0"/>
              <a:t>认为，档案管理不只是档案管理人员的事情，应该全员参与，所以，他把档案管理视为一个全员参与的管理体系，即与企业管理融为一体。</a:t>
            </a:r>
            <a:endParaRPr kumimoji="1" lang="en-US" altLang="zh-CN" sz="1100" dirty="0"/>
          </a:p>
          <a:p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84349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b="1" dirty="0" smtClean="0"/>
              <a:t>知识</a:t>
            </a:r>
            <a:r>
              <a:rPr lang="zh-CN" altLang="zh-CN" b="1" dirty="0" smtClean="0"/>
              <a:t>问答</a:t>
            </a:r>
            <a:endParaRPr kumimoji="1" lang="zh-CN" altLang="en-US" b="1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0208" y="1601045"/>
            <a:ext cx="1983887" cy="1611908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3331457" y="1970170"/>
            <a:ext cx="52281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zh-CN" dirty="0"/>
          </a:p>
          <a:p>
            <a:r>
              <a:rPr lang="zh-CN" altLang="zh-CN" b="1" dirty="0"/>
              <a:t>问与答（知识问答） </a:t>
            </a:r>
            <a:r>
              <a:rPr lang="zh-CN" altLang="zh-CN" dirty="0"/>
              <a:t>类似于互联网上的百度知道、搜搜问问等，是组织内部的知识咨询系统。</a:t>
            </a:r>
          </a:p>
        </p:txBody>
      </p:sp>
      <p:grpSp>
        <p:nvGrpSpPr>
          <p:cNvPr id="64" name="组 63"/>
          <p:cNvGrpSpPr/>
          <p:nvPr/>
        </p:nvGrpSpPr>
        <p:grpSpPr>
          <a:xfrm rot="18702563">
            <a:off x="1652085" y="1591155"/>
            <a:ext cx="439909" cy="816706"/>
            <a:chOff x="8659490" y="2197215"/>
            <a:chExt cx="355600" cy="679362"/>
          </a:xfrm>
        </p:grpSpPr>
        <p:pic>
          <p:nvPicPr>
            <p:cNvPr id="65" name="图片 6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976990" y="2559077"/>
              <a:ext cx="38100" cy="317500"/>
            </a:xfrm>
            <a:prstGeom prst="rect">
              <a:avLst/>
            </a:prstGeom>
          </p:spPr>
        </p:pic>
        <p:pic>
          <p:nvPicPr>
            <p:cNvPr id="66" name="图片 6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659490" y="2197215"/>
              <a:ext cx="355600" cy="393700"/>
            </a:xfrm>
            <a:prstGeom prst="rect">
              <a:avLst/>
            </a:prstGeom>
          </p:spPr>
        </p:pic>
      </p:grpSp>
      <p:grpSp>
        <p:nvGrpSpPr>
          <p:cNvPr id="73" name="组 72"/>
          <p:cNvGrpSpPr/>
          <p:nvPr/>
        </p:nvGrpSpPr>
        <p:grpSpPr>
          <a:xfrm rot="13319019">
            <a:off x="1574859" y="3837380"/>
            <a:ext cx="5323892" cy="45719"/>
            <a:chOff x="5940209" y="2912370"/>
            <a:chExt cx="3203791" cy="39074"/>
          </a:xfrm>
        </p:grpSpPr>
        <p:pic>
          <p:nvPicPr>
            <p:cNvPr id="74" name="图片 7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75" name="图片 7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76" name="组 75"/>
          <p:cNvGrpSpPr/>
          <p:nvPr/>
        </p:nvGrpSpPr>
        <p:grpSpPr>
          <a:xfrm rot="18702563">
            <a:off x="1683724" y="2669608"/>
            <a:ext cx="439909" cy="816706"/>
            <a:chOff x="8659490" y="2197215"/>
            <a:chExt cx="355600" cy="679362"/>
          </a:xfrm>
        </p:grpSpPr>
        <p:pic>
          <p:nvPicPr>
            <p:cNvPr id="77" name="图片 7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976990" y="2559077"/>
              <a:ext cx="38100" cy="317500"/>
            </a:xfrm>
            <a:prstGeom prst="rect">
              <a:avLst/>
            </a:prstGeom>
          </p:spPr>
        </p:pic>
        <p:pic>
          <p:nvPicPr>
            <p:cNvPr id="78" name="图片 7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659490" y="2197215"/>
              <a:ext cx="355600" cy="393700"/>
            </a:xfrm>
            <a:prstGeom prst="rect">
              <a:avLst/>
            </a:prstGeom>
          </p:spPr>
        </p:pic>
      </p:grpSp>
      <p:grpSp>
        <p:nvGrpSpPr>
          <p:cNvPr id="79" name="组 78"/>
          <p:cNvGrpSpPr/>
          <p:nvPr/>
        </p:nvGrpSpPr>
        <p:grpSpPr>
          <a:xfrm rot="18702563">
            <a:off x="2103280" y="2095760"/>
            <a:ext cx="439909" cy="816706"/>
            <a:chOff x="8659490" y="2197215"/>
            <a:chExt cx="355600" cy="679362"/>
          </a:xfrm>
        </p:grpSpPr>
        <p:pic>
          <p:nvPicPr>
            <p:cNvPr id="80" name="图片 7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976990" y="2559077"/>
              <a:ext cx="38100" cy="317500"/>
            </a:xfrm>
            <a:prstGeom prst="rect">
              <a:avLst/>
            </a:prstGeom>
          </p:spPr>
        </p:pic>
        <p:pic>
          <p:nvPicPr>
            <p:cNvPr id="81" name="图片 8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659490" y="2197215"/>
              <a:ext cx="355600" cy="393700"/>
            </a:xfrm>
            <a:prstGeom prst="rect">
              <a:avLst/>
            </a:prstGeom>
          </p:spPr>
        </p:pic>
      </p:grpSp>
      <p:grpSp>
        <p:nvGrpSpPr>
          <p:cNvPr id="82" name="组 81"/>
          <p:cNvGrpSpPr/>
          <p:nvPr/>
        </p:nvGrpSpPr>
        <p:grpSpPr>
          <a:xfrm rot="13319019">
            <a:off x="2086334" y="4235245"/>
            <a:ext cx="4953523" cy="45719"/>
            <a:chOff x="5940209" y="2912370"/>
            <a:chExt cx="3203791" cy="39074"/>
          </a:xfrm>
        </p:grpSpPr>
        <p:pic>
          <p:nvPicPr>
            <p:cNvPr id="83" name="图片 8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84" name="图片 8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85" name="组 84"/>
          <p:cNvGrpSpPr/>
          <p:nvPr/>
        </p:nvGrpSpPr>
        <p:grpSpPr>
          <a:xfrm rot="13319019" flipV="1">
            <a:off x="1613674" y="5005433"/>
            <a:ext cx="5502361" cy="45719"/>
            <a:chOff x="5940209" y="2912370"/>
            <a:chExt cx="3203791" cy="39074"/>
          </a:xfrm>
        </p:grpSpPr>
        <p:pic>
          <p:nvPicPr>
            <p:cNvPr id="86" name="图片 8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87" name="图片 8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pic>
        <p:nvPicPr>
          <p:cNvPr id="53" name="图片 5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03747" y="3157615"/>
            <a:ext cx="458784" cy="635459"/>
          </a:xfrm>
          <a:prstGeom prst="rect">
            <a:avLst/>
          </a:prstGeom>
        </p:spPr>
      </p:pic>
      <p:pic>
        <p:nvPicPr>
          <p:cNvPr id="88" name="图片 8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18062" y="3081318"/>
            <a:ext cx="458784" cy="635459"/>
          </a:xfrm>
          <a:prstGeom prst="rect">
            <a:avLst/>
          </a:prstGeom>
        </p:spPr>
      </p:pic>
      <p:grpSp>
        <p:nvGrpSpPr>
          <p:cNvPr id="89" name="组 88"/>
          <p:cNvGrpSpPr/>
          <p:nvPr/>
        </p:nvGrpSpPr>
        <p:grpSpPr>
          <a:xfrm rot="16200000">
            <a:off x="5379641" y="4805834"/>
            <a:ext cx="1656632" cy="45719"/>
            <a:chOff x="5940209" y="2912370"/>
            <a:chExt cx="3203791" cy="39074"/>
          </a:xfrm>
        </p:grpSpPr>
        <p:pic>
          <p:nvPicPr>
            <p:cNvPr id="90" name="图片 8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91" name="图片 9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95" name="组 94"/>
          <p:cNvGrpSpPr/>
          <p:nvPr/>
        </p:nvGrpSpPr>
        <p:grpSpPr>
          <a:xfrm rot="16200000">
            <a:off x="5427404" y="4942828"/>
            <a:ext cx="1930628" cy="45719"/>
            <a:chOff x="5940209" y="2912370"/>
            <a:chExt cx="3203791" cy="39074"/>
          </a:xfrm>
        </p:grpSpPr>
        <p:pic>
          <p:nvPicPr>
            <p:cNvPr id="96" name="图片 9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97" name="图片 9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98" name="组 97"/>
          <p:cNvGrpSpPr/>
          <p:nvPr/>
        </p:nvGrpSpPr>
        <p:grpSpPr>
          <a:xfrm rot="16200000">
            <a:off x="5004683" y="5420128"/>
            <a:ext cx="2885224" cy="45719"/>
            <a:chOff x="5940209" y="2912370"/>
            <a:chExt cx="3203791" cy="39074"/>
          </a:xfrm>
        </p:grpSpPr>
        <p:pic>
          <p:nvPicPr>
            <p:cNvPr id="99" name="图片 9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100" name="图片 9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pic>
        <p:nvPicPr>
          <p:cNvPr id="101" name="图片 10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45548" y="3365373"/>
            <a:ext cx="850900" cy="635000"/>
          </a:xfrm>
          <a:prstGeom prst="rect">
            <a:avLst/>
          </a:prstGeom>
        </p:spPr>
      </p:pic>
      <p:pic>
        <p:nvPicPr>
          <p:cNvPr id="102" name="图片 10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831222" y="207211"/>
            <a:ext cx="10668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8955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4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9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500"/>
                            </p:stCondLst>
                            <p:childTnLst>
                              <p:par>
                                <p:cTn id="4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000"/>
                            </p:stCondLst>
                            <p:childTnLst>
                              <p:par>
                                <p:cTn id="49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51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内部沟通与协作机制</a:t>
            </a:r>
            <a:endParaRPr kumimoji="1"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0208" y="1601045"/>
            <a:ext cx="1983887" cy="1611908"/>
          </a:xfrm>
          <a:prstGeom prst="rect">
            <a:avLst/>
          </a:prstGeom>
        </p:spPr>
      </p:pic>
      <p:grpSp>
        <p:nvGrpSpPr>
          <p:cNvPr id="64" name="组 63"/>
          <p:cNvGrpSpPr/>
          <p:nvPr/>
        </p:nvGrpSpPr>
        <p:grpSpPr>
          <a:xfrm rot="18702563">
            <a:off x="1652085" y="1591155"/>
            <a:ext cx="439909" cy="816706"/>
            <a:chOff x="8659490" y="2197215"/>
            <a:chExt cx="355600" cy="679362"/>
          </a:xfrm>
        </p:grpSpPr>
        <p:pic>
          <p:nvPicPr>
            <p:cNvPr id="65" name="图片 6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976990" y="2559077"/>
              <a:ext cx="38100" cy="317500"/>
            </a:xfrm>
            <a:prstGeom prst="rect">
              <a:avLst/>
            </a:prstGeom>
          </p:spPr>
        </p:pic>
        <p:pic>
          <p:nvPicPr>
            <p:cNvPr id="66" name="图片 6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659490" y="2197215"/>
              <a:ext cx="355600" cy="393700"/>
            </a:xfrm>
            <a:prstGeom prst="rect">
              <a:avLst/>
            </a:prstGeom>
          </p:spPr>
        </p:pic>
      </p:grpSp>
      <p:grpSp>
        <p:nvGrpSpPr>
          <p:cNvPr id="67" name="组 66"/>
          <p:cNvGrpSpPr/>
          <p:nvPr/>
        </p:nvGrpSpPr>
        <p:grpSpPr>
          <a:xfrm rot="13319019">
            <a:off x="1574859" y="3837380"/>
            <a:ext cx="5323892" cy="45719"/>
            <a:chOff x="5940209" y="2912370"/>
            <a:chExt cx="3203791" cy="39074"/>
          </a:xfrm>
        </p:grpSpPr>
        <p:pic>
          <p:nvPicPr>
            <p:cNvPr id="68" name="图片 6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69" name="图片 6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70" name="组 69"/>
          <p:cNvGrpSpPr/>
          <p:nvPr/>
        </p:nvGrpSpPr>
        <p:grpSpPr>
          <a:xfrm rot="18702563">
            <a:off x="1683724" y="2669608"/>
            <a:ext cx="439909" cy="816706"/>
            <a:chOff x="8659490" y="2197215"/>
            <a:chExt cx="355600" cy="679362"/>
          </a:xfrm>
        </p:grpSpPr>
        <p:pic>
          <p:nvPicPr>
            <p:cNvPr id="71" name="图片 7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976990" y="2559077"/>
              <a:ext cx="38100" cy="317500"/>
            </a:xfrm>
            <a:prstGeom prst="rect">
              <a:avLst/>
            </a:prstGeom>
          </p:spPr>
        </p:pic>
        <p:pic>
          <p:nvPicPr>
            <p:cNvPr id="72" name="图片 7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659490" y="2197215"/>
              <a:ext cx="355600" cy="393700"/>
            </a:xfrm>
            <a:prstGeom prst="rect">
              <a:avLst/>
            </a:prstGeom>
          </p:spPr>
        </p:pic>
      </p:grpSp>
      <p:grpSp>
        <p:nvGrpSpPr>
          <p:cNvPr id="73" name="组 72"/>
          <p:cNvGrpSpPr/>
          <p:nvPr/>
        </p:nvGrpSpPr>
        <p:grpSpPr>
          <a:xfrm rot="18702563">
            <a:off x="2103280" y="2095760"/>
            <a:ext cx="439909" cy="816706"/>
            <a:chOff x="8659490" y="2197215"/>
            <a:chExt cx="355600" cy="679362"/>
          </a:xfrm>
        </p:grpSpPr>
        <p:pic>
          <p:nvPicPr>
            <p:cNvPr id="74" name="图片 7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976990" y="2559077"/>
              <a:ext cx="38100" cy="317500"/>
            </a:xfrm>
            <a:prstGeom prst="rect">
              <a:avLst/>
            </a:prstGeom>
          </p:spPr>
        </p:pic>
        <p:pic>
          <p:nvPicPr>
            <p:cNvPr id="75" name="图片 7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659490" y="2197215"/>
              <a:ext cx="355600" cy="393700"/>
            </a:xfrm>
            <a:prstGeom prst="rect">
              <a:avLst/>
            </a:prstGeom>
          </p:spPr>
        </p:pic>
      </p:grpSp>
      <p:grpSp>
        <p:nvGrpSpPr>
          <p:cNvPr id="76" name="组 75"/>
          <p:cNvGrpSpPr/>
          <p:nvPr/>
        </p:nvGrpSpPr>
        <p:grpSpPr>
          <a:xfrm rot="13319019">
            <a:off x="2086334" y="4235245"/>
            <a:ext cx="4953523" cy="45719"/>
            <a:chOff x="5940209" y="2912370"/>
            <a:chExt cx="3203791" cy="39074"/>
          </a:xfrm>
        </p:grpSpPr>
        <p:pic>
          <p:nvPicPr>
            <p:cNvPr id="77" name="图片 7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78" name="图片 7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79" name="组 78"/>
          <p:cNvGrpSpPr/>
          <p:nvPr/>
        </p:nvGrpSpPr>
        <p:grpSpPr>
          <a:xfrm rot="13319019" flipV="1">
            <a:off x="1613674" y="5005433"/>
            <a:ext cx="5502361" cy="45719"/>
            <a:chOff x="5940209" y="2912370"/>
            <a:chExt cx="3203791" cy="39074"/>
          </a:xfrm>
        </p:grpSpPr>
        <p:pic>
          <p:nvPicPr>
            <p:cNvPr id="80" name="图片 7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81" name="图片 8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84" name="组 83"/>
          <p:cNvGrpSpPr/>
          <p:nvPr/>
        </p:nvGrpSpPr>
        <p:grpSpPr>
          <a:xfrm rot="16200000">
            <a:off x="5379641" y="4805834"/>
            <a:ext cx="1656632" cy="45719"/>
            <a:chOff x="5940209" y="2912370"/>
            <a:chExt cx="3203791" cy="39074"/>
          </a:xfrm>
        </p:grpSpPr>
        <p:pic>
          <p:nvPicPr>
            <p:cNvPr id="85" name="图片 8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86" name="图片 8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87" name="组 86"/>
          <p:cNvGrpSpPr/>
          <p:nvPr/>
        </p:nvGrpSpPr>
        <p:grpSpPr>
          <a:xfrm rot="16200000">
            <a:off x="5427404" y="4942828"/>
            <a:ext cx="1930628" cy="45719"/>
            <a:chOff x="5940209" y="2912370"/>
            <a:chExt cx="3203791" cy="39074"/>
          </a:xfrm>
        </p:grpSpPr>
        <p:pic>
          <p:nvPicPr>
            <p:cNvPr id="88" name="图片 8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89" name="图片 8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90" name="组 89"/>
          <p:cNvGrpSpPr/>
          <p:nvPr/>
        </p:nvGrpSpPr>
        <p:grpSpPr>
          <a:xfrm rot="16200000">
            <a:off x="5004683" y="5420128"/>
            <a:ext cx="2885224" cy="45719"/>
            <a:chOff x="5940209" y="2912370"/>
            <a:chExt cx="3203791" cy="39074"/>
          </a:xfrm>
        </p:grpSpPr>
        <p:pic>
          <p:nvPicPr>
            <p:cNvPr id="91" name="图片 9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92" name="图片 9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pic>
        <p:nvPicPr>
          <p:cNvPr id="93" name="图片 9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61398" y="3374833"/>
            <a:ext cx="1219200" cy="647700"/>
          </a:xfrm>
          <a:prstGeom prst="rect">
            <a:avLst/>
          </a:prstGeom>
        </p:spPr>
      </p:pic>
      <p:pic>
        <p:nvPicPr>
          <p:cNvPr id="94" name="图片 9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831222" y="207211"/>
            <a:ext cx="1066800" cy="49530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2616278" y="2014762"/>
            <a:ext cx="58937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流程管理：</a:t>
            </a:r>
            <a:endParaRPr lang="en-US" altLang="zh-CN" dirty="0" smtClean="0"/>
          </a:p>
          <a:p>
            <a:r>
              <a:rPr kumimoji="1" lang="zh-CN" altLang="en-US" dirty="0" smtClean="0"/>
              <a:t>     较规范的内部沟通方式。</a:t>
            </a:r>
            <a:endParaRPr kumimoji="1" lang="en-US" altLang="zh-CN" dirty="0" smtClean="0"/>
          </a:p>
          <a:p>
            <a:endParaRPr kumimoji="1" lang="en-US" altLang="zh-CN" dirty="0"/>
          </a:p>
          <a:p>
            <a:r>
              <a:rPr kumimoji="1" lang="zh-CN" altLang="en-US" dirty="0" smtClean="0"/>
              <a:t>较自由的沟通方式：</a:t>
            </a:r>
            <a:endParaRPr kumimoji="1" lang="en-US" altLang="zh-CN" dirty="0" smtClean="0"/>
          </a:p>
          <a:p>
            <a:r>
              <a:rPr kumimoji="1" lang="zh-CN" altLang="en-US" dirty="0" smtClean="0"/>
              <a:t>    论坛、组织与个人博客、微博、在线会议、交谈等。</a:t>
            </a:r>
            <a:endParaRPr kumimoji="1" lang="en-US" altLang="zh-CN" dirty="0" smtClean="0"/>
          </a:p>
          <a:p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58955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8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3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5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zh-CN" altLang="en-US" dirty="0" smtClean="0"/>
              <a:t>日程管理与提醒服务</a:t>
            </a:r>
            <a:endParaRPr kumimoji="1"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0208" y="1601045"/>
            <a:ext cx="1983887" cy="1611908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2370155" y="1697696"/>
            <a:ext cx="6144932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b="1" dirty="0"/>
              <a:t>日程管理 </a:t>
            </a:r>
            <a:r>
              <a:rPr lang="zh-CN" altLang="zh-CN" dirty="0"/>
              <a:t>与组织机构协同的日程表、日程安排与网络考勤</a:t>
            </a:r>
            <a:r>
              <a:rPr lang="zh-CN" altLang="zh-CN" dirty="0" smtClean="0"/>
              <a:t>。</a:t>
            </a:r>
            <a:endParaRPr lang="en-US" altLang="zh-CN" dirty="0" smtClean="0"/>
          </a:p>
          <a:p>
            <a:endParaRPr lang="zh-CN" altLang="zh-CN" dirty="0"/>
          </a:p>
          <a:p>
            <a:r>
              <a:rPr lang="zh-CN" altLang="zh-CN" b="1" dirty="0"/>
              <a:t>提醒服务 </a:t>
            </a:r>
            <a:r>
              <a:rPr lang="zh-CN" altLang="zh-CN" dirty="0"/>
              <a:t>每一条信息都可启动提醒服务，并可按日、周、月、年等进行一次或多次提醒，非常适合于那些周期性、重复性工作的提醒。</a:t>
            </a:r>
          </a:p>
          <a:p>
            <a:endParaRPr kumimoji="1" lang="zh-CN" altLang="en-US" dirty="0"/>
          </a:p>
        </p:txBody>
      </p:sp>
      <p:pic>
        <p:nvPicPr>
          <p:cNvPr id="65" name="图片 6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2292" y="4110826"/>
            <a:ext cx="1219200" cy="647700"/>
          </a:xfrm>
          <a:prstGeom prst="rect">
            <a:avLst/>
          </a:prstGeom>
        </p:spPr>
      </p:pic>
      <p:grpSp>
        <p:nvGrpSpPr>
          <p:cNvPr id="122" name="组 121"/>
          <p:cNvGrpSpPr/>
          <p:nvPr/>
        </p:nvGrpSpPr>
        <p:grpSpPr>
          <a:xfrm rot="18702563">
            <a:off x="1567132" y="2637304"/>
            <a:ext cx="439909" cy="816706"/>
            <a:chOff x="8659490" y="2197215"/>
            <a:chExt cx="355600" cy="679362"/>
          </a:xfrm>
        </p:grpSpPr>
        <p:pic>
          <p:nvPicPr>
            <p:cNvPr id="123" name="图片 12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976990" y="2559077"/>
              <a:ext cx="38100" cy="317500"/>
            </a:xfrm>
            <a:prstGeom prst="rect">
              <a:avLst/>
            </a:prstGeom>
          </p:spPr>
        </p:pic>
        <p:pic>
          <p:nvPicPr>
            <p:cNvPr id="124" name="图片 12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659490" y="2197215"/>
              <a:ext cx="355600" cy="393700"/>
            </a:xfrm>
            <a:prstGeom prst="rect">
              <a:avLst/>
            </a:prstGeom>
          </p:spPr>
        </p:pic>
      </p:grpSp>
      <p:grpSp>
        <p:nvGrpSpPr>
          <p:cNvPr id="125" name="组 124"/>
          <p:cNvGrpSpPr/>
          <p:nvPr/>
        </p:nvGrpSpPr>
        <p:grpSpPr>
          <a:xfrm rot="13319019">
            <a:off x="1942712" y="3698764"/>
            <a:ext cx="1779847" cy="45719"/>
            <a:chOff x="5940209" y="2912370"/>
            <a:chExt cx="3203791" cy="39074"/>
          </a:xfrm>
        </p:grpSpPr>
        <p:pic>
          <p:nvPicPr>
            <p:cNvPr id="126" name="图片 12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127" name="图片 12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128" name="组 127"/>
          <p:cNvGrpSpPr/>
          <p:nvPr/>
        </p:nvGrpSpPr>
        <p:grpSpPr>
          <a:xfrm rot="18702563">
            <a:off x="5004833" y="4039654"/>
            <a:ext cx="439909" cy="816706"/>
            <a:chOff x="8659490" y="2197215"/>
            <a:chExt cx="355600" cy="679362"/>
          </a:xfrm>
        </p:grpSpPr>
        <p:pic>
          <p:nvPicPr>
            <p:cNvPr id="129" name="图片 12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976990" y="2559077"/>
              <a:ext cx="38100" cy="317500"/>
            </a:xfrm>
            <a:prstGeom prst="rect">
              <a:avLst/>
            </a:prstGeom>
          </p:spPr>
        </p:pic>
        <p:pic>
          <p:nvPicPr>
            <p:cNvPr id="130" name="图片 12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659490" y="2197215"/>
              <a:ext cx="355600" cy="393700"/>
            </a:xfrm>
            <a:prstGeom prst="rect">
              <a:avLst/>
            </a:prstGeom>
          </p:spPr>
        </p:pic>
      </p:grpSp>
      <p:grpSp>
        <p:nvGrpSpPr>
          <p:cNvPr id="131" name="组 130"/>
          <p:cNvGrpSpPr/>
          <p:nvPr/>
        </p:nvGrpSpPr>
        <p:grpSpPr>
          <a:xfrm rot="13319019">
            <a:off x="5380413" y="5101114"/>
            <a:ext cx="1779847" cy="45719"/>
            <a:chOff x="5940209" y="2912370"/>
            <a:chExt cx="3203791" cy="39074"/>
          </a:xfrm>
        </p:grpSpPr>
        <p:pic>
          <p:nvPicPr>
            <p:cNvPr id="132" name="图片 13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133" name="图片 13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pic>
        <p:nvPicPr>
          <p:cNvPr id="54" name="图片 5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47140" y="5513176"/>
            <a:ext cx="682074" cy="751437"/>
          </a:xfrm>
          <a:prstGeom prst="rect">
            <a:avLst/>
          </a:prstGeom>
        </p:spPr>
      </p:pic>
      <p:pic>
        <p:nvPicPr>
          <p:cNvPr id="134" name="图片 13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831222" y="207211"/>
            <a:ext cx="10668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8955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1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785</TotalTime>
  <Words>1611</Words>
  <Application>Microsoft Office PowerPoint</Application>
  <PresentationFormat>全屏显示(4:3)</PresentationFormat>
  <Paragraphs>131</Paragraphs>
  <Slides>18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4" baseType="lpstr">
      <vt:lpstr>华文新魏</vt:lpstr>
      <vt:lpstr>宋体</vt:lpstr>
      <vt:lpstr>幼圆</vt:lpstr>
      <vt:lpstr>Arial</vt:lpstr>
      <vt:lpstr>Calibri</vt:lpstr>
      <vt:lpstr>Office 主题</vt:lpstr>
      <vt:lpstr>PowerPoint 演示文稿</vt:lpstr>
      <vt:lpstr>3Hmis的特色</vt:lpstr>
      <vt:lpstr>以门户网站为基础的                                 综合知识管理平台</vt:lpstr>
      <vt:lpstr>组织机构的虚拟化及其管理 </vt:lpstr>
      <vt:lpstr>与组织架构一致的                            综合信息管理 </vt:lpstr>
      <vt:lpstr>综合档案管理全覆盖</vt:lpstr>
      <vt:lpstr>知识问答</vt:lpstr>
      <vt:lpstr>内部沟通与协作机制</vt:lpstr>
      <vt:lpstr>日程管理与提醒服务</vt:lpstr>
      <vt:lpstr>以短信为基础的移动性扩展 </vt:lpstr>
      <vt:lpstr>流程与协作 </vt:lpstr>
      <vt:lpstr>知识搜索与知识支持 </vt:lpstr>
      <vt:lpstr>   通用数据接口与二次开发接口</vt:lpstr>
      <vt:lpstr>3Hmis应用基础</vt:lpstr>
      <vt:lpstr>3Hmis应用举例  证照管理</vt:lpstr>
      <vt:lpstr>3Hmis应用举例  证照管理</vt:lpstr>
      <vt:lpstr>提供Android移动客户端                </vt:lpstr>
      <vt:lpstr>谢谢！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Office User</dc:creator>
  <cp:lastModifiedBy>谭绍林</cp:lastModifiedBy>
  <cp:revision>99</cp:revision>
  <dcterms:created xsi:type="dcterms:W3CDTF">2013-10-06T17:39:22Z</dcterms:created>
  <dcterms:modified xsi:type="dcterms:W3CDTF">2014-09-11T03:43:22Z</dcterms:modified>
</cp:coreProperties>
</file>