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30" autoAdjust="0"/>
  </p:normalViewPr>
  <p:slideViewPr>
    <p:cSldViewPr snapToGrid="0" snapToObjects="1">
      <p:cViewPr varScale="1">
        <p:scale>
          <a:sx n="84" d="100"/>
          <a:sy n="84" d="100"/>
        </p:scale>
        <p:origin x="15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844C1-3FB1-CF4D-AF0C-508ED187778D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70CD8-659A-7348-B028-BBF69514643E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1892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70CD8-659A-7348-B028-BBF69514643E}" type="slidenum">
              <a:rPr kumimoji="1" lang="zh-CN" altLang="en-US" smtClean="0"/>
              <a:pPr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0687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70CD8-659A-7348-B028-BBF69514643E}" type="slidenum">
              <a:rPr kumimoji="1" lang="zh-CN" altLang="en-US" smtClean="0"/>
              <a:pPr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430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1634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8901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3347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4479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0045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15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182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8552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452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4386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0735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6CB99-DBBD-2840-B766-858755F501F6}" type="datetimeFigureOut">
              <a:rPr kumimoji="1" lang="zh-CN" altLang="en-US" smtClean="0"/>
              <a:pPr/>
              <a:t>2014/09/15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4103E-EBB9-C244-B38F-091BCFB7242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8062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emf"/><Relationship Id="rId7" Type="http://schemas.openxmlformats.org/officeDocument/2006/relationships/image" Target="../media/image11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emf"/><Relationship Id="rId7" Type="http://schemas.openxmlformats.org/officeDocument/2006/relationships/image" Target="../media/image6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3.emf"/><Relationship Id="rId7" Type="http://schemas.openxmlformats.org/officeDocument/2006/relationships/image" Target="../media/image2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3.emf"/><Relationship Id="rId7" Type="http://schemas.openxmlformats.org/officeDocument/2006/relationships/image" Target="../media/image2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emf"/><Relationship Id="rId7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9.emf"/><Relationship Id="rId7" Type="http://schemas.openxmlformats.org/officeDocument/2006/relationships/image" Target="../media/image11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20.png"/><Relationship Id="rId5" Type="http://schemas.openxmlformats.org/officeDocument/2006/relationships/image" Target="../media/image5.emf"/><Relationship Id="rId10" Type="http://schemas.openxmlformats.org/officeDocument/2006/relationships/image" Target="../media/image3.png"/><Relationship Id="rId4" Type="http://schemas.openxmlformats.org/officeDocument/2006/relationships/image" Target="../media/image4.emf"/><Relationship Id="rId9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2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9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10" Type="http://schemas.openxmlformats.org/officeDocument/2006/relationships/image" Target="../media/image7.emf"/><Relationship Id="rId4" Type="http://schemas.openxmlformats.org/officeDocument/2006/relationships/image" Target="../media/image12.emf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16.emf"/><Relationship Id="rId7" Type="http://schemas.openxmlformats.org/officeDocument/2006/relationships/image" Target="../media/image4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11" Type="http://schemas.openxmlformats.org/officeDocument/2006/relationships/image" Target="../media/image20.png"/><Relationship Id="rId5" Type="http://schemas.openxmlformats.org/officeDocument/2006/relationships/image" Target="../media/image18.emf"/><Relationship Id="rId10" Type="http://schemas.openxmlformats.org/officeDocument/2006/relationships/image" Target="../media/image3.png"/><Relationship Id="rId4" Type="http://schemas.openxmlformats.org/officeDocument/2006/relationships/image" Target="../media/image17.emf"/><Relationship Id="rId9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8.emf"/><Relationship Id="rId7" Type="http://schemas.openxmlformats.org/officeDocument/2006/relationships/image" Target="../media/image6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20.png"/><Relationship Id="rId4" Type="http://schemas.openxmlformats.org/officeDocument/2006/relationships/image" Target="../media/image19.emf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4.emf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32679"/>
            <a:ext cx="9144000" cy="53253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22" y="1037388"/>
            <a:ext cx="3670300" cy="5588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441576" y="2089094"/>
            <a:ext cx="2456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––3Hmis</a:t>
            </a:r>
            <a:r>
              <a:rPr lang="zh-CN" altLang="en-US" dirty="0" smtClean="0"/>
              <a:t>主要功能介绍</a:t>
            </a:r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04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 smtClean="0"/>
              <a:t>论坛中心</a:t>
            </a:r>
            <a:r>
              <a:rPr lang="zh-CN" altLang="en-US" b="1" dirty="0" smtClean="0"/>
              <a:t>与</a:t>
            </a:r>
            <a:r>
              <a:rPr lang="zh-CN" altLang="zh-CN" b="1" dirty="0"/>
              <a:t>问与</a:t>
            </a:r>
            <a:r>
              <a:rPr lang="zh-CN" altLang="zh-CN" b="1" dirty="0" smtClean="0"/>
              <a:t>答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zh-CN" b="1" dirty="0" smtClean="0"/>
              <a:t>（</a:t>
            </a:r>
            <a:r>
              <a:rPr lang="zh-CN" altLang="zh-CN" b="1" dirty="0"/>
              <a:t>知识问答） </a:t>
            </a:r>
            <a:r>
              <a:rPr lang="zh-CN" altLang="zh-CN" b="1" dirty="0" smtClean="0"/>
              <a:t> </a:t>
            </a:r>
            <a:endParaRPr kumimoji="1" lang="zh-CN" altLang="en-US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31457" y="1417638"/>
            <a:ext cx="522818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/>
              <a:t>论坛中心 </a:t>
            </a:r>
            <a:r>
              <a:rPr lang="zh-CN" altLang="zh-CN" dirty="0"/>
              <a:t>可设立各种论坛，供大家提出新主题，并供工作需要和有兴趣者参与讨论，部门和个人也可设立自己的论坛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zh-CN" altLang="zh-CN" dirty="0"/>
          </a:p>
          <a:p>
            <a:r>
              <a:rPr lang="zh-CN" altLang="zh-CN" b="1" dirty="0"/>
              <a:t>问与答（知识问答） </a:t>
            </a:r>
            <a:r>
              <a:rPr lang="zh-CN" altLang="zh-CN" dirty="0"/>
              <a:t>类似于互联网上的百度知道、搜搜问问等，是组织内部的知识咨询系统。</a:t>
            </a:r>
          </a:p>
        </p:txBody>
      </p:sp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8702563">
            <a:off x="1683724" y="2669608"/>
            <a:ext cx="439909" cy="816706"/>
            <a:chOff x="8659490" y="2197215"/>
            <a:chExt cx="355600" cy="679362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8702563">
            <a:off x="2103280" y="2095760"/>
            <a:ext cx="439909" cy="816706"/>
            <a:chOff x="8659490" y="2197215"/>
            <a:chExt cx="355600" cy="679362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82" name="组 81"/>
          <p:cNvGrpSpPr/>
          <p:nvPr/>
        </p:nvGrpSpPr>
        <p:grpSpPr>
          <a:xfrm rot="13319019">
            <a:off x="2086334" y="4235245"/>
            <a:ext cx="4953523" cy="45719"/>
            <a:chOff x="5940209" y="2912370"/>
            <a:chExt cx="3203791" cy="39074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5" name="组 84"/>
          <p:cNvGrpSpPr/>
          <p:nvPr/>
        </p:nvGrpSpPr>
        <p:grpSpPr>
          <a:xfrm rot="13319019" flipV="1">
            <a:off x="1613674" y="5005433"/>
            <a:ext cx="5502361" cy="45719"/>
            <a:chOff x="5940209" y="2912370"/>
            <a:chExt cx="3203791" cy="39074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3747" y="3157615"/>
            <a:ext cx="458784" cy="635459"/>
          </a:xfrm>
          <a:prstGeom prst="rect">
            <a:avLst/>
          </a:pr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8062" y="3081318"/>
            <a:ext cx="458784" cy="635459"/>
          </a:xfrm>
          <a:prstGeom prst="rect">
            <a:avLst/>
          </a:prstGeom>
        </p:spPr>
      </p:pic>
      <p:grpSp>
        <p:nvGrpSpPr>
          <p:cNvPr id="89" name="组 88"/>
          <p:cNvGrpSpPr/>
          <p:nvPr/>
        </p:nvGrpSpPr>
        <p:grpSpPr>
          <a:xfrm rot="16200000">
            <a:off x="5379641" y="4805834"/>
            <a:ext cx="1656632" cy="45719"/>
            <a:chOff x="5940209" y="2912370"/>
            <a:chExt cx="3203791" cy="39074"/>
          </a:xfrm>
        </p:grpSpPr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5" name="组 94"/>
          <p:cNvGrpSpPr/>
          <p:nvPr/>
        </p:nvGrpSpPr>
        <p:grpSpPr>
          <a:xfrm rot="16200000">
            <a:off x="5427404" y="4942828"/>
            <a:ext cx="1930628" cy="45719"/>
            <a:chOff x="5940209" y="2912370"/>
            <a:chExt cx="3203791" cy="39074"/>
          </a:xfrm>
        </p:grpSpPr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8" name="组 97"/>
          <p:cNvGrpSpPr/>
          <p:nvPr/>
        </p:nvGrpSpPr>
        <p:grpSpPr>
          <a:xfrm rot="16200000">
            <a:off x="5004683" y="5420128"/>
            <a:ext cx="2885224" cy="45719"/>
            <a:chOff x="5940209" y="2912370"/>
            <a:chExt cx="3203791" cy="39074"/>
          </a:xfrm>
        </p:grpSpPr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101" name="图片 1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5548" y="3365373"/>
            <a:ext cx="850900" cy="635000"/>
          </a:xfrm>
          <a:prstGeom prst="rect">
            <a:avLst/>
          </a:prstGeom>
        </p:spPr>
      </p:pic>
      <p:pic>
        <p:nvPicPr>
          <p:cNvPr id="102" name="图片 10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组织与个人博客、微博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组织和个人都有自己的博客页面，每个员工还有自己的微博，以改善内部沟通的灵活性和自由度。 </a:t>
            </a:r>
            <a:endParaRPr kumimoji="1" lang="zh-CN" altLang="en-US" dirty="0"/>
          </a:p>
        </p:txBody>
      </p:sp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7" name="组 66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8702563">
            <a:off x="1683724" y="2669608"/>
            <a:ext cx="439909" cy="816706"/>
            <a:chOff x="8659490" y="2197215"/>
            <a:chExt cx="355600" cy="679362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8702563">
            <a:off x="2103280" y="2095760"/>
            <a:ext cx="439909" cy="816706"/>
            <a:chOff x="8659490" y="2197215"/>
            <a:chExt cx="355600" cy="679362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3319019">
            <a:off x="2086334" y="4235245"/>
            <a:ext cx="4953523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3319019" flipV="1">
            <a:off x="1613674" y="5005433"/>
            <a:ext cx="5502361" cy="45719"/>
            <a:chOff x="5940209" y="2912370"/>
            <a:chExt cx="3203791" cy="39074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4" name="组 83"/>
          <p:cNvGrpSpPr/>
          <p:nvPr/>
        </p:nvGrpSpPr>
        <p:grpSpPr>
          <a:xfrm rot="16200000">
            <a:off x="5379641" y="4805834"/>
            <a:ext cx="1656632" cy="45719"/>
            <a:chOff x="5940209" y="2912370"/>
            <a:chExt cx="3203791" cy="39074"/>
          </a:xfrm>
        </p:grpSpPr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7" name="组 86"/>
          <p:cNvGrpSpPr/>
          <p:nvPr/>
        </p:nvGrpSpPr>
        <p:grpSpPr>
          <a:xfrm rot="16200000">
            <a:off x="5427404" y="4942828"/>
            <a:ext cx="1930628" cy="45719"/>
            <a:chOff x="5940209" y="2912370"/>
            <a:chExt cx="3203791" cy="39074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0" name="组 89"/>
          <p:cNvGrpSpPr/>
          <p:nvPr/>
        </p:nvGrpSpPr>
        <p:grpSpPr>
          <a:xfrm rot="16200000">
            <a:off x="5004683" y="5420128"/>
            <a:ext cx="2885224" cy="45719"/>
            <a:chOff x="5940209" y="2912370"/>
            <a:chExt cx="3203791" cy="39074"/>
          </a:xfrm>
        </p:grpSpPr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93" name="图片 9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1398" y="3374833"/>
            <a:ext cx="1219200" cy="647700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在线会议与实时交谈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可定义会议室和会议议题，供参与人员进行指定议题的网上实时交流，并提供了两人之间的实时交谈功能。 </a:t>
            </a:r>
            <a:endParaRPr kumimoji="1" lang="zh-CN" altLang="en-US" dirty="0"/>
          </a:p>
        </p:txBody>
      </p:sp>
      <p:pic>
        <p:nvPicPr>
          <p:cNvPr id="92" name="图片 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053" y="4010899"/>
            <a:ext cx="850900" cy="635000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7952" y="3995720"/>
            <a:ext cx="1219200" cy="647700"/>
          </a:xfrm>
          <a:prstGeom prst="rect">
            <a:avLst/>
          </a:prstGeom>
        </p:spPr>
      </p:pic>
      <p:grpSp>
        <p:nvGrpSpPr>
          <p:cNvPr id="94" name="组 93"/>
          <p:cNvGrpSpPr/>
          <p:nvPr/>
        </p:nvGrpSpPr>
        <p:grpSpPr>
          <a:xfrm>
            <a:off x="3757827" y="4350510"/>
            <a:ext cx="1656632" cy="45719"/>
            <a:chOff x="5940209" y="2912370"/>
            <a:chExt cx="3203791" cy="39074"/>
          </a:xfrm>
        </p:grpSpPr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97" name="图片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7691" y="3995720"/>
            <a:ext cx="1219200" cy="647700"/>
          </a:xfrm>
          <a:prstGeom prst="rect">
            <a:avLst/>
          </a:prstGeom>
        </p:spPr>
      </p:pic>
      <p:grpSp>
        <p:nvGrpSpPr>
          <p:cNvPr id="101" name="组 100"/>
          <p:cNvGrpSpPr/>
          <p:nvPr/>
        </p:nvGrpSpPr>
        <p:grpSpPr>
          <a:xfrm rot="18702563">
            <a:off x="981045" y="2303171"/>
            <a:ext cx="439909" cy="816706"/>
            <a:chOff x="8659490" y="2197215"/>
            <a:chExt cx="355600" cy="679362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04" name="组 103"/>
          <p:cNvGrpSpPr/>
          <p:nvPr/>
        </p:nvGrpSpPr>
        <p:grpSpPr>
          <a:xfrm rot="13319019">
            <a:off x="1356625" y="3364631"/>
            <a:ext cx="1779847" cy="45719"/>
            <a:chOff x="5940209" y="2912370"/>
            <a:chExt cx="3203791" cy="39074"/>
          </a:xfrm>
        </p:grpSpPr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107" name="图片 10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grpSp>
        <p:nvGrpSpPr>
          <p:cNvPr id="21" name="组 93"/>
          <p:cNvGrpSpPr/>
          <p:nvPr/>
        </p:nvGrpSpPr>
        <p:grpSpPr>
          <a:xfrm>
            <a:off x="6253953" y="4349370"/>
            <a:ext cx="1656632" cy="45719"/>
            <a:chOff x="5940209" y="2912370"/>
            <a:chExt cx="3203791" cy="3907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altLang="en-US" dirty="0" smtClean="0"/>
              <a:t>日程管理与提醒服务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/>
              <a:t>日程管理 </a:t>
            </a:r>
            <a:r>
              <a:rPr lang="zh-CN" altLang="zh-CN" dirty="0"/>
              <a:t>与组织机构协同的日程表、日程安排与网络考勤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zh-CN" altLang="zh-CN" dirty="0"/>
          </a:p>
          <a:p>
            <a:r>
              <a:rPr lang="zh-CN" altLang="zh-CN" b="1" dirty="0"/>
              <a:t>提醒服务 </a:t>
            </a:r>
            <a:r>
              <a:rPr lang="zh-CN" altLang="zh-CN" dirty="0"/>
              <a:t>每一条信息都可启动提醒服务，并可按日、周、月、年等进行一次或多次提醒，非常适合于那些周期性、重复性工作的提醒。</a:t>
            </a:r>
          </a:p>
          <a:p>
            <a:endParaRPr kumimoji="1" lang="zh-CN" altLang="en-US" dirty="0"/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292" y="4110826"/>
            <a:ext cx="1219200" cy="647700"/>
          </a:xfrm>
          <a:prstGeom prst="rect">
            <a:avLst/>
          </a:prstGeom>
        </p:spPr>
      </p:pic>
      <p:grpSp>
        <p:nvGrpSpPr>
          <p:cNvPr id="122" name="组 121"/>
          <p:cNvGrpSpPr/>
          <p:nvPr/>
        </p:nvGrpSpPr>
        <p:grpSpPr>
          <a:xfrm rot="18702563">
            <a:off x="1567132" y="2637304"/>
            <a:ext cx="439909" cy="816706"/>
            <a:chOff x="8659490" y="2197215"/>
            <a:chExt cx="355600" cy="679362"/>
          </a:xfrm>
        </p:grpSpPr>
        <p:pic>
          <p:nvPicPr>
            <p:cNvPr id="123" name="图片 1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24" name="图片 1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25" name="组 124"/>
          <p:cNvGrpSpPr/>
          <p:nvPr/>
        </p:nvGrpSpPr>
        <p:grpSpPr>
          <a:xfrm rot="13319019">
            <a:off x="1942712" y="3698764"/>
            <a:ext cx="1779847" cy="45719"/>
            <a:chOff x="5940209" y="2912370"/>
            <a:chExt cx="3203791" cy="39074"/>
          </a:xfrm>
        </p:grpSpPr>
        <p:pic>
          <p:nvPicPr>
            <p:cNvPr id="126" name="图片 1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7" name="图片 1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28" name="组 127"/>
          <p:cNvGrpSpPr/>
          <p:nvPr/>
        </p:nvGrpSpPr>
        <p:grpSpPr>
          <a:xfrm rot="18702563">
            <a:off x="5004833" y="4039654"/>
            <a:ext cx="439909" cy="816706"/>
            <a:chOff x="8659490" y="2197215"/>
            <a:chExt cx="355600" cy="679362"/>
          </a:xfrm>
        </p:grpSpPr>
        <p:pic>
          <p:nvPicPr>
            <p:cNvPr id="129" name="图片 1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30" name="图片 1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31" name="组 130"/>
          <p:cNvGrpSpPr/>
          <p:nvPr/>
        </p:nvGrpSpPr>
        <p:grpSpPr>
          <a:xfrm rot="13319019">
            <a:off x="5380413" y="5101114"/>
            <a:ext cx="1779847" cy="45719"/>
            <a:chOff x="5940209" y="2912370"/>
            <a:chExt cx="3203791" cy="39074"/>
          </a:xfrm>
        </p:grpSpPr>
        <p:pic>
          <p:nvPicPr>
            <p:cNvPr id="132" name="图片 1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33" name="图片 1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7140" y="5513176"/>
            <a:ext cx="682074" cy="751437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zh-CN" dirty="0" smtClean="0"/>
              <a:t>移动</a:t>
            </a:r>
            <a:r>
              <a:rPr lang="zh-CN" altLang="zh-CN" dirty="0"/>
              <a:t>性扩展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内嵌短信收发平台，可用于邮件的提示、批复，甚至可通过手机短信提交流程邮件，比如说，一些简单的工作流程，如请假，就可通过手机短信来完成（需电信网络服务支持）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提供</a:t>
            </a:r>
            <a:r>
              <a:rPr lang="en-US" altLang="zh-CN" dirty="0" smtClean="0"/>
              <a:t>Android</a:t>
            </a:r>
            <a:r>
              <a:rPr lang="zh-CN" altLang="en-US" dirty="0" smtClean="0"/>
              <a:t>客户端，可在手机上处理业务，查询信息，实时在线</a:t>
            </a:r>
            <a:r>
              <a:rPr lang="zh-CN" altLang="en-US" dirty="0" smtClean="0"/>
              <a:t>交流。</a:t>
            </a:r>
            <a:endParaRPr lang="zh-CN" altLang="zh-CN" dirty="0"/>
          </a:p>
          <a:p>
            <a:endParaRPr kumimoji="1" lang="zh-CN" altLang="en-US" dirty="0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7952" y="3995720"/>
            <a:ext cx="1219200" cy="647700"/>
          </a:xfrm>
          <a:prstGeom prst="rect">
            <a:avLst/>
          </a:prstGeom>
        </p:spPr>
      </p:pic>
      <p:grpSp>
        <p:nvGrpSpPr>
          <p:cNvPr id="65" name="组 64"/>
          <p:cNvGrpSpPr/>
          <p:nvPr/>
        </p:nvGrpSpPr>
        <p:grpSpPr>
          <a:xfrm rot="18702563">
            <a:off x="981045" y="2303171"/>
            <a:ext cx="439909" cy="816706"/>
            <a:chOff x="8659490" y="2197215"/>
            <a:chExt cx="355600" cy="679362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8" name="组 67"/>
          <p:cNvGrpSpPr/>
          <p:nvPr/>
        </p:nvGrpSpPr>
        <p:grpSpPr>
          <a:xfrm rot="13319019">
            <a:off x="1356625" y="3364631"/>
            <a:ext cx="1779847" cy="45719"/>
            <a:chOff x="5940209" y="2912370"/>
            <a:chExt cx="3203791" cy="39074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4427" y="3995720"/>
            <a:ext cx="711200" cy="647700"/>
          </a:xfrm>
          <a:prstGeom prst="rect">
            <a:avLst/>
          </a:prstGeom>
        </p:spPr>
      </p:pic>
      <p:grpSp>
        <p:nvGrpSpPr>
          <p:cNvPr id="71" name="组 70"/>
          <p:cNvGrpSpPr/>
          <p:nvPr/>
        </p:nvGrpSpPr>
        <p:grpSpPr>
          <a:xfrm>
            <a:off x="3757827" y="4350510"/>
            <a:ext cx="1656632" cy="45719"/>
            <a:chOff x="5940209" y="2912370"/>
            <a:chExt cx="3203791" cy="39074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4" name="组 73"/>
          <p:cNvGrpSpPr/>
          <p:nvPr/>
        </p:nvGrpSpPr>
        <p:grpSpPr>
          <a:xfrm rot="16200000">
            <a:off x="5353607" y="3244818"/>
            <a:ext cx="1212812" cy="45719"/>
            <a:chOff x="5940209" y="2912370"/>
            <a:chExt cx="3203791" cy="39074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7" name="组 76"/>
          <p:cNvGrpSpPr/>
          <p:nvPr/>
        </p:nvGrpSpPr>
        <p:grpSpPr>
          <a:xfrm>
            <a:off x="838401" y="2664107"/>
            <a:ext cx="5144471" cy="45719"/>
            <a:chOff x="5940209" y="2912370"/>
            <a:chExt cx="3203791" cy="39074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/>
              <a:t>流程与协作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985058" y="1697696"/>
            <a:ext cx="5382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/>
              <a:t>每一条信息都可提交流转，提供的流程邮局，可以非常方便的处理和管理流程邮件，流程模板和表单的设计与应用非常符合中文习惯。 </a:t>
            </a:r>
            <a:endParaRPr kumimoji="1" lang="zh-CN" altLang="en-US" dirty="0"/>
          </a:p>
        </p:txBody>
      </p:sp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7" name="组 66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8702563">
            <a:off x="987301" y="2283360"/>
            <a:ext cx="439909" cy="816706"/>
            <a:chOff x="8659490" y="2197215"/>
            <a:chExt cx="355600" cy="679362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3319019" flipV="1">
            <a:off x="917251" y="4619185"/>
            <a:ext cx="5502361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6200000">
            <a:off x="5379641" y="4805834"/>
            <a:ext cx="1656632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6200000">
            <a:off x="5197809" y="5227003"/>
            <a:ext cx="2498976" cy="45721"/>
            <a:chOff x="5940209" y="2912370"/>
            <a:chExt cx="3203791" cy="39074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82" name="图片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1398" y="3374833"/>
            <a:ext cx="1219200" cy="647700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pic>
        <p:nvPicPr>
          <p:cNvPr id="28" name="Picture 2" descr="C:\Users\Administrator\Desktop\无标题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V="1">
            <a:off x="5700715" y="6453625"/>
            <a:ext cx="742146" cy="45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知识搜索与知识支持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473" y="4210961"/>
            <a:ext cx="520700" cy="6477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将根据操作者的职能权限和工作需要来实施搜索，对于搜索出的知识，还具备与操作者职能相适应的管理功能，并可作为客户的其他系统的知识支持工具使用。 </a:t>
            </a:r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4080921" y="3411868"/>
            <a:ext cx="2841843" cy="47285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12"/>
          <p:cNvGrpSpPr/>
          <p:nvPr/>
        </p:nvGrpSpPr>
        <p:grpSpPr>
          <a:xfrm rot="16200000">
            <a:off x="7063538" y="4128684"/>
            <a:ext cx="1077134" cy="45719"/>
            <a:chOff x="5940209" y="2912370"/>
            <a:chExt cx="3203791" cy="3907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6" name="组 15"/>
          <p:cNvGrpSpPr/>
          <p:nvPr/>
        </p:nvGrpSpPr>
        <p:grpSpPr>
          <a:xfrm rot="18702563">
            <a:off x="7079159" y="3190250"/>
            <a:ext cx="355600" cy="679362"/>
            <a:chOff x="8659490" y="2197215"/>
            <a:chExt cx="355600" cy="67936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22" name="组 21"/>
          <p:cNvGrpSpPr/>
          <p:nvPr/>
        </p:nvGrpSpPr>
        <p:grpSpPr>
          <a:xfrm rot="16200000">
            <a:off x="6840002" y="4238302"/>
            <a:ext cx="875314" cy="45719"/>
            <a:chOff x="5940209" y="2912370"/>
            <a:chExt cx="3203791" cy="390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5" name="组 24"/>
          <p:cNvGrpSpPr/>
          <p:nvPr/>
        </p:nvGrpSpPr>
        <p:grpSpPr>
          <a:xfrm rot="18702563">
            <a:off x="6759815" y="3393349"/>
            <a:ext cx="355600" cy="679362"/>
            <a:chOff x="8659490" y="2197215"/>
            <a:chExt cx="355600" cy="679362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28" name="组 27"/>
          <p:cNvGrpSpPr/>
          <p:nvPr/>
        </p:nvGrpSpPr>
        <p:grpSpPr>
          <a:xfrm>
            <a:off x="3303144" y="3221621"/>
            <a:ext cx="3838112" cy="45719"/>
            <a:chOff x="5940209" y="2912370"/>
            <a:chExt cx="3203791" cy="3907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1" name="组 30"/>
          <p:cNvGrpSpPr/>
          <p:nvPr/>
        </p:nvGrpSpPr>
        <p:grpSpPr>
          <a:xfrm rot="16200000">
            <a:off x="6992281" y="4226620"/>
            <a:ext cx="1656632" cy="45719"/>
            <a:chOff x="5940209" y="2912370"/>
            <a:chExt cx="3203791" cy="3907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4" name="组 33"/>
          <p:cNvGrpSpPr/>
          <p:nvPr/>
        </p:nvGrpSpPr>
        <p:grpSpPr>
          <a:xfrm rot="18702563">
            <a:off x="7297650" y="2998437"/>
            <a:ext cx="355600" cy="679362"/>
            <a:chOff x="8659490" y="2197215"/>
            <a:chExt cx="355600" cy="67936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40" name="组 39"/>
          <p:cNvGrpSpPr/>
          <p:nvPr/>
        </p:nvGrpSpPr>
        <p:grpSpPr>
          <a:xfrm rot="18702563">
            <a:off x="6540519" y="4197809"/>
            <a:ext cx="355600" cy="679362"/>
            <a:chOff x="8659490" y="2197215"/>
            <a:chExt cx="355600" cy="67936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43" name="组 42"/>
          <p:cNvGrpSpPr/>
          <p:nvPr/>
        </p:nvGrpSpPr>
        <p:grpSpPr>
          <a:xfrm>
            <a:off x="7047123" y="5041568"/>
            <a:ext cx="793275" cy="45719"/>
            <a:chOff x="5940209" y="2912370"/>
            <a:chExt cx="3203791" cy="390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6" name="组 45"/>
          <p:cNvGrpSpPr/>
          <p:nvPr/>
        </p:nvGrpSpPr>
        <p:grpSpPr>
          <a:xfrm>
            <a:off x="5091817" y="3639444"/>
            <a:ext cx="1265294" cy="45719"/>
            <a:chOff x="5940209" y="2912370"/>
            <a:chExt cx="3203791" cy="3907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9" name="组 48"/>
          <p:cNvGrpSpPr/>
          <p:nvPr/>
        </p:nvGrpSpPr>
        <p:grpSpPr>
          <a:xfrm rot="16200000">
            <a:off x="3073037" y="4444962"/>
            <a:ext cx="2061490" cy="45719"/>
            <a:chOff x="5940209" y="2912370"/>
            <a:chExt cx="3203791" cy="39074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5" name="组 54"/>
          <p:cNvGrpSpPr/>
          <p:nvPr/>
        </p:nvGrpSpPr>
        <p:grpSpPr>
          <a:xfrm rot="16200000">
            <a:off x="2474828" y="4028217"/>
            <a:ext cx="1656632" cy="45719"/>
            <a:chOff x="5940209" y="2912370"/>
            <a:chExt cx="3203791" cy="39074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8" name="组 57"/>
          <p:cNvGrpSpPr/>
          <p:nvPr/>
        </p:nvGrpSpPr>
        <p:grpSpPr>
          <a:xfrm rot="16200000">
            <a:off x="4716794" y="4043349"/>
            <a:ext cx="795768" cy="45720"/>
            <a:chOff x="5940209" y="2912370"/>
            <a:chExt cx="3203791" cy="39074"/>
          </a:xfrm>
        </p:grpSpPr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1" name="组 60"/>
          <p:cNvGrpSpPr/>
          <p:nvPr/>
        </p:nvGrpSpPr>
        <p:grpSpPr>
          <a:xfrm>
            <a:off x="5107879" y="4419514"/>
            <a:ext cx="1265294" cy="45719"/>
            <a:chOff x="5940209" y="2912370"/>
            <a:chExt cx="3203791" cy="39074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64" name="图片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4835" y="4863567"/>
            <a:ext cx="850900" cy="6350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7041" y="5339149"/>
            <a:ext cx="1219200" cy="6477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60899" y="3506793"/>
            <a:ext cx="458784" cy="6354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pic>
        <p:nvPicPr>
          <p:cNvPr id="68" name="Picture 2" descr="C:\Users\Administrator\Desktop\无标题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V="1">
            <a:off x="7262808" y="4651250"/>
            <a:ext cx="366033" cy="45724"/>
          </a:xfrm>
          <a:prstGeom prst="rect">
            <a:avLst/>
          </a:prstGeom>
          <a:noFill/>
        </p:spPr>
      </p:pic>
      <p:pic>
        <p:nvPicPr>
          <p:cNvPr id="69" name="Picture 2" descr="C:\Users\Administrator\Desktop\无标题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6200000" flipV="1">
            <a:off x="6842566" y="4836081"/>
            <a:ext cx="454012" cy="56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5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altLang="en-US" dirty="0" smtClean="0"/>
              <a:t>通用数据接口与二次开发接口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509268" y="1470275"/>
            <a:ext cx="4922786" cy="1473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/>
              <a:t>通用数据接口 </a:t>
            </a:r>
            <a:r>
              <a:rPr lang="zh-CN" altLang="zh-CN" dirty="0"/>
              <a:t>方便接收客户其他系统的文档信息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zh-CN" altLang="zh-CN" dirty="0"/>
          </a:p>
          <a:p>
            <a:r>
              <a:rPr lang="zh-CN" altLang="zh-CN" b="1" dirty="0"/>
              <a:t>二次开发接口 </a:t>
            </a:r>
            <a:r>
              <a:rPr lang="zh-CN" altLang="zh-CN" dirty="0"/>
              <a:t>可将</a:t>
            </a:r>
            <a:r>
              <a:rPr lang="en-US" altLang="zh-CN" dirty="0"/>
              <a:t>3Hmis</a:t>
            </a:r>
            <a:r>
              <a:rPr lang="zh-CN" altLang="zh-CN" dirty="0"/>
              <a:t>扩展到以文档管理为基础的各种个性化专业应用。 </a:t>
            </a:r>
            <a:endParaRPr kumimoji="1" lang="zh-CN" altLang="en-US" dirty="0"/>
          </a:p>
        </p:txBody>
      </p:sp>
      <p:grpSp>
        <p:nvGrpSpPr>
          <p:cNvPr id="64" name="组 63"/>
          <p:cNvGrpSpPr/>
          <p:nvPr/>
        </p:nvGrpSpPr>
        <p:grpSpPr>
          <a:xfrm rot="18702563">
            <a:off x="1652085" y="1591155"/>
            <a:ext cx="439909" cy="816706"/>
            <a:chOff x="8659490" y="2197215"/>
            <a:chExt cx="355600" cy="679362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67" name="组 66"/>
          <p:cNvGrpSpPr/>
          <p:nvPr/>
        </p:nvGrpSpPr>
        <p:grpSpPr>
          <a:xfrm rot="13319019">
            <a:off x="1574859" y="3837380"/>
            <a:ext cx="532389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8702563">
            <a:off x="1683724" y="2669608"/>
            <a:ext cx="439909" cy="816706"/>
            <a:chOff x="8659490" y="2197215"/>
            <a:chExt cx="355600" cy="679362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 rot="18702563">
            <a:off x="2103280" y="2095760"/>
            <a:ext cx="439909" cy="816706"/>
            <a:chOff x="8659490" y="2197215"/>
            <a:chExt cx="355600" cy="679362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3319019">
            <a:off x="2086334" y="4235245"/>
            <a:ext cx="4953523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9" name="组 78"/>
          <p:cNvGrpSpPr/>
          <p:nvPr/>
        </p:nvGrpSpPr>
        <p:grpSpPr>
          <a:xfrm rot="13319019" flipV="1">
            <a:off x="1613674" y="5005433"/>
            <a:ext cx="5502361" cy="45719"/>
            <a:chOff x="5940209" y="2912370"/>
            <a:chExt cx="3203791" cy="39074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2" name="组 81"/>
          <p:cNvGrpSpPr/>
          <p:nvPr/>
        </p:nvGrpSpPr>
        <p:grpSpPr>
          <a:xfrm rot="16200000">
            <a:off x="5177569" y="4603759"/>
            <a:ext cx="2060780" cy="45721"/>
            <a:chOff x="5940209" y="2912370"/>
            <a:chExt cx="3203791" cy="39074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5" name="组 84"/>
          <p:cNvGrpSpPr/>
          <p:nvPr/>
        </p:nvGrpSpPr>
        <p:grpSpPr>
          <a:xfrm rot="16200000">
            <a:off x="5427404" y="4942828"/>
            <a:ext cx="1930628" cy="45719"/>
            <a:chOff x="5940209" y="2912370"/>
            <a:chExt cx="3203791" cy="39074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8" name="组 87"/>
          <p:cNvGrpSpPr/>
          <p:nvPr/>
        </p:nvGrpSpPr>
        <p:grpSpPr>
          <a:xfrm rot="16200000">
            <a:off x="5004683" y="5420128"/>
            <a:ext cx="2885224" cy="45719"/>
            <a:chOff x="5940209" y="2912370"/>
            <a:chExt cx="3203791" cy="39074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8" name="组 97"/>
          <p:cNvGrpSpPr/>
          <p:nvPr/>
        </p:nvGrpSpPr>
        <p:grpSpPr>
          <a:xfrm rot="18702563">
            <a:off x="987301" y="2283360"/>
            <a:ext cx="439909" cy="816706"/>
            <a:chOff x="8659490" y="2197215"/>
            <a:chExt cx="355600" cy="679362"/>
          </a:xfrm>
        </p:grpSpPr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101" name="组 100"/>
          <p:cNvGrpSpPr/>
          <p:nvPr/>
        </p:nvGrpSpPr>
        <p:grpSpPr>
          <a:xfrm rot="13319019" flipV="1">
            <a:off x="917251" y="4619185"/>
            <a:ext cx="5502361" cy="45719"/>
            <a:chOff x="5940209" y="2912370"/>
            <a:chExt cx="3203791" cy="39074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04" name="组 103"/>
          <p:cNvGrpSpPr/>
          <p:nvPr/>
        </p:nvGrpSpPr>
        <p:grpSpPr>
          <a:xfrm rot="16200000">
            <a:off x="5886078" y="5024931"/>
            <a:ext cx="2903122" cy="45719"/>
            <a:chOff x="5940209" y="2912370"/>
            <a:chExt cx="3203791" cy="39074"/>
          </a:xfrm>
        </p:grpSpPr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07" name="组 106"/>
          <p:cNvGrpSpPr/>
          <p:nvPr/>
        </p:nvGrpSpPr>
        <p:grpSpPr>
          <a:xfrm>
            <a:off x="5698479" y="6453632"/>
            <a:ext cx="1660880" cy="45720"/>
            <a:chOff x="5940209" y="2912370"/>
            <a:chExt cx="3203791" cy="39074"/>
          </a:xfrm>
        </p:grpSpPr>
        <p:pic>
          <p:nvPicPr>
            <p:cNvPr id="108" name="图片 10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10" name="组 109"/>
          <p:cNvGrpSpPr/>
          <p:nvPr/>
        </p:nvGrpSpPr>
        <p:grpSpPr>
          <a:xfrm>
            <a:off x="6186238" y="3595090"/>
            <a:ext cx="1173121" cy="45720"/>
            <a:chOff x="5940209" y="2912370"/>
            <a:chExt cx="3203791" cy="39074"/>
          </a:xfrm>
        </p:grpSpPr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12" name="图片 1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116" name="图片 1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pic>
        <p:nvPicPr>
          <p:cNvPr id="53" name="Picture 2" descr="C:\Users\Administrator\Desktop\无标题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V="1">
            <a:off x="6360515" y="3982353"/>
            <a:ext cx="100297" cy="457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8247"/>
            <a:ext cx="8229600" cy="1143000"/>
          </a:xfrm>
        </p:spPr>
        <p:txBody>
          <a:bodyPr/>
          <a:lstStyle/>
          <a:p>
            <a:r>
              <a:rPr kumimoji="1" lang="zh-CN" altLang="en-US" dirty="0" smtClean="0"/>
              <a:t>谢谢您的耐心聆听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93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3Hmis</a:t>
            </a:r>
            <a:r>
              <a:rPr lang="zh-CN" altLang="en-US" dirty="0" smtClean="0"/>
              <a:t>的特色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grpSp>
        <p:nvGrpSpPr>
          <p:cNvPr id="7" name="组 12"/>
          <p:cNvGrpSpPr/>
          <p:nvPr/>
        </p:nvGrpSpPr>
        <p:grpSpPr>
          <a:xfrm rot="18996760">
            <a:off x="-492609" y="2598477"/>
            <a:ext cx="3508930" cy="45719"/>
            <a:chOff x="5940209" y="2912370"/>
            <a:chExt cx="3203791" cy="3907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0" name="组 12"/>
          <p:cNvGrpSpPr/>
          <p:nvPr/>
        </p:nvGrpSpPr>
        <p:grpSpPr>
          <a:xfrm rot="18996760">
            <a:off x="685116" y="6043134"/>
            <a:ext cx="2457729" cy="60065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12"/>
          <p:cNvGrpSpPr/>
          <p:nvPr/>
        </p:nvGrpSpPr>
        <p:grpSpPr>
          <a:xfrm rot="18996760">
            <a:off x="-493392" y="4757033"/>
            <a:ext cx="3508930" cy="45719"/>
            <a:chOff x="5940209" y="2912370"/>
            <a:chExt cx="3203791" cy="3907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2551792" y="1205662"/>
            <a:ext cx="110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accent6">
                    <a:lumMod val="75000"/>
                  </a:schemeClr>
                </a:solidFill>
              </a:rPr>
              <a:t>功能全面</a:t>
            </a:r>
            <a:endParaRPr kumimoji="1" lang="en-US" altLang="zh-CN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zh-CN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7" name="组 27"/>
          <p:cNvGrpSpPr/>
          <p:nvPr/>
        </p:nvGrpSpPr>
        <p:grpSpPr>
          <a:xfrm>
            <a:off x="3659788" y="1353816"/>
            <a:ext cx="5418808" cy="45719"/>
            <a:chOff x="5940209" y="2912370"/>
            <a:chExt cx="3203791" cy="3907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2645424" y="3364217"/>
            <a:ext cx="110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accent6">
                    <a:lumMod val="75000"/>
                  </a:schemeClr>
                </a:solidFill>
              </a:rPr>
              <a:t>适应性强</a:t>
            </a:r>
            <a:endParaRPr kumimoji="1" lang="en-US" altLang="zh-CN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zh-CN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99337" y="5012689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</a:rPr>
              <a:t>安全可靠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2" name="组 27"/>
          <p:cNvGrpSpPr/>
          <p:nvPr/>
        </p:nvGrpSpPr>
        <p:grpSpPr>
          <a:xfrm>
            <a:off x="4006538" y="3512372"/>
            <a:ext cx="5137462" cy="45719"/>
            <a:chOff x="5940209" y="2912370"/>
            <a:chExt cx="3203791" cy="390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5" name="组 27"/>
          <p:cNvGrpSpPr/>
          <p:nvPr/>
        </p:nvGrpSpPr>
        <p:grpSpPr>
          <a:xfrm>
            <a:off x="4006538" y="5134185"/>
            <a:ext cx="5137462" cy="45719"/>
            <a:chOff x="5940209" y="2912370"/>
            <a:chExt cx="3203791" cy="39074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sp>
        <p:nvSpPr>
          <p:cNvPr id="29" name="TextBox 28"/>
          <p:cNvSpPr txBox="1"/>
          <p:nvPr/>
        </p:nvSpPr>
        <p:spPr>
          <a:xfrm>
            <a:off x="2551792" y="1697909"/>
            <a:ext cx="63446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 smtClean="0">
                <a:latin typeface="+mn-ea"/>
              </a:rPr>
              <a:t>综合型的、跨领域的知识管理平台，无论是政府机关或企业，所有以文档为基础的管理工作，都可集中、统一到</a:t>
            </a:r>
            <a:r>
              <a:rPr kumimoji="1" lang="en-US" altLang="zh-CN" sz="1400" dirty="0" smtClean="0">
                <a:latin typeface="+mn-ea"/>
              </a:rPr>
              <a:t>3Hmis</a:t>
            </a:r>
            <a:r>
              <a:rPr kumimoji="1" lang="zh-CN" altLang="en-US" sz="1400" dirty="0" smtClean="0">
                <a:latin typeface="+mn-ea"/>
              </a:rPr>
              <a:t>中来，比如：</a:t>
            </a:r>
            <a:endParaRPr kumimoji="1" lang="en-US" altLang="zh-CN" sz="1400" dirty="0" smtClean="0">
              <a:latin typeface="+mn-ea"/>
            </a:endParaRPr>
          </a:p>
          <a:p>
            <a:r>
              <a:rPr kumimoji="1" lang="zh-CN" altLang="en-US" sz="1400" dirty="0" smtClean="0">
                <a:latin typeface="+mn-ea"/>
              </a:rPr>
              <a:t>所有称为文件的东西都可管理，包括但不限于公文、合同、图纸、制度、标准、图书、商标、专利、招投标文件、项目文件等等；所有文件都可提交流转，以进行沟通与协作；提供短信、博客、微博、交谈、在线会议、问与答等各种交流方式，使内部的沟通与协作更自由、更畅顺；档案管理涵盖所有档案种类，并且，可将纸质档案与数字化档案集中统一管理，搜索平台，知识支持．．．</a:t>
            </a:r>
            <a:endParaRPr kumimoji="1" lang="en-US" altLang="zh-CN" sz="1400" dirty="0" smtClean="0">
              <a:latin typeface="+mn-ea"/>
            </a:endParaRPr>
          </a:p>
          <a:p>
            <a:endParaRPr lang="zh-CN" alt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2553359" y="3802194"/>
            <a:ext cx="63446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 smtClean="0">
                <a:latin typeface="+mn-ea"/>
              </a:rPr>
              <a:t>从</a:t>
            </a:r>
            <a:r>
              <a:rPr kumimoji="1" lang="en-US" altLang="zh-CN" sz="1400" dirty="0" smtClean="0">
                <a:latin typeface="+mn-ea"/>
              </a:rPr>
              <a:t>1989</a:t>
            </a:r>
            <a:r>
              <a:rPr kumimoji="1" lang="zh-CN" altLang="en-US" sz="1400" dirty="0" smtClean="0">
                <a:latin typeface="+mn-ea"/>
              </a:rPr>
              <a:t>年推出第一个版本，</a:t>
            </a:r>
            <a:r>
              <a:rPr kumimoji="1" lang="en-US" altLang="zh-CN" sz="1400" dirty="0" smtClean="0">
                <a:latin typeface="+mn-ea"/>
              </a:rPr>
              <a:t>3Hmis</a:t>
            </a:r>
            <a:r>
              <a:rPr kumimoji="1" lang="zh-CN" altLang="en-US" sz="1400" dirty="0" smtClean="0">
                <a:latin typeface="+mn-ea"/>
              </a:rPr>
              <a:t>在市场上已流行</a:t>
            </a:r>
            <a:r>
              <a:rPr kumimoji="1" lang="en-US" altLang="zh-CN" sz="1400" dirty="0" smtClean="0">
                <a:latin typeface="+mn-ea"/>
              </a:rPr>
              <a:t>20</a:t>
            </a:r>
            <a:r>
              <a:rPr kumimoji="1" lang="zh-CN" altLang="en-US" sz="1400" dirty="0" smtClean="0">
                <a:latin typeface="+mn-ea"/>
              </a:rPr>
              <a:t>余年，成千上万的用户正在使用</a:t>
            </a:r>
            <a:r>
              <a:rPr kumimoji="1" lang="en-US" altLang="zh-CN" sz="1400" dirty="0" smtClean="0">
                <a:latin typeface="+mn-ea"/>
              </a:rPr>
              <a:t>3Hmis</a:t>
            </a:r>
            <a:r>
              <a:rPr kumimoji="1" lang="zh-CN" altLang="en-US" sz="1400" dirty="0" smtClean="0">
                <a:latin typeface="+mn-ea"/>
              </a:rPr>
              <a:t>为其管理服务，用户行业几乎遍及国民经济的所有种类。也正是这些客户，他们的意见与建议，逐步完善了</a:t>
            </a:r>
            <a:r>
              <a:rPr kumimoji="1" lang="en-US" altLang="zh-CN" sz="1400" dirty="0" smtClean="0">
                <a:latin typeface="+mn-ea"/>
              </a:rPr>
              <a:t>3Hmis</a:t>
            </a:r>
            <a:r>
              <a:rPr kumimoji="1" lang="zh-CN" altLang="en-US" sz="1400" dirty="0" smtClean="0">
                <a:latin typeface="+mn-ea"/>
              </a:rPr>
              <a:t>，众多的功能模块与系统参数，通过简单设置即可满足不同客户的需求，二次开发工具，可满足客户的更专业化、个性化应用．．．</a:t>
            </a:r>
            <a:endParaRPr lang="zh-CN" altLang="en-US" sz="1300" dirty="0"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76505" y="5396224"/>
            <a:ext cx="6344663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dirty="0" smtClean="0">
                <a:latin typeface="+mn-ea"/>
              </a:rPr>
              <a:t>3Hmis</a:t>
            </a:r>
            <a:r>
              <a:rPr kumimoji="1" lang="zh-CN" altLang="en-US" sz="1400" dirty="0" smtClean="0">
                <a:latin typeface="+mn-ea"/>
              </a:rPr>
              <a:t>的软件开发采用多层结构和模块化技术，对安全性与可靠性进行了强化思考，并且，各种通用的</a:t>
            </a:r>
            <a:r>
              <a:rPr kumimoji="1" lang="en-US" altLang="zh-CN" sz="1400" dirty="0" smtClean="0">
                <a:latin typeface="+mn-ea"/>
              </a:rPr>
              <a:t>SSL</a:t>
            </a:r>
            <a:r>
              <a:rPr kumimoji="1" lang="zh-CN" altLang="en-US" sz="1400" dirty="0" smtClean="0">
                <a:latin typeface="+mn-ea"/>
              </a:rPr>
              <a:t>网络加密传输、数字证书、电子印章、</a:t>
            </a:r>
            <a:r>
              <a:rPr kumimoji="1" lang="en-US" altLang="zh-CN" sz="1400" dirty="0" err="1" smtClean="0">
                <a:latin typeface="+mn-ea"/>
              </a:rPr>
              <a:t>USBKey</a:t>
            </a:r>
            <a:r>
              <a:rPr kumimoji="1" lang="zh-CN" altLang="en-US" sz="1400" dirty="0" smtClean="0">
                <a:latin typeface="+mn-ea"/>
              </a:rPr>
              <a:t>加密锁以及各种可靠性措施，都可方便的应用于</a:t>
            </a:r>
            <a:r>
              <a:rPr kumimoji="1" lang="en-US" altLang="zh-CN" sz="1400" dirty="0" smtClean="0">
                <a:latin typeface="+mn-ea"/>
              </a:rPr>
              <a:t>3Hmis</a:t>
            </a:r>
            <a:r>
              <a:rPr kumimoji="1" lang="zh-CN" altLang="en-US" sz="1400" dirty="0" smtClean="0">
                <a:latin typeface="+mn-ea"/>
              </a:rPr>
              <a:t>系统，用户可根据需要打造适合于自己需要的安全与可靠管理体系。</a:t>
            </a:r>
            <a:endParaRPr kumimoji="1" lang="en-US" altLang="zh-CN" sz="1400" dirty="0" smtClean="0">
              <a:latin typeface="+mn-ea"/>
            </a:endParaRPr>
          </a:p>
          <a:p>
            <a:r>
              <a:rPr kumimoji="1" lang="en-US" altLang="zh-CN" sz="1400" dirty="0" smtClean="0">
                <a:latin typeface="+mn-ea"/>
              </a:rPr>
              <a:t>3Hmis</a:t>
            </a:r>
            <a:r>
              <a:rPr kumimoji="1" lang="zh-CN" altLang="en-US" sz="1400" dirty="0" smtClean="0">
                <a:latin typeface="+mn-ea"/>
              </a:rPr>
              <a:t>的日志管理功能，就像飞机上的黑匣子一样，无声无息的记录者用户的各种重要操作，以方便事后管理与分析。</a:t>
            </a:r>
            <a:endParaRPr kumimoji="1" lang="en-US" altLang="zh-CN" sz="1400" dirty="0" smtClean="0">
              <a:latin typeface="+mn-ea"/>
            </a:endParaRPr>
          </a:p>
          <a:p>
            <a:endParaRPr lang="zh-CN" altLang="en-US" sz="13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9004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grpSp>
        <p:nvGrpSpPr>
          <p:cNvPr id="7" name="组 6"/>
          <p:cNvGrpSpPr/>
          <p:nvPr/>
        </p:nvGrpSpPr>
        <p:grpSpPr>
          <a:xfrm rot="18996760">
            <a:off x="-963895" y="5195976"/>
            <a:ext cx="7054991" cy="45719"/>
            <a:chOff x="5940209" y="2912370"/>
            <a:chExt cx="3203791" cy="3907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0" name="组 9"/>
          <p:cNvGrpSpPr/>
          <p:nvPr/>
        </p:nvGrpSpPr>
        <p:grpSpPr>
          <a:xfrm rot="18996760">
            <a:off x="-497128" y="5838133"/>
            <a:ext cx="5564891" cy="45719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12"/>
          <p:cNvGrpSpPr/>
          <p:nvPr/>
        </p:nvGrpSpPr>
        <p:grpSpPr>
          <a:xfrm rot="18996760">
            <a:off x="962137" y="6442343"/>
            <a:ext cx="3508930" cy="45719"/>
            <a:chOff x="5940209" y="2912370"/>
            <a:chExt cx="3203791" cy="3907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6" name="组 15"/>
          <p:cNvGrpSpPr/>
          <p:nvPr/>
        </p:nvGrpSpPr>
        <p:grpSpPr>
          <a:xfrm rot="18996760">
            <a:off x="3758846" y="6779389"/>
            <a:ext cx="2431458" cy="45719"/>
            <a:chOff x="5940209" y="2912370"/>
            <a:chExt cx="3203791" cy="39074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9" name="组 18"/>
          <p:cNvGrpSpPr/>
          <p:nvPr/>
        </p:nvGrpSpPr>
        <p:grpSpPr>
          <a:xfrm rot="17835374">
            <a:off x="5289008" y="2477852"/>
            <a:ext cx="355600" cy="679362"/>
            <a:chOff x="8659490" y="2197215"/>
            <a:chExt cx="355600" cy="67936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22" name="组 21"/>
          <p:cNvGrpSpPr/>
          <p:nvPr/>
        </p:nvGrpSpPr>
        <p:grpSpPr>
          <a:xfrm rot="17835374">
            <a:off x="4467686" y="3633110"/>
            <a:ext cx="355600" cy="679362"/>
            <a:chOff x="8659490" y="2197215"/>
            <a:chExt cx="355600" cy="67936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sp>
        <p:nvSpPr>
          <p:cNvPr id="31" name="文本框 30"/>
          <p:cNvSpPr txBox="1"/>
          <p:nvPr/>
        </p:nvSpPr>
        <p:spPr>
          <a:xfrm>
            <a:off x="5534082" y="175487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rgbClr val="E46C0A"/>
                </a:solidFill>
              </a:rPr>
              <a:t>降低管理成本</a:t>
            </a:r>
            <a:endParaRPr kumimoji="1" lang="zh-CN" altLang="en-US" b="1" dirty="0">
              <a:solidFill>
                <a:srgbClr val="E46C0A"/>
              </a:solidFill>
            </a:endParaRPr>
          </a:p>
        </p:txBody>
      </p:sp>
      <p:grpSp>
        <p:nvGrpSpPr>
          <p:cNvPr id="32" name="组 31"/>
          <p:cNvGrpSpPr/>
          <p:nvPr/>
        </p:nvGrpSpPr>
        <p:grpSpPr>
          <a:xfrm rot="18996760">
            <a:off x="-1026677" y="4292422"/>
            <a:ext cx="7503872" cy="45719"/>
            <a:chOff x="5940209" y="2912393"/>
            <a:chExt cx="3203789" cy="39051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499" y="2912393"/>
              <a:ext cx="2603499" cy="38100"/>
            </a:xfrm>
            <a:prstGeom prst="rect">
              <a:avLst/>
            </a:prstGeom>
          </p:spPr>
        </p:pic>
      </p:grpSp>
      <p:grpSp>
        <p:nvGrpSpPr>
          <p:cNvPr id="35" name="组 34"/>
          <p:cNvGrpSpPr/>
          <p:nvPr/>
        </p:nvGrpSpPr>
        <p:grpSpPr>
          <a:xfrm rot="17835374">
            <a:off x="5620713" y="1403693"/>
            <a:ext cx="355600" cy="679362"/>
            <a:chOff x="8659490" y="2197215"/>
            <a:chExt cx="355600" cy="679362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sp>
        <p:nvSpPr>
          <p:cNvPr id="38" name="文本框 37"/>
          <p:cNvSpPr txBox="1"/>
          <p:nvPr/>
        </p:nvSpPr>
        <p:spPr>
          <a:xfrm>
            <a:off x="5063802" y="281566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rgbClr val="E46C0A"/>
                </a:solidFill>
              </a:rPr>
              <a:t>提高管理效率</a:t>
            </a:r>
            <a:endParaRPr kumimoji="1" lang="zh-CN" altLang="en-US" b="1" dirty="0">
              <a:solidFill>
                <a:srgbClr val="E46C0A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93630" y="40793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rgbClr val="E46C0A"/>
                </a:solidFill>
              </a:rPr>
              <a:t>改善社会形象</a:t>
            </a:r>
            <a:endParaRPr kumimoji="1" lang="zh-CN" altLang="en-US" b="1" dirty="0">
              <a:solidFill>
                <a:srgbClr val="E46C0A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971057" y="53460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rgbClr val="E46C0A"/>
                </a:solidFill>
              </a:rPr>
              <a:t>改进管理质量</a:t>
            </a:r>
            <a:endParaRPr kumimoji="1" lang="zh-CN" altLang="en-US" b="1" dirty="0">
              <a:solidFill>
                <a:srgbClr val="E46C0A"/>
              </a:solidFill>
            </a:endParaRPr>
          </a:p>
        </p:txBody>
      </p:sp>
      <p:grpSp>
        <p:nvGrpSpPr>
          <p:cNvPr id="41" name="组 40"/>
          <p:cNvGrpSpPr/>
          <p:nvPr/>
        </p:nvGrpSpPr>
        <p:grpSpPr>
          <a:xfrm rot="17835374">
            <a:off x="4167990" y="4930455"/>
            <a:ext cx="355600" cy="679362"/>
            <a:chOff x="8659490" y="2197215"/>
            <a:chExt cx="355600" cy="679362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025923">
            <a:off x="5453111" y="5612936"/>
            <a:ext cx="342900" cy="469900"/>
          </a:xfrm>
          <a:prstGeom prst="rect">
            <a:avLst/>
          </a:prstGeom>
        </p:spPr>
      </p:pic>
      <p:grpSp>
        <p:nvGrpSpPr>
          <p:cNvPr id="54" name="组 53"/>
          <p:cNvGrpSpPr/>
          <p:nvPr/>
        </p:nvGrpSpPr>
        <p:grpSpPr>
          <a:xfrm rot="2065674">
            <a:off x="5752496" y="4844610"/>
            <a:ext cx="1254208" cy="48494"/>
            <a:chOff x="5940209" y="2912370"/>
            <a:chExt cx="3203791" cy="39074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0" name="组 59"/>
          <p:cNvGrpSpPr/>
          <p:nvPr/>
        </p:nvGrpSpPr>
        <p:grpSpPr>
          <a:xfrm rot="18996760" flipV="1">
            <a:off x="3891119" y="6393049"/>
            <a:ext cx="3463666" cy="45719"/>
            <a:chOff x="5940209" y="2912370"/>
            <a:chExt cx="3203791" cy="39074"/>
          </a:xfrm>
        </p:grpSpPr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3" name="组 62"/>
          <p:cNvGrpSpPr/>
          <p:nvPr/>
        </p:nvGrpSpPr>
        <p:grpSpPr>
          <a:xfrm rot="18996760" flipV="1">
            <a:off x="4000239" y="5910025"/>
            <a:ext cx="4740207" cy="45719"/>
            <a:chOff x="5940209" y="2912370"/>
            <a:chExt cx="3203791" cy="39074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6" name="组 65"/>
          <p:cNvGrpSpPr/>
          <p:nvPr/>
        </p:nvGrpSpPr>
        <p:grpSpPr>
          <a:xfrm rot="18996760" flipV="1">
            <a:off x="4106267" y="5605377"/>
            <a:ext cx="5816821" cy="45719"/>
            <a:chOff x="5940209" y="2912370"/>
            <a:chExt cx="3203791" cy="39074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9" name="组 68"/>
          <p:cNvGrpSpPr/>
          <p:nvPr/>
        </p:nvGrpSpPr>
        <p:grpSpPr>
          <a:xfrm rot="2065674">
            <a:off x="6262987" y="3704791"/>
            <a:ext cx="2039034" cy="45719"/>
            <a:chOff x="5940209" y="2912370"/>
            <a:chExt cx="3203791" cy="39074"/>
          </a:xfrm>
        </p:grpSpPr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2" name="组 71"/>
          <p:cNvGrpSpPr/>
          <p:nvPr/>
        </p:nvGrpSpPr>
        <p:grpSpPr>
          <a:xfrm rot="2065674">
            <a:off x="6775534" y="2895303"/>
            <a:ext cx="2551654" cy="46638"/>
            <a:chOff x="5940209" y="2912370"/>
            <a:chExt cx="3203791" cy="39074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9830" y="5723273"/>
            <a:ext cx="1155826" cy="1238385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84" name="图片 83" descr="67832344.t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285" y="1290651"/>
            <a:ext cx="2660999" cy="1995749"/>
          </a:xfrm>
          <a:prstGeom prst="rect">
            <a:avLst/>
          </a:prstGeom>
        </p:spPr>
      </p:pic>
      <p:sp>
        <p:nvSpPr>
          <p:cNvPr id="57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1" lang="en-US" altLang="zh-CN" dirty="0" smtClean="0"/>
              <a:t>3Hmis  </a:t>
            </a:r>
            <a:r>
              <a:rPr kumimoji="1" lang="zh-CN" altLang="en-US" dirty="0" smtClean="0"/>
              <a:t>广泛的应用领域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592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0.00729 0.61389 " pathEditMode="relative" ptsTypes="AA">
                                      <p:cBhvr>
                                        <p:cTn id="10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8" grpId="0"/>
      <p:bldP spid="39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办公自动化</a:t>
            </a:r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834105" y="1705832"/>
            <a:ext cx="5454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适应性非常强的第四代办公自动化系统，引入知识管理概念，并将用户权限与其在组织中的职权协调一致，并且，现行的各种安全性与可靠性技术与措施都可采用。 </a:t>
            </a:r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698" y="3212953"/>
            <a:ext cx="850900" cy="635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048" y="4706687"/>
            <a:ext cx="647700" cy="6477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6853" y="5722018"/>
            <a:ext cx="1219200" cy="6477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5448" y="3720097"/>
            <a:ext cx="635000" cy="6477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0469" y="5706469"/>
            <a:ext cx="635000" cy="635000"/>
          </a:xfrm>
          <a:prstGeom prst="rect">
            <a:avLst/>
          </a:prstGeom>
        </p:spPr>
      </p:pic>
      <p:grpSp>
        <p:nvGrpSpPr>
          <p:cNvPr id="18" name="组 17"/>
          <p:cNvGrpSpPr/>
          <p:nvPr/>
        </p:nvGrpSpPr>
        <p:grpSpPr>
          <a:xfrm>
            <a:off x="6704598" y="3509573"/>
            <a:ext cx="1748844" cy="48494"/>
            <a:chOff x="5940209" y="2912370"/>
            <a:chExt cx="3203791" cy="39074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5" name="组 44"/>
          <p:cNvGrpSpPr/>
          <p:nvPr/>
        </p:nvGrpSpPr>
        <p:grpSpPr>
          <a:xfrm>
            <a:off x="8102903" y="6479446"/>
            <a:ext cx="1024318" cy="45719"/>
            <a:chOff x="5940209" y="2912370"/>
            <a:chExt cx="3203791" cy="39074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56951">
            <a:off x="7652931" y="5024465"/>
            <a:ext cx="382519" cy="524193"/>
          </a:xfrm>
          <a:prstGeom prst="rect">
            <a:avLst/>
          </a:prstGeom>
        </p:spPr>
      </p:pic>
      <p:grpSp>
        <p:nvGrpSpPr>
          <p:cNvPr id="55" name="组 17"/>
          <p:cNvGrpSpPr/>
          <p:nvPr/>
        </p:nvGrpSpPr>
        <p:grpSpPr>
          <a:xfrm rot="5400000">
            <a:off x="7372966" y="4545538"/>
            <a:ext cx="2115231" cy="45719"/>
            <a:chOff x="5940209" y="2912370"/>
            <a:chExt cx="3203791" cy="39074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1" name="组 23"/>
          <p:cNvGrpSpPr/>
          <p:nvPr/>
        </p:nvGrpSpPr>
        <p:grpSpPr>
          <a:xfrm>
            <a:off x="4780225" y="4969618"/>
            <a:ext cx="3090665" cy="47285"/>
            <a:chOff x="5940209" y="2912370"/>
            <a:chExt cx="3203791" cy="39074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4" name="组 23"/>
          <p:cNvGrpSpPr/>
          <p:nvPr/>
        </p:nvGrpSpPr>
        <p:grpSpPr>
          <a:xfrm rot="5400000">
            <a:off x="7319128" y="4807182"/>
            <a:ext cx="1563703" cy="47286"/>
            <a:chOff x="5940209" y="2912370"/>
            <a:chExt cx="3203791" cy="39074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67" name="图片 6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56951">
            <a:off x="8917210" y="5937469"/>
            <a:ext cx="382519" cy="524193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56951">
            <a:off x="7922752" y="5953601"/>
            <a:ext cx="382519" cy="524193"/>
          </a:xfrm>
          <a:prstGeom prst="rect">
            <a:avLst/>
          </a:prstGeom>
        </p:spPr>
      </p:pic>
      <p:grpSp>
        <p:nvGrpSpPr>
          <p:cNvPr id="81" name="组 35"/>
          <p:cNvGrpSpPr/>
          <p:nvPr/>
        </p:nvGrpSpPr>
        <p:grpSpPr>
          <a:xfrm>
            <a:off x="8299278" y="5876248"/>
            <a:ext cx="842933" cy="47285"/>
            <a:chOff x="5940209" y="2912370"/>
            <a:chExt cx="3203791" cy="39074"/>
          </a:xfrm>
        </p:grpSpPr>
        <p:pic>
          <p:nvPicPr>
            <p:cNvPr id="82" name="图片 8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0" name="组 23"/>
          <p:cNvGrpSpPr/>
          <p:nvPr/>
        </p:nvGrpSpPr>
        <p:grpSpPr>
          <a:xfrm>
            <a:off x="5359320" y="4025330"/>
            <a:ext cx="2766443" cy="47285"/>
            <a:chOff x="5940209" y="2912370"/>
            <a:chExt cx="3203791" cy="39074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3" name="组 23"/>
          <p:cNvGrpSpPr/>
          <p:nvPr/>
        </p:nvGrpSpPr>
        <p:grpSpPr>
          <a:xfrm>
            <a:off x="4332333" y="6113252"/>
            <a:ext cx="3090665" cy="47285"/>
            <a:chOff x="5940209" y="2912370"/>
            <a:chExt cx="3203791" cy="39074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138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altLang="en-US" dirty="0" smtClean="0"/>
              <a:t>文件与档案管理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924" y="5899194"/>
            <a:ext cx="571500" cy="63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0377" y="5710440"/>
            <a:ext cx="609600" cy="6477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8164" y="4362098"/>
            <a:ext cx="482600" cy="6477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1646" y="5082112"/>
            <a:ext cx="520700" cy="6477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/>
              <a:t>文件管理 </a:t>
            </a:r>
            <a:r>
              <a:rPr lang="zh-CN" altLang="zh-CN" dirty="0"/>
              <a:t>自由定义文件分类，适应管理各种用途和格式的文件，如公文、合同、方案、规章制度、项目文件、设计文件、招投标文件等，条形码、</a:t>
            </a:r>
            <a:r>
              <a:rPr lang="en-US" altLang="zh-CN" dirty="0"/>
              <a:t>IC</a:t>
            </a:r>
            <a:r>
              <a:rPr lang="zh-CN" altLang="zh-CN" dirty="0"/>
              <a:t>卡等物联网技术都可应用于文件管理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zh-CN" altLang="zh-CN" dirty="0"/>
          </a:p>
          <a:p>
            <a:r>
              <a:rPr lang="zh-CN" altLang="zh-CN" b="1" dirty="0"/>
              <a:t>档案管理 </a:t>
            </a:r>
            <a:r>
              <a:rPr lang="zh-CN" altLang="zh-CN" dirty="0"/>
              <a:t>实体档案与数字化档案集中统一管理，通过</a:t>
            </a:r>
            <a:r>
              <a:rPr lang="en-US" altLang="zh-CN" dirty="0"/>
              <a:t>20</a:t>
            </a:r>
            <a:r>
              <a:rPr lang="zh-CN" altLang="zh-CN" dirty="0"/>
              <a:t>余年成千上万客户的使用验证，适应各行业、各类档案的综合管理。</a:t>
            </a:r>
          </a:p>
          <a:p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4200094" y="4283019"/>
            <a:ext cx="2841843" cy="47285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12"/>
          <p:cNvGrpSpPr/>
          <p:nvPr/>
        </p:nvGrpSpPr>
        <p:grpSpPr>
          <a:xfrm rot="16200000">
            <a:off x="7182711" y="4999835"/>
            <a:ext cx="1077134" cy="45719"/>
            <a:chOff x="5940209" y="2912370"/>
            <a:chExt cx="3203791" cy="3907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6" name="组 15"/>
          <p:cNvGrpSpPr/>
          <p:nvPr/>
        </p:nvGrpSpPr>
        <p:grpSpPr>
          <a:xfrm rot="18702563">
            <a:off x="7198332" y="4061401"/>
            <a:ext cx="355600" cy="679362"/>
            <a:chOff x="8659490" y="2197215"/>
            <a:chExt cx="355600" cy="67936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22" name="组 21"/>
          <p:cNvGrpSpPr/>
          <p:nvPr/>
        </p:nvGrpSpPr>
        <p:grpSpPr>
          <a:xfrm rot="16200000">
            <a:off x="6959175" y="5109453"/>
            <a:ext cx="875314" cy="45719"/>
            <a:chOff x="5940209" y="2912370"/>
            <a:chExt cx="3203791" cy="390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5" name="组 24"/>
          <p:cNvGrpSpPr/>
          <p:nvPr/>
        </p:nvGrpSpPr>
        <p:grpSpPr>
          <a:xfrm rot="18702563">
            <a:off x="6878988" y="4264500"/>
            <a:ext cx="355600" cy="679362"/>
            <a:chOff x="8659490" y="2197215"/>
            <a:chExt cx="355600" cy="679362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28" name="组 27"/>
          <p:cNvGrpSpPr/>
          <p:nvPr/>
        </p:nvGrpSpPr>
        <p:grpSpPr>
          <a:xfrm>
            <a:off x="3422317" y="4092772"/>
            <a:ext cx="3838112" cy="45719"/>
            <a:chOff x="5940209" y="2912370"/>
            <a:chExt cx="3203791" cy="3907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1" name="组 30"/>
          <p:cNvGrpSpPr/>
          <p:nvPr/>
        </p:nvGrpSpPr>
        <p:grpSpPr>
          <a:xfrm rot="16200000">
            <a:off x="7111454" y="5097771"/>
            <a:ext cx="1656632" cy="45719"/>
            <a:chOff x="5940209" y="2912370"/>
            <a:chExt cx="3203791" cy="3907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4" name="组 33"/>
          <p:cNvGrpSpPr/>
          <p:nvPr/>
        </p:nvGrpSpPr>
        <p:grpSpPr>
          <a:xfrm rot="18702563">
            <a:off x="7416823" y="3869588"/>
            <a:ext cx="355600" cy="679362"/>
            <a:chOff x="8659490" y="2197215"/>
            <a:chExt cx="355600" cy="67936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40" name="组 39"/>
          <p:cNvGrpSpPr/>
          <p:nvPr/>
        </p:nvGrpSpPr>
        <p:grpSpPr>
          <a:xfrm rot="18702563">
            <a:off x="6659692" y="5068960"/>
            <a:ext cx="355600" cy="679362"/>
            <a:chOff x="8659490" y="2197215"/>
            <a:chExt cx="355600" cy="67936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43" name="组 42"/>
          <p:cNvGrpSpPr/>
          <p:nvPr/>
        </p:nvGrpSpPr>
        <p:grpSpPr>
          <a:xfrm>
            <a:off x="7166296" y="5912719"/>
            <a:ext cx="793275" cy="45719"/>
            <a:chOff x="5940209" y="2912370"/>
            <a:chExt cx="3203791" cy="390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6" name="组 45"/>
          <p:cNvGrpSpPr/>
          <p:nvPr/>
        </p:nvGrpSpPr>
        <p:grpSpPr>
          <a:xfrm>
            <a:off x="5200316" y="4510595"/>
            <a:ext cx="1067848" cy="59162"/>
            <a:chOff x="5940209" y="2912370"/>
            <a:chExt cx="3203791" cy="3907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9" name="组 48"/>
          <p:cNvGrpSpPr/>
          <p:nvPr/>
        </p:nvGrpSpPr>
        <p:grpSpPr>
          <a:xfrm rot="16200000">
            <a:off x="3394638" y="5113684"/>
            <a:ext cx="1656632" cy="45719"/>
            <a:chOff x="5940209" y="2912370"/>
            <a:chExt cx="3203791" cy="39074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5" name="组 54"/>
          <p:cNvGrpSpPr/>
          <p:nvPr/>
        </p:nvGrpSpPr>
        <p:grpSpPr>
          <a:xfrm rot="16200000">
            <a:off x="2594001" y="4899368"/>
            <a:ext cx="1656632" cy="45719"/>
            <a:chOff x="5940209" y="2912370"/>
            <a:chExt cx="3203791" cy="39074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8" name="组 57"/>
          <p:cNvGrpSpPr/>
          <p:nvPr/>
        </p:nvGrpSpPr>
        <p:grpSpPr>
          <a:xfrm rot="16200000">
            <a:off x="4825293" y="4914500"/>
            <a:ext cx="795768" cy="45720"/>
            <a:chOff x="5940209" y="2912370"/>
            <a:chExt cx="3203791" cy="39074"/>
          </a:xfrm>
        </p:grpSpPr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1" name="组 60"/>
          <p:cNvGrpSpPr/>
          <p:nvPr/>
        </p:nvGrpSpPr>
        <p:grpSpPr>
          <a:xfrm>
            <a:off x="5227052" y="5290665"/>
            <a:ext cx="1265294" cy="45719"/>
            <a:chOff x="5940209" y="2912370"/>
            <a:chExt cx="3203791" cy="39074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64" name="图片 6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pic>
        <p:nvPicPr>
          <p:cNvPr id="1026" name="Picture 2" descr="C:\Users\Administrator\Desktop\无标题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V="1">
            <a:off x="7373972" y="5530528"/>
            <a:ext cx="366033" cy="45724"/>
          </a:xfrm>
          <a:prstGeom prst="rect">
            <a:avLst/>
          </a:prstGeom>
          <a:noFill/>
        </p:spPr>
      </p:pic>
      <p:pic>
        <p:nvPicPr>
          <p:cNvPr id="85" name="Picture 2" descr="C:\Users\Administrator\Desktop\无标题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6200000" flipV="1">
            <a:off x="6967378" y="5701711"/>
            <a:ext cx="454012" cy="56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875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/>
              <a:t>客户</a:t>
            </a:r>
            <a:r>
              <a:rPr lang="zh-CN" altLang="zh-CN" dirty="0"/>
              <a:t>综合资料管理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8164" y="4362098"/>
            <a:ext cx="482600" cy="6477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1646" y="5082112"/>
            <a:ext cx="520700" cy="6477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可按区域或行业对客户进行分类，并综合管理客户的基本信息、合同、销售以及技术支持信息，若与电话系统连接，还可在来电时自动显示客户资料，电话录音，进行电话记录，并启动后续流程处理。 </a:t>
            </a:r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3422318" y="4283019"/>
            <a:ext cx="3619620" cy="45719"/>
            <a:chOff x="5940209" y="2912370"/>
            <a:chExt cx="3203791" cy="390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3" name="组 12"/>
          <p:cNvGrpSpPr/>
          <p:nvPr/>
        </p:nvGrpSpPr>
        <p:grpSpPr>
          <a:xfrm rot="16200000">
            <a:off x="7182711" y="4999835"/>
            <a:ext cx="1077134" cy="45719"/>
            <a:chOff x="5940209" y="2912370"/>
            <a:chExt cx="3203791" cy="3907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16" name="组 15"/>
          <p:cNvGrpSpPr/>
          <p:nvPr/>
        </p:nvGrpSpPr>
        <p:grpSpPr>
          <a:xfrm rot="18702563">
            <a:off x="7198332" y="4061401"/>
            <a:ext cx="355600" cy="679362"/>
            <a:chOff x="8659490" y="2197215"/>
            <a:chExt cx="355600" cy="67936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22" name="组 21"/>
          <p:cNvGrpSpPr/>
          <p:nvPr/>
        </p:nvGrpSpPr>
        <p:grpSpPr>
          <a:xfrm rot="16200000">
            <a:off x="6959175" y="5109453"/>
            <a:ext cx="875314" cy="45719"/>
            <a:chOff x="5940209" y="2912370"/>
            <a:chExt cx="3203791" cy="3907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25" name="组 24"/>
          <p:cNvGrpSpPr/>
          <p:nvPr/>
        </p:nvGrpSpPr>
        <p:grpSpPr>
          <a:xfrm rot="18702563">
            <a:off x="6878988" y="4264500"/>
            <a:ext cx="355600" cy="679362"/>
            <a:chOff x="8659490" y="2197215"/>
            <a:chExt cx="355600" cy="679362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28" name="组 27"/>
          <p:cNvGrpSpPr/>
          <p:nvPr/>
        </p:nvGrpSpPr>
        <p:grpSpPr>
          <a:xfrm>
            <a:off x="3422317" y="4092772"/>
            <a:ext cx="3838112" cy="45719"/>
            <a:chOff x="5940209" y="2912370"/>
            <a:chExt cx="3203791" cy="3907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1" name="组 30"/>
          <p:cNvGrpSpPr/>
          <p:nvPr/>
        </p:nvGrpSpPr>
        <p:grpSpPr>
          <a:xfrm rot="16200000">
            <a:off x="7111454" y="5097771"/>
            <a:ext cx="1656632" cy="45719"/>
            <a:chOff x="5940209" y="2912370"/>
            <a:chExt cx="3203791" cy="3907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34" name="组 33"/>
          <p:cNvGrpSpPr/>
          <p:nvPr/>
        </p:nvGrpSpPr>
        <p:grpSpPr>
          <a:xfrm rot="18702563">
            <a:off x="7416823" y="3869588"/>
            <a:ext cx="355600" cy="679362"/>
            <a:chOff x="8659490" y="2197215"/>
            <a:chExt cx="355600" cy="67936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40" name="组 39"/>
          <p:cNvGrpSpPr/>
          <p:nvPr/>
        </p:nvGrpSpPr>
        <p:grpSpPr>
          <a:xfrm rot="18702563">
            <a:off x="6659692" y="5068960"/>
            <a:ext cx="355600" cy="679362"/>
            <a:chOff x="8659490" y="2197215"/>
            <a:chExt cx="355600" cy="67936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76990" y="2559077"/>
              <a:ext cx="38100" cy="317500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9490" y="2197215"/>
              <a:ext cx="355600" cy="393700"/>
            </a:xfrm>
            <a:prstGeom prst="rect">
              <a:avLst/>
            </a:prstGeom>
          </p:spPr>
        </p:pic>
      </p:grpSp>
      <p:grpSp>
        <p:nvGrpSpPr>
          <p:cNvPr id="43" name="组 42"/>
          <p:cNvGrpSpPr/>
          <p:nvPr/>
        </p:nvGrpSpPr>
        <p:grpSpPr>
          <a:xfrm>
            <a:off x="7166296" y="5912719"/>
            <a:ext cx="793275" cy="45719"/>
            <a:chOff x="5940209" y="2912370"/>
            <a:chExt cx="3203791" cy="3907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46" name="组 45"/>
          <p:cNvGrpSpPr/>
          <p:nvPr/>
        </p:nvGrpSpPr>
        <p:grpSpPr>
          <a:xfrm>
            <a:off x="5200316" y="4510595"/>
            <a:ext cx="1265294" cy="45719"/>
            <a:chOff x="5940209" y="2912370"/>
            <a:chExt cx="3203791" cy="3907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58" name="组 57"/>
          <p:cNvGrpSpPr/>
          <p:nvPr/>
        </p:nvGrpSpPr>
        <p:grpSpPr>
          <a:xfrm rot="16200000">
            <a:off x="4825293" y="4914500"/>
            <a:ext cx="795768" cy="45720"/>
            <a:chOff x="5940209" y="2912370"/>
            <a:chExt cx="3203791" cy="39074"/>
          </a:xfrm>
        </p:grpSpPr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61" name="组 60"/>
          <p:cNvGrpSpPr/>
          <p:nvPr/>
        </p:nvGrpSpPr>
        <p:grpSpPr>
          <a:xfrm>
            <a:off x="5227052" y="5290665"/>
            <a:ext cx="1265294" cy="45719"/>
            <a:chOff x="5940209" y="2912370"/>
            <a:chExt cx="3203791" cy="39074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64" name="图片 6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0837" y="3838123"/>
            <a:ext cx="1219200" cy="6477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pic>
        <p:nvPicPr>
          <p:cNvPr id="57" name="Picture 2" descr="C:\Users\Administrator\Desktop\无标题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V="1">
            <a:off x="7373972" y="5530528"/>
            <a:ext cx="366033" cy="45724"/>
          </a:xfrm>
          <a:prstGeom prst="rect">
            <a:avLst/>
          </a:prstGeom>
          <a:noFill/>
        </p:spPr>
      </p:pic>
      <p:pic>
        <p:nvPicPr>
          <p:cNvPr id="66" name="Picture 2" descr="C:\Users\Administrator\Desktop\无标题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6200000" flipV="1">
            <a:off x="6967378" y="5701711"/>
            <a:ext cx="454012" cy="56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74022" cy="1143000"/>
          </a:xfrm>
        </p:spPr>
        <p:txBody>
          <a:bodyPr>
            <a:normAutofit fontScale="90000"/>
          </a:bodyPr>
          <a:lstStyle/>
          <a:p>
            <a:r>
              <a:rPr lang="zh-CN" altLang="zh-CN" dirty="0"/>
              <a:t>以门户网站为基础的综合知识</a:t>
            </a:r>
            <a:r>
              <a:rPr lang="zh-CN" altLang="zh-CN" dirty="0" smtClean="0"/>
              <a:t>、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内容</a:t>
            </a:r>
            <a:r>
              <a:rPr lang="zh-CN" altLang="zh-CN" dirty="0"/>
              <a:t>管理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把门户网站、内部信息管理以及与外部的沟通与协作，有机的结合到一起，使得整条业务链上的信息管理、传递、共享、协作与沟通变得更加容易、有序与方便。</a:t>
            </a:r>
          </a:p>
          <a:p>
            <a:endParaRPr kumimoji="1" lang="zh-CN" altLang="en-US" dirty="0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7460" y="5269791"/>
            <a:ext cx="850900" cy="6350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977" y="3212953"/>
            <a:ext cx="647700" cy="6477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0205" y="5257091"/>
            <a:ext cx="1219200" cy="647700"/>
          </a:xfrm>
          <a:prstGeom prst="rect">
            <a:avLst/>
          </a:prstGeom>
        </p:spPr>
      </p:pic>
      <p:grpSp>
        <p:nvGrpSpPr>
          <p:cNvPr id="67" name="组 66"/>
          <p:cNvGrpSpPr/>
          <p:nvPr/>
        </p:nvGrpSpPr>
        <p:grpSpPr>
          <a:xfrm rot="18215212">
            <a:off x="4612125" y="4497202"/>
            <a:ext cx="165663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3989974">
            <a:off x="6268714" y="4514461"/>
            <a:ext cx="1656632" cy="45719"/>
            <a:chOff x="5940209" y="2912370"/>
            <a:chExt cx="3203791" cy="39074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>
            <a:off x="5609405" y="5619139"/>
            <a:ext cx="1656632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76" name="图片 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组织的虚拟化及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与</a:t>
            </a:r>
            <a:r>
              <a:rPr lang="zh-CN" altLang="zh-CN" dirty="0"/>
              <a:t>组织架构</a:t>
            </a:r>
            <a:r>
              <a:rPr lang="zh-CN" altLang="zh-CN" dirty="0" smtClean="0"/>
              <a:t>一致的综合</a:t>
            </a:r>
            <a:r>
              <a:rPr lang="zh-CN" altLang="zh-CN" dirty="0"/>
              <a:t>信息管理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867" y="4195865"/>
            <a:ext cx="1219200" cy="6477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6906" y="2895453"/>
            <a:ext cx="850900" cy="635000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0610" y="5645857"/>
            <a:ext cx="1219200" cy="647700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155" y="5590362"/>
            <a:ext cx="1219200" cy="647700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816" y="5645857"/>
            <a:ext cx="1219200" cy="647700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406" y="5645857"/>
            <a:ext cx="1219200" cy="647700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585" y="4195865"/>
            <a:ext cx="1219200" cy="647700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368" y="4195865"/>
            <a:ext cx="1219200" cy="647700"/>
          </a:xfrm>
          <a:prstGeom prst="rect">
            <a:avLst/>
          </a:prstGeom>
        </p:spPr>
      </p:pic>
      <p:grpSp>
        <p:nvGrpSpPr>
          <p:cNvPr id="73" name="组 72"/>
          <p:cNvGrpSpPr/>
          <p:nvPr/>
        </p:nvGrpSpPr>
        <p:grpSpPr>
          <a:xfrm rot="18215212">
            <a:off x="4273528" y="3934270"/>
            <a:ext cx="542799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6" name="组 75"/>
          <p:cNvGrpSpPr/>
          <p:nvPr/>
        </p:nvGrpSpPr>
        <p:grpSpPr>
          <a:xfrm rot="18215212">
            <a:off x="3085270" y="5236354"/>
            <a:ext cx="542799" cy="45719"/>
            <a:chOff x="5940209" y="2912370"/>
            <a:chExt cx="3203791" cy="3907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2" name="组 81"/>
          <p:cNvGrpSpPr/>
          <p:nvPr/>
        </p:nvGrpSpPr>
        <p:grpSpPr>
          <a:xfrm rot="13989974">
            <a:off x="5997082" y="3952957"/>
            <a:ext cx="609003" cy="45719"/>
            <a:chOff x="5940209" y="2912370"/>
            <a:chExt cx="3203791" cy="39074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5" name="组 84"/>
          <p:cNvGrpSpPr/>
          <p:nvPr/>
        </p:nvGrpSpPr>
        <p:grpSpPr>
          <a:xfrm rot="18215212">
            <a:off x="4643165" y="5271081"/>
            <a:ext cx="542799" cy="45719"/>
            <a:chOff x="5940209" y="2912370"/>
            <a:chExt cx="3203791" cy="39074"/>
          </a:xfrm>
        </p:grpSpPr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88" name="组 87"/>
          <p:cNvGrpSpPr/>
          <p:nvPr/>
        </p:nvGrpSpPr>
        <p:grpSpPr>
          <a:xfrm rot="13989974">
            <a:off x="7146109" y="5267286"/>
            <a:ext cx="609003" cy="45719"/>
            <a:chOff x="5940209" y="2912370"/>
            <a:chExt cx="3203791" cy="39074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1" name="组 90"/>
          <p:cNvGrpSpPr/>
          <p:nvPr/>
        </p:nvGrpSpPr>
        <p:grpSpPr>
          <a:xfrm rot="13989974">
            <a:off x="5774694" y="5310765"/>
            <a:ext cx="609003" cy="45719"/>
            <a:chOff x="5940209" y="2912370"/>
            <a:chExt cx="3203791" cy="39074"/>
          </a:xfrm>
        </p:grpSpPr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94" name="组 93"/>
          <p:cNvGrpSpPr/>
          <p:nvPr/>
        </p:nvGrpSpPr>
        <p:grpSpPr>
          <a:xfrm rot="16200000">
            <a:off x="5281293" y="3944275"/>
            <a:ext cx="293491" cy="45720"/>
            <a:chOff x="5940209" y="2912370"/>
            <a:chExt cx="3203791" cy="39074"/>
          </a:xfrm>
        </p:grpSpPr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97" name="图片 9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32713" y="3480583"/>
            <a:ext cx="6144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无论是组织层面的信息、部门信息或员工的个人信息，都可依权限和工作需要分门别类进行管理。 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427159" y="1968780"/>
            <a:ext cx="6050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将现实中的组织框架，包括职权，原原本本的转移到网络上，以形成虚拟化的网络办公环境，并且，用户权限与其在组织中的职权一致。</a:t>
            </a:r>
          </a:p>
        </p:txBody>
      </p:sp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 smtClean="0"/>
              <a:t>制度性会议文件传送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与自动签</a:t>
            </a:r>
            <a:r>
              <a:rPr lang="zh-CN" altLang="zh-CN" dirty="0"/>
              <a:t>收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08" y="1601045"/>
            <a:ext cx="1983887" cy="161190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70155" y="1697696"/>
            <a:ext cx="614493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可用于各级党委、人大、政协以及董事会、股东会等制度性会议的文件传送与自动签收，因为，这些会议有明确的法律或制度规定，需要按规定的日期在会议召开前将会议通知和文件送达与会者，否则，会议所做决议可能无效。提供专门的会议文件阅读器选件。</a:t>
            </a:r>
          </a:p>
          <a:p>
            <a:endParaRPr kumimoji="1" lang="zh-CN" altLang="en-US" dirty="0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107" y="5561564"/>
            <a:ext cx="850900" cy="6350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852" y="5548864"/>
            <a:ext cx="1219200" cy="647700"/>
          </a:xfrm>
          <a:prstGeom prst="rect">
            <a:avLst/>
          </a:prstGeom>
        </p:spPr>
      </p:pic>
      <p:grpSp>
        <p:nvGrpSpPr>
          <p:cNvPr id="67" name="组 66"/>
          <p:cNvGrpSpPr/>
          <p:nvPr/>
        </p:nvGrpSpPr>
        <p:grpSpPr>
          <a:xfrm rot="18215212">
            <a:off x="4076772" y="4788975"/>
            <a:ext cx="1656632" cy="45719"/>
            <a:chOff x="5940209" y="2912370"/>
            <a:chExt cx="3203791" cy="39074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0" name="组 69"/>
          <p:cNvGrpSpPr/>
          <p:nvPr/>
        </p:nvGrpSpPr>
        <p:grpSpPr>
          <a:xfrm rot="13989974">
            <a:off x="5733361" y="4806234"/>
            <a:ext cx="1656632" cy="45719"/>
            <a:chOff x="5940209" y="2912370"/>
            <a:chExt cx="3203791" cy="39074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grpSp>
        <p:nvGrpSpPr>
          <p:cNvPr id="73" name="组 72"/>
          <p:cNvGrpSpPr/>
          <p:nvPr/>
        </p:nvGrpSpPr>
        <p:grpSpPr>
          <a:xfrm>
            <a:off x="5074052" y="5910912"/>
            <a:ext cx="1656632" cy="45719"/>
            <a:chOff x="5940209" y="2912370"/>
            <a:chExt cx="3203791" cy="3907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0209" y="2913344"/>
              <a:ext cx="2603500" cy="381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0500" y="2912370"/>
              <a:ext cx="2603500" cy="38100"/>
            </a:xfrm>
            <a:prstGeom prst="rect">
              <a:avLst/>
            </a:prstGeom>
          </p:spPr>
        </p:pic>
      </p:grpSp>
      <p:pic>
        <p:nvPicPr>
          <p:cNvPr id="76" name="图片 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1407" y="3425287"/>
            <a:ext cx="635000" cy="647700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1222" y="207211"/>
            <a:ext cx="1066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1149</Words>
  <Application>Microsoft Office PowerPoint</Application>
  <PresentationFormat>全屏显示(4:3)</PresentationFormat>
  <Paragraphs>57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宋体</vt:lpstr>
      <vt:lpstr>Arial</vt:lpstr>
      <vt:lpstr>Calibri</vt:lpstr>
      <vt:lpstr>Office 主题</vt:lpstr>
      <vt:lpstr>PowerPoint 演示文稿</vt:lpstr>
      <vt:lpstr>3Hmis的特色</vt:lpstr>
      <vt:lpstr>3Hmis  广泛的应用领域</vt:lpstr>
      <vt:lpstr>办公自动化</vt:lpstr>
      <vt:lpstr>文件与档案管理</vt:lpstr>
      <vt:lpstr>客户综合资料管理 </vt:lpstr>
      <vt:lpstr>以门户网站为基础的综合知识、 内容管理 </vt:lpstr>
      <vt:lpstr>组织的虚拟化及 与组织架构一致的综合信息管理 </vt:lpstr>
      <vt:lpstr>制度性会议文件传送 与自动签收 </vt:lpstr>
      <vt:lpstr>论坛中心与问与答 （知识问答）  </vt:lpstr>
      <vt:lpstr>组织与个人博客、微博 </vt:lpstr>
      <vt:lpstr>在线会议与实时交谈 </vt:lpstr>
      <vt:lpstr>日程管理与提醒服务</vt:lpstr>
      <vt:lpstr>移动性扩展 </vt:lpstr>
      <vt:lpstr>流程与协作 </vt:lpstr>
      <vt:lpstr>知识搜索与知识支持 </vt:lpstr>
      <vt:lpstr>通用数据接口与二次开发接口</vt:lpstr>
      <vt:lpstr>谢谢您的耐心聆听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谭绍林</cp:lastModifiedBy>
  <cp:revision>78</cp:revision>
  <dcterms:created xsi:type="dcterms:W3CDTF">2013-10-06T17:39:22Z</dcterms:created>
  <dcterms:modified xsi:type="dcterms:W3CDTF">2014-09-14T22:46:31Z</dcterms:modified>
</cp:coreProperties>
</file>