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handoutMasterIdLst>
    <p:handoutMasterId r:id="rId29"/>
  </p:handoutMasterIdLst>
  <p:sldIdLst>
    <p:sldId id="256" r:id="rId2"/>
    <p:sldId id="295" r:id="rId3"/>
    <p:sldId id="296" r:id="rId4"/>
    <p:sldId id="280" r:id="rId5"/>
    <p:sldId id="281" r:id="rId6"/>
    <p:sldId id="292" r:id="rId7"/>
    <p:sldId id="297" r:id="rId8"/>
    <p:sldId id="300" r:id="rId9"/>
    <p:sldId id="326" r:id="rId10"/>
    <p:sldId id="327" r:id="rId11"/>
    <p:sldId id="328" r:id="rId12"/>
    <p:sldId id="298" r:id="rId13"/>
    <p:sldId id="313" r:id="rId14"/>
    <p:sldId id="314" r:id="rId15"/>
    <p:sldId id="302" r:id="rId16"/>
    <p:sldId id="316" r:id="rId17"/>
    <p:sldId id="317" r:id="rId18"/>
    <p:sldId id="318" r:id="rId19"/>
    <p:sldId id="320" r:id="rId20"/>
    <p:sldId id="319" r:id="rId21"/>
    <p:sldId id="321" r:id="rId22"/>
    <p:sldId id="322" r:id="rId23"/>
    <p:sldId id="323" r:id="rId24"/>
    <p:sldId id="324" r:id="rId25"/>
    <p:sldId id="325" r:id="rId26"/>
    <p:sldId id="290" r:id="rId27"/>
  </p:sldIdLst>
  <p:sldSz cx="9144000" cy="5143500" type="screen16x9"/>
  <p:notesSz cx="6797675" cy="9926638"/>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296"/>
    <a:srgbClr val="FF66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9260" autoAdjust="0"/>
  </p:normalViewPr>
  <p:slideViewPr>
    <p:cSldViewPr>
      <p:cViewPr varScale="1">
        <p:scale>
          <a:sx n="148" d="100"/>
          <a:sy n="148" d="100"/>
        </p:scale>
        <p:origin x="456" y="126"/>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188EA48-9D37-42C4-8CE3-30217FBE4194}" type="doc">
      <dgm:prSet loTypeId="urn:microsoft.com/office/officeart/2005/8/layout/arrow2" loCatId="process" qsTypeId="urn:microsoft.com/office/officeart/2005/8/quickstyle/simple1" qsCatId="simple" csTypeId="urn:microsoft.com/office/officeart/2005/8/colors/accent1_2" csCatId="accent1" phldr="1"/>
      <dgm:spPr/>
    </dgm:pt>
    <dgm:pt modelId="{46AC7BC6-0B48-4C06-97F5-3F9910FA2AB9}">
      <dgm:prSet phldrT="[文本]" custT="1"/>
      <dgm:spPr/>
      <dgm:t>
        <a:bodyPr/>
        <a:lstStyle/>
        <a:p>
          <a:r>
            <a:rPr lang="zh-CN" altLang="en-US" sz="1600" b="1" dirty="0" smtClean="0">
              <a:latin typeface="微软雅黑" panose="020B0503020204020204" pitchFamily="34" charset="-122"/>
              <a:ea typeface="微软雅黑" panose="020B0503020204020204" pitchFamily="34" charset="-122"/>
            </a:rPr>
            <a:t>显性知识的有序化</a:t>
          </a:r>
          <a:endParaRPr lang="zh-CN" altLang="en-US" sz="1600" b="1" dirty="0">
            <a:latin typeface="微软雅黑" panose="020B0503020204020204" pitchFamily="34" charset="-122"/>
            <a:ea typeface="微软雅黑" panose="020B0503020204020204" pitchFamily="34" charset="-122"/>
          </a:endParaRPr>
        </a:p>
      </dgm:t>
    </dgm:pt>
    <dgm:pt modelId="{1C3076F9-5E3E-4040-AB92-CEFC82B1FB8D}" type="parTrans" cxnId="{EC7309B0-5C97-4CC5-97DF-1704E20B69BD}">
      <dgm:prSet/>
      <dgm:spPr/>
      <dgm:t>
        <a:bodyPr/>
        <a:lstStyle/>
        <a:p>
          <a:endParaRPr lang="zh-CN" altLang="en-US" sz="1600" b="1">
            <a:latin typeface="微软雅黑" panose="020B0503020204020204" pitchFamily="34" charset="-122"/>
            <a:ea typeface="微软雅黑" panose="020B0503020204020204" pitchFamily="34" charset="-122"/>
          </a:endParaRPr>
        </a:p>
      </dgm:t>
    </dgm:pt>
    <dgm:pt modelId="{AD2B0E1A-4961-4983-B174-C0AB236AF658}" type="sibTrans" cxnId="{EC7309B0-5C97-4CC5-97DF-1704E20B69BD}">
      <dgm:prSet/>
      <dgm:spPr/>
      <dgm:t>
        <a:bodyPr/>
        <a:lstStyle/>
        <a:p>
          <a:endParaRPr lang="zh-CN" altLang="en-US" sz="1600" b="1">
            <a:latin typeface="微软雅黑" panose="020B0503020204020204" pitchFamily="34" charset="-122"/>
            <a:ea typeface="微软雅黑" panose="020B0503020204020204" pitchFamily="34" charset="-122"/>
          </a:endParaRPr>
        </a:p>
      </dgm:t>
    </dgm:pt>
    <dgm:pt modelId="{BE7EE173-A6E3-4E63-9B19-E8BE80F9A925}">
      <dgm:prSet phldrT="[文本]" custT="1"/>
      <dgm:spPr/>
      <dgm:t>
        <a:bodyPr/>
        <a:lstStyle/>
        <a:p>
          <a:r>
            <a:rPr lang="zh-CN" altLang="en-US" sz="1600" b="1" dirty="0" smtClean="0">
              <a:latin typeface="微软雅黑" panose="020B0503020204020204" pitchFamily="34" charset="-122"/>
              <a:ea typeface="微软雅黑" panose="020B0503020204020204" pitchFamily="34" charset="-122"/>
            </a:rPr>
            <a:t>隐性知识的显性化</a:t>
          </a:r>
          <a:endParaRPr lang="zh-CN" altLang="en-US" sz="1600" b="1" dirty="0">
            <a:latin typeface="微软雅黑" panose="020B0503020204020204" pitchFamily="34" charset="-122"/>
            <a:ea typeface="微软雅黑" panose="020B0503020204020204" pitchFamily="34" charset="-122"/>
          </a:endParaRPr>
        </a:p>
      </dgm:t>
    </dgm:pt>
    <dgm:pt modelId="{9B7238A8-6EC0-43D8-9769-0AE51EA6D553}" type="parTrans" cxnId="{07786385-A165-4816-A576-AE85899BE429}">
      <dgm:prSet/>
      <dgm:spPr/>
      <dgm:t>
        <a:bodyPr/>
        <a:lstStyle/>
        <a:p>
          <a:endParaRPr lang="zh-CN" altLang="en-US" sz="1600" b="1">
            <a:latin typeface="微软雅黑" panose="020B0503020204020204" pitchFamily="34" charset="-122"/>
            <a:ea typeface="微软雅黑" panose="020B0503020204020204" pitchFamily="34" charset="-122"/>
          </a:endParaRPr>
        </a:p>
      </dgm:t>
    </dgm:pt>
    <dgm:pt modelId="{2F8B0448-9DC5-4876-B1FF-67F6A90C6243}" type="sibTrans" cxnId="{07786385-A165-4816-A576-AE85899BE429}">
      <dgm:prSet/>
      <dgm:spPr/>
      <dgm:t>
        <a:bodyPr/>
        <a:lstStyle/>
        <a:p>
          <a:endParaRPr lang="zh-CN" altLang="en-US" sz="1600" b="1">
            <a:latin typeface="微软雅黑" panose="020B0503020204020204" pitchFamily="34" charset="-122"/>
            <a:ea typeface="微软雅黑" panose="020B0503020204020204" pitchFamily="34" charset="-122"/>
          </a:endParaRPr>
        </a:p>
      </dgm:t>
    </dgm:pt>
    <dgm:pt modelId="{105BBDD5-E384-4FF6-B6C3-CD7F3B130D7F}">
      <dgm:prSet phldrT="[文本]" custT="1"/>
      <dgm:spPr/>
      <dgm:t>
        <a:bodyPr/>
        <a:lstStyle/>
        <a:p>
          <a:r>
            <a:rPr lang="zh-CN" altLang="en-US" sz="1600" b="1" dirty="0" smtClean="0">
              <a:solidFill>
                <a:schemeClr val="tx1"/>
              </a:solidFill>
              <a:latin typeface="微软雅黑" panose="020B0503020204020204" pitchFamily="34" charset="-122"/>
              <a:ea typeface="微软雅黑" panose="020B0503020204020204" pitchFamily="34" charset="-122"/>
            </a:rPr>
            <a:t>知识的维护、应用与共享</a:t>
          </a:r>
          <a:endParaRPr lang="zh-CN" altLang="en-US" sz="1600" b="1" dirty="0">
            <a:solidFill>
              <a:schemeClr val="tx1"/>
            </a:solidFill>
            <a:latin typeface="微软雅黑" panose="020B0503020204020204" pitchFamily="34" charset="-122"/>
            <a:ea typeface="微软雅黑" panose="020B0503020204020204" pitchFamily="34" charset="-122"/>
          </a:endParaRPr>
        </a:p>
      </dgm:t>
    </dgm:pt>
    <dgm:pt modelId="{88882FDE-9E21-4C6E-BA26-3E4916639BA8}" type="parTrans" cxnId="{E4AAA438-712D-4CF5-950A-60C8F56CFDFA}">
      <dgm:prSet/>
      <dgm:spPr/>
      <dgm:t>
        <a:bodyPr/>
        <a:lstStyle/>
        <a:p>
          <a:endParaRPr lang="zh-CN" altLang="en-US" sz="1600" b="1">
            <a:latin typeface="微软雅黑" panose="020B0503020204020204" pitchFamily="34" charset="-122"/>
            <a:ea typeface="微软雅黑" panose="020B0503020204020204" pitchFamily="34" charset="-122"/>
          </a:endParaRPr>
        </a:p>
      </dgm:t>
    </dgm:pt>
    <dgm:pt modelId="{CA630F72-1F3F-4CB7-98A9-3CE6F757E6AA}" type="sibTrans" cxnId="{E4AAA438-712D-4CF5-950A-60C8F56CFDFA}">
      <dgm:prSet/>
      <dgm:spPr/>
      <dgm:t>
        <a:bodyPr/>
        <a:lstStyle/>
        <a:p>
          <a:endParaRPr lang="zh-CN" altLang="en-US" sz="1600" b="1">
            <a:latin typeface="微软雅黑" panose="020B0503020204020204" pitchFamily="34" charset="-122"/>
            <a:ea typeface="微软雅黑" panose="020B0503020204020204" pitchFamily="34" charset="-122"/>
          </a:endParaRPr>
        </a:p>
      </dgm:t>
    </dgm:pt>
    <dgm:pt modelId="{F0C41943-6165-4138-BA20-E84D97135FD1}" type="pres">
      <dgm:prSet presAssocID="{3188EA48-9D37-42C4-8CE3-30217FBE4194}" presName="arrowDiagram" presStyleCnt="0">
        <dgm:presLayoutVars>
          <dgm:chMax val="5"/>
          <dgm:dir/>
          <dgm:resizeHandles val="exact"/>
        </dgm:presLayoutVars>
      </dgm:prSet>
      <dgm:spPr/>
    </dgm:pt>
    <dgm:pt modelId="{F6099BC8-F1A1-4022-8BD3-35BFADD4C214}" type="pres">
      <dgm:prSet presAssocID="{3188EA48-9D37-42C4-8CE3-30217FBE4194}" presName="arrow" presStyleLbl="bgShp" presStyleIdx="0" presStyleCnt="1" custLinFactNeighborY="12500"/>
      <dgm:spPr/>
    </dgm:pt>
    <dgm:pt modelId="{BB355230-A8FF-4BF3-AB28-02518DE7A35E}" type="pres">
      <dgm:prSet presAssocID="{3188EA48-9D37-42C4-8CE3-30217FBE4194}" presName="arrowDiagram3" presStyleCnt="0"/>
      <dgm:spPr/>
    </dgm:pt>
    <dgm:pt modelId="{348E851F-61E7-4A33-A080-23A8ED464C30}" type="pres">
      <dgm:prSet presAssocID="{46AC7BC6-0B48-4C06-97F5-3F9910FA2AB9}" presName="bullet3a" presStyleLbl="node1" presStyleIdx="0" presStyleCnt="3"/>
      <dgm:spPr/>
    </dgm:pt>
    <dgm:pt modelId="{6518807E-19C5-4778-B14D-E80546D5B91A}" type="pres">
      <dgm:prSet presAssocID="{46AC7BC6-0B48-4C06-97F5-3F9910FA2AB9}" presName="textBox3a" presStyleLbl="revTx" presStyleIdx="0" presStyleCnt="3">
        <dgm:presLayoutVars>
          <dgm:bulletEnabled val="1"/>
        </dgm:presLayoutVars>
      </dgm:prSet>
      <dgm:spPr/>
      <dgm:t>
        <a:bodyPr/>
        <a:lstStyle/>
        <a:p>
          <a:endParaRPr lang="zh-CN" altLang="en-US"/>
        </a:p>
      </dgm:t>
    </dgm:pt>
    <dgm:pt modelId="{07DEDA5E-2326-4D9E-8715-AC296CD9DAE7}" type="pres">
      <dgm:prSet presAssocID="{BE7EE173-A6E3-4E63-9B19-E8BE80F9A925}" presName="bullet3b" presStyleLbl="node1" presStyleIdx="1" presStyleCnt="3"/>
      <dgm:spPr/>
    </dgm:pt>
    <dgm:pt modelId="{B5DE3F08-4AE3-483B-9819-1056364CE59A}" type="pres">
      <dgm:prSet presAssocID="{BE7EE173-A6E3-4E63-9B19-E8BE80F9A925}" presName="textBox3b" presStyleLbl="revTx" presStyleIdx="1" presStyleCnt="3">
        <dgm:presLayoutVars>
          <dgm:bulletEnabled val="1"/>
        </dgm:presLayoutVars>
      </dgm:prSet>
      <dgm:spPr/>
      <dgm:t>
        <a:bodyPr/>
        <a:lstStyle/>
        <a:p>
          <a:endParaRPr lang="zh-CN" altLang="en-US"/>
        </a:p>
      </dgm:t>
    </dgm:pt>
    <dgm:pt modelId="{161DFE73-C9CD-4A06-8588-110758A19034}" type="pres">
      <dgm:prSet presAssocID="{105BBDD5-E384-4FF6-B6C3-CD7F3B130D7F}" presName="bullet3c" presStyleLbl="node1" presStyleIdx="2" presStyleCnt="3"/>
      <dgm:spPr/>
    </dgm:pt>
    <dgm:pt modelId="{83DC779C-8A4F-419E-8F3A-91EC6087B2EA}" type="pres">
      <dgm:prSet presAssocID="{105BBDD5-E384-4FF6-B6C3-CD7F3B130D7F}" presName="textBox3c" presStyleLbl="revTx" presStyleIdx="2" presStyleCnt="3">
        <dgm:presLayoutVars>
          <dgm:bulletEnabled val="1"/>
        </dgm:presLayoutVars>
      </dgm:prSet>
      <dgm:spPr/>
      <dgm:t>
        <a:bodyPr/>
        <a:lstStyle/>
        <a:p>
          <a:endParaRPr lang="zh-CN" altLang="en-US"/>
        </a:p>
      </dgm:t>
    </dgm:pt>
  </dgm:ptLst>
  <dgm:cxnLst>
    <dgm:cxn modelId="{85322BC1-736A-4512-860C-DBD33A2EA40D}" type="presOf" srcId="{105BBDD5-E384-4FF6-B6C3-CD7F3B130D7F}" destId="{83DC779C-8A4F-419E-8F3A-91EC6087B2EA}" srcOrd="0" destOrd="0" presId="urn:microsoft.com/office/officeart/2005/8/layout/arrow2"/>
    <dgm:cxn modelId="{EC7309B0-5C97-4CC5-97DF-1704E20B69BD}" srcId="{3188EA48-9D37-42C4-8CE3-30217FBE4194}" destId="{46AC7BC6-0B48-4C06-97F5-3F9910FA2AB9}" srcOrd="0" destOrd="0" parTransId="{1C3076F9-5E3E-4040-AB92-CEFC82B1FB8D}" sibTransId="{AD2B0E1A-4961-4983-B174-C0AB236AF658}"/>
    <dgm:cxn modelId="{E4AAA438-712D-4CF5-950A-60C8F56CFDFA}" srcId="{3188EA48-9D37-42C4-8CE3-30217FBE4194}" destId="{105BBDD5-E384-4FF6-B6C3-CD7F3B130D7F}" srcOrd="2" destOrd="0" parTransId="{88882FDE-9E21-4C6E-BA26-3E4916639BA8}" sibTransId="{CA630F72-1F3F-4CB7-98A9-3CE6F757E6AA}"/>
    <dgm:cxn modelId="{B43C1E38-4549-4FE4-82DB-18F89BCCEAC5}" type="presOf" srcId="{46AC7BC6-0B48-4C06-97F5-3F9910FA2AB9}" destId="{6518807E-19C5-4778-B14D-E80546D5B91A}" srcOrd="0" destOrd="0" presId="urn:microsoft.com/office/officeart/2005/8/layout/arrow2"/>
    <dgm:cxn modelId="{07786385-A165-4816-A576-AE85899BE429}" srcId="{3188EA48-9D37-42C4-8CE3-30217FBE4194}" destId="{BE7EE173-A6E3-4E63-9B19-E8BE80F9A925}" srcOrd="1" destOrd="0" parTransId="{9B7238A8-6EC0-43D8-9769-0AE51EA6D553}" sibTransId="{2F8B0448-9DC5-4876-B1FF-67F6A90C6243}"/>
    <dgm:cxn modelId="{5F55E4F5-89A7-4440-A4D4-1F866B453695}" type="presOf" srcId="{BE7EE173-A6E3-4E63-9B19-E8BE80F9A925}" destId="{B5DE3F08-4AE3-483B-9819-1056364CE59A}" srcOrd="0" destOrd="0" presId="urn:microsoft.com/office/officeart/2005/8/layout/arrow2"/>
    <dgm:cxn modelId="{627D4583-0328-4AA0-AAC5-685D2D6DE7F5}" type="presOf" srcId="{3188EA48-9D37-42C4-8CE3-30217FBE4194}" destId="{F0C41943-6165-4138-BA20-E84D97135FD1}" srcOrd="0" destOrd="0" presId="urn:microsoft.com/office/officeart/2005/8/layout/arrow2"/>
    <dgm:cxn modelId="{E4FB1EF3-F3B6-416A-89D2-7D6721BA7B6F}" type="presParOf" srcId="{F0C41943-6165-4138-BA20-E84D97135FD1}" destId="{F6099BC8-F1A1-4022-8BD3-35BFADD4C214}" srcOrd="0" destOrd="0" presId="urn:microsoft.com/office/officeart/2005/8/layout/arrow2"/>
    <dgm:cxn modelId="{CC562D19-4FF4-4398-9BE6-6B1A2B5B0C6C}" type="presParOf" srcId="{F0C41943-6165-4138-BA20-E84D97135FD1}" destId="{BB355230-A8FF-4BF3-AB28-02518DE7A35E}" srcOrd="1" destOrd="0" presId="urn:microsoft.com/office/officeart/2005/8/layout/arrow2"/>
    <dgm:cxn modelId="{99D84E6F-9DC9-4E46-B622-534BB01DBCC8}" type="presParOf" srcId="{BB355230-A8FF-4BF3-AB28-02518DE7A35E}" destId="{348E851F-61E7-4A33-A080-23A8ED464C30}" srcOrd="0" destOrd="0" presId="urn:microsoft.com/office/officeart/2005/8/layout/arrow2"/>
    <dgm:cxn modelId="{62987A00-063F-466B-8BE9-1CFE7F3BB6AA}" type="presParOf" srcId="{BB355230-A8FF-4BF3-AB28-02518DE7A35E}" destId="{6518807E-19C5-4778-B14D-E80546D5B91A}" srcOrd="1" destOrd="0" presId="urn:microsoft.com/office/officeart/2005/8/layout/arrow2"/>
    <dgm:cxn modelId="{9F2186F4-3365-4B96-8C74-1A0CFC30EF7B}" type="presParOf" srcId="{BB355230-A8FF-4BF3-AB28-02518DE7A35E}" destId="{07DEDA5E-2326-4D9E-8715-AC296CD9DAE7}" srcOrd="2" destOrd="0" presId="urn:microsoft.com/office/officeart/2005/8/layout/arrow2"/>
    <dgm:cxn modelId="{661C6E29-F1E0-4FCD-BBA6-4BE5C91A5D09}" type="presParOf" srcId="{BB355230-A8FF-4BF3-AB28-02518DE7A35E}" destId="{B5DE3F08-4AE3-483B-9819-1056364CE59A}" srcOrd="3" destOrd="0" presId="urn:microsoft.com/office/officeart/2005/8/layout/arrow2"/>
    <dgm:cxn modelId="{E3411EE0-671D-4DA4-9C2C-0A1AE0D7272C}" type="presParOf" srcId="{BB355230-A8FF-4BF3-AB28-02518DE7A35E}" destId="{161DFE73-C9CD-4A06-8588-110758A19034}" srcOrd="4" destOrd="0" presId="urn:microsoft.com/office/officeart/2005/8/layout/arrow2"/>
    <dgm:cxn modelId="{044528F8-2686-4D9E-AD18-FABE8D9D041B}" type="presParOf" srcId="{BB355230-A8FF-4BF3-AB28-02518DE7A35E}" destId="{83DC779C-8A4F-419E-8F3A-91EC6087B2EA}" srcOrd="5"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06C3EA0-1747-4FD7-9D1F-1FEACE0E81BD}" type="doc">
      <dgm:prSet loTypeId="urn:microsoft.com/office/officeart/2005/8/layout/cycle2" loCatId="cycle" qsTypeId="urn:microsoft.com/office/officeart/2005/8/quickstyle/simple4" qsCatId="simple" csTypeId="urn:microsoft.com/office/officeart/2005/8/colors/accent1_2" csCatId="accent1" phldr="1"/>
      <dgm:spPr/>
    </dgm:pt>
    <dgm:pt modelId="{815EA698-B8D5-4F7B-9D2F-C969BFAD98DF}">
      <dgm:prSet phldrT="[文本]" custT="1"/>
      <dgm:spPr/>
      <dgm:t>
        <a:bodyPr/>
        <a:lstStyle/>
        <a:p>
          <a:r>
            <a:rPr lang="zh-CN" altLang="en-US" sz="1600" b="1" dirty="0" smtClean="0">
              <a:latin typeface="微软雅黑" panose="020B0503020204020204" pitchFamily="34" charset="-122"/>
              <a:ea typeface="微软雅黑" panose="020B0503020204020204" pitchFamily="34" charset="-122"/>
            </a:rPr>
            <a:t>知识的采集与形成</a:t>
          </a:r>
          <a:endParaRPr lang="zh-CN" altLang="en-US" sz="1600" b="1" dirty="0">
            <a:latin typeface="微软雅黑" panose="020B0503020204020204" pitchFamily="34" charset="-122"/>
            <a:ea typeface="微软雅黑" panose="020B0503020204020204" pitchFamily="34" charset="-122"/>
          </a:endParaRPr>
        </a:p>
      </dgm:t>
    </dgm:pt>
    <dgm:pt modelId="{E6014229-F6BE-4402-946B-7A46DA8B1FDF}" type="parTrans" cxnId="{ED318C61-EEAE-46C1-966D-56A60C456838}">
      <dgm:prSet/>
      <dgm:spPr/>
      <dgm:t>
        <a:bodyPr/>
        <a:lstStyle/>
        <a:p>
          <a:endParaRPr lang="zh-CN" altLang="en-US" sz="1600" b="1">
            <a:latin typeface="微软雅黑" panose="020B0503020204020204" pitchFamily="34" charset="-122"/>
            <a:ea typeface="微软雅黑" panose="020B0503020204020204" pitchFamily="34" charset="-122"/>
          </a:endParaRPr>
        </a:p>
      </dgm:t>
    </dgm:pt>
    <dgm:pt modelId="{1C4C4939-EE3D-4E6F-B668-FB28E04AA756}" type="sibTrans" cxnId="{ED318C61-EEAE-46C1-966D-56A60C456838}">
      <dgm:prSet/>
      <dgm:spPr/>
      <dgm:t>
        <a:bodyPr/>
        <a:lstStyle/>
        <a:p>
          <a:endParaRPr lang="zh-CN" altLang="en-US" sz="1600" b="1">
            <a:latin typeface="微软雅黑" panose="020B0503020204020204" pitchFamily="34" charset="-122"/>
            <a:ea typeface="微软雅黑" panose="020B0503020204020204" pitchFamily="34" charset="-122"/>
          </a:endParaRPr>
        </a:p>
      </dgm:t>
    </dgm:pt>
    <dgm:pt modelId="{EA051D0C-FC4B-4816-B8A8-EDC32BEDF7BA}">
      <dgm:prSet phldrT="[文本]" custT="1"/>
      <dgm:spPr/>
      <dgm:t>
        <a:bodyPr/>
        <a:lstStyle/>
        <a:p>
          <a:r>
            <a:rPr lang="zh-CN" altLang="en-US" sz="1600" b="1" dirty="0" smtClean="0">
              <a:latin typeface="微软雅黑" panose="020B0503020204020204" pitchFamily="34" charset="-122"/>
              <a:ea typeface="微软雅黑" panose="020B0503020204020204" pitchFamily="34" charset="-122"/>
            </a:rPr>
            <a:t>知识的传播与共享</a:t>
          </a:r>
          <a:endParaRPr lang="zh-CN" altLang="en-US" sz="1600" b="1" dirty="0">
            <a:latin typeface="微软雅黑" panose="020B0503020204020204" pitchFamily="34" charset="-122"/>
            <a:ea typeface="微软雅黑" panose="020B0503020204020204" pitchFamily="34" charset="-122"/>
          </a:endParaRPr>
        </a:p>
      </dgm:t>
    </dgm:pt>
    <dgm:pt modelId="{73215969-F88C-4F56-B559-B7540C9214EE}" type="parTrans" cxnId="{49ED2266-9098-4960-8389-54EF2AAD8953}">
      <dgm:prSet/>
      <dgm:spPr/>
      <dgm:t>
        <a:bodyPr/>
        <a:lstStyle/>
        <a:p>
          <a:endParaRPr lang="zh-CN" altLang="en-US" sz="1600" b="1">
            <a:latin typeface="微软雅黑" panose="020B0503020204020204" pitchFamily="34" charset="-122"/>
            <a:ea typeface="微软雅黑" panose="020B0503020204020204" pitchFamily="34" charset="-122"/>
          </a:endParaRPr>
        </a:p>
      </dgm:t>
    </dgm:pt>
    <dgm:pt modelId="{E1CBCB68-07EA-4184-A446-F2D3A8E420A9}" type="sibTrans" cxnId="{49ED2266-9098-4960-8389-54EF2AAD8953}">
      <dgm:prSet/>
      <dgm:spPr/>
      <dgm:t>
        <a:bodyPr/>
        <a:lstStyle/>
        <a:p>
          <a:endParaRPr lang="zh-CN" altLang="en-US" sz="1600" b="1">
            <a:latin typeface="微软雅黑" panose="020B0503020204020204" pitchFamily="34" charset="-122"/>
            <a:ea typeface="微软雅黑" panose="020B0503020204020204" pitchFamily="34" charset="-122"/>
          </a:endParaRPr>
        </a:p>
      </dgm:t>
    </dgm:pt>
    <dgm:pt modelId="{0759E0F2-F623-4B74-857D-A81D90E6EBFC}">
      <dgm:prSet phldrT="[文本]" custT="1"/>
      <dgm:spPr/>
      <dgm:t>
        <a:bodyPr/>
        <a:lstStyle/>
        <a:p>
          <a:r>
            <a:rPr lang="zh-CN" altLang="en-US" sz="1600" b="1" dirty="0" smtClean="0">
              <a:latin typeface="微软雅黑" panose="020B0503020204020204" pitchFamily="34" charset="-122"/>
              <a:ea typeface="微软雅黑" panose="020B0503020204020204" pitchFamily="34" charset="-122"/>
            </a:rPr>
            <a:t>知识的使用与创新</a:t>
          </a:r>
          <a:endParaRPr lang="zh-CN" altLang="en-US" sz="1600" b="1" dirty="0">
            <a:latin typeface="微软雅黑" panose="020B0503020204020204" pitchFamily="34" charset="-122"/>
            <a:ea typeface="微软雅黑" panose="020B0503020204020204" pitchFamily="34" charset="-122"/>
          </a:endParaRPr>
        </a:p>
      </dgm:t>
    </dgm:pt>
    <dgm:pt modelId="{4FEA0B60-103B-4EE2-B66C-ACF77FC5E5CB}" type="parTrans" cxnId="{23437784-E676-4D87-85F9-C6F6E2881704}">
      <dgm:prSet/>
      <dgm:spPr/>
      <dgm:t>
        <a:bodyPr/>
        <a:lstStyle/>
        <a:p>
          <a:endParaRPr lang="zh-CN" altLang="en-US" sz="1600" b="1">
            <a:latin typeface="微软雅黑" panose="020B0503020204020204" pitchFamily="34" charset="-122"/>
            <a:ea typeface="微软雅黑" panose="020B0503020204020204" pitchFamily="34" charset="-122"/>
          </a:endParaRPr>
        </a:p>
      </dgm:t>
    </dgm:pt>
    <dgm:pt modelId="{5CD257AB-2A1C-4554-B873-604AAD31E93C}" type="sibTrans" cxnId="{23437784-E676-4D87-85F9-C6F6E2881704}">
      <dgm:prSet/>
      <dgm:spPr/>
      <dgm:t>
        <a:bodyPr/>
        <a:lstStyle/>
        <a:p>
          <a:endParaRPr lang="zh-CN" altLang="en-US" sz="1600" b="1">
            <a:latin typeface="微软雅黑" panose="020B0503020204020204" pitchFamily="34" charset="-122"/>
            <a:ea typeface="微软雅黑" panose="020B0503020204020204" pitchFamily="34" charset="-122"/>
          </a:endParaRPr>
        </a:p>
      </dgm:t>
    </dgm:pt>
    <dgm:pt modelId="{C472820C-3AB1-4D1A-9C1E-58C5C19D723F}">
      <dgm:prSet phldrT="[文本]" custT="1"/>
      <dgm:spPr/>
      <dgm:t>
        <a:bodyPr/>
        <a:lstStyle/>
        <a:p>
          <a:r>
            <a:rPr lang="zh-CN" altLang="en-US" sz="1600" b="1" dirty="0" smtClean="0">
              <a:latin typeface="微软雅黑" panose="020B0503020204020204" pitchFamily="34" charset="-122"/>
              <a:ea typeface="微软雅黑" panose="020B0503020204020204" pitchFamily="34" charset="-122"/>
            </a:rPr>
            <a:t>知识的存储与积累</a:t>
          </a:r>
          <a:endParaRPr lang="zh-CN" altLang="en-US" sz="1600" b="1" dirty="0">
            <a:latin typeface="微软雅黑" panose="020B0503020204020204" pitchFamily="34" charset="-122"/>
            <a:ea typeface="微软雅黑" panose="020B0503020204020204" pitchFamily="34" charset="-122"/>
          </a:endParaRPr>
        </a:p>
      </dgm:t>
    </dgm:pt>
    <dgm:pt modelId="{14731F61-ACE3-40BC-8BC3-9F225D5B5221}" type="parTrans" cxnId="{AEC41673-6803-4B3A-B2A9-C6049A35770C}">
      <dgm:prSet/>
      <dgm:spPr/>
      <dgm:t>
        <a:bodyPr/>
        <a:lstStyle/>
        <a:p>
          <a:endParaRPr lang="zh-CN" altLang="en-US" sz="1600" b="1">
            <a:latin typeface="微软雅黑" panose="020B0503020204020204" pitchFamily="34" charset="-122"/>
            <a:ea typeface="微软雅黑" panose="020B0503020204020204" pitchFamily="34" charset="-122"/>
          </a:endParaRPr>
        </a:p>
      </dgm:t>
    </dgm:pt>
    <dgm:pt modelId="{38F9CEAD-BEF9-458D-8E52-1046AB3ABB51}" type="sibTrans" cxnId="{AEC41673-6803-4B3A-B2A9-C6049A35770C}">
      <dgm:prSet/>
      <dgm:spPr/>
      <dgm:t>
        <a:bodyPr/>
        <a:lstStyle/>
        <a:p>
          <a:endParaRPr lang="zh-CN" altLang="en-US" sz="1600" b="1">
            <a:latin typeface="微软雅黑" panose="020B0503020204020204" pitchFamily="34" charset="-122"/>
            <a:ea typeface="微软雅黑" panose="020B0503020204020204" pitchFamily="34" charset="-122"/>
          </a:endParaRPr>
        </a:p>
      </dgm:t>
    </dgm:pt>
    <dgm:pt modelId="{E68C0D7B-85AF-445F-8257-C249311ACB86}" type="pres">
      <dgm:prSet presAssocID="{F06C3EA0-1747-4FD7-9D1F-1FEACE0E81BD}" presName="cycle" presStyleCnt="0">
        <dgm:presLayoutVars>
          <dgm:dir/>
          <dgm:resizeHandles val="exact"/>
        </dgm:presLayoutVars>
      </dgm:prSet>
      <dgm:spPr/>
    </dgm:pt>
    <dgm:pt modelId="{2DBE8F9D-49B4-44D4-989E-BC050CC2B329}" type="pres">
      <dgm:prSet presAssocID="{815EA698-B8D5-4F7B-9D2F-C969BFAD98DF}" presName="node" presStyleLbl="node1" presStyleIdx="0" presStyleCnt="4">
        <dgm:presLayoutVars>
          <dgm:bulletEnabled val="1"/>
        </dgm:presLayoutVars>
      </dgm:prSet>
      <dgm:spPr/>
      <dgm:t>
        <a:bodyPr/>
        <a:lstStyle/>
        <a:p>
          <a:endParaRPr lang="zh-CN" altLang="en-US"/>
        </a:p>
      </dgm:t>
    </dgm:pt>
    <dgm:pt modelId="{949A50B6-2929-461C-AC48-1E4EA089A250}" type="pres">
      <dgm:prSet presAssocID="{1C4C4939-EE3D-4E6F-B668-FB28E04AA756}" presName="sibTrans" presStyleLbl="sibTrans2D1" presStyleIdx="0" presStyleCnt="4"/>
      <dgm:spPr/>
      <dgm:t>
        <a:bodyPr/>
        <a:lstStyle/>
        <a:p>
          <a:endParaRPr lang="zh-CN" altLang="en-US"/>
        </a:p>
      </dgm:t>
    </dgm:pt>
    <dgm:pt modelId="{3F528FCA-AD8B-419C-AB26-2FA14843C3BB}" type="pres">
      <dgm:prSet presAssocID="{1C4C4939-EE3D-4E6F-B668-FB28E04AA756}" presName="connectorText" presStyleLbl="sibTrans2D1" presStyleIdx="0" presStyleCnt="4"/>
      <dgm:spPr/>
      <dgm:t>
        <a:bodyPr/>
        <a:lstStyle/>
        <a:p>
          <a:endParaRPr lang="zh-CN" altLang="en-US"/>
        </a:p>
      </dgm:t>
    </dgm:pt>
    <dgm:pt modelId="{3BA92810-6F56-422C-988A-65C7F999B1B7}" type="pres">
      <dgm:prSet presAssocID="{C472820C-3AB1-4D1A-9C1E-58C5C19D723F}" presName="node" presStyleLbl="node1" presStyleIdx="1" presStyleCnt="4">
        <dgm:presLayoutVars>
          <dgm:bulletEnabled val="1"/>
        </dgm:presLayoutVars>
      </dgm:prSet>
      <dgm:spPr/>
      <dgm:t>
        <a:bodyPr/>
        <a:lstStyle/>
        <a:p>
          <a:endParaRPr lang="zh-CN" altLang="en-US"/>
        </a:p>
      </dgm:t>
    </dgm:pt>
    <dgm:pt modelId="{40AB49DC-9F33-419C-85E4-E9C8953647B2}" type="pres">
      <dgm:prSet presAssocID="{38F9CEAD-BEF9-458D-8E52-1046AB3ABB51}" presName="sibTrans" presStyleLbl="sibTrans2D1" presStyleIdx="1" presStyleCnt="4"/>
      <dgm:spPr/>
      <dgm:t>
        <a:bodyPr/>
        <a:lstStyle/>
        <a:p>
          <a:endParaRPr lang="zh-CN" altLang="en-US"/>
        </a:p>
      </dgm:t>
    </dgm:pt>
    <dgm:pt modelId="{33A7D524-3972-406E-B869-3CF5AE51CF34}" type="pres">
      <dgm:prSet presAssocID="{38F9CEAD-BEF9-458D-8E52-1046AB3ABB51}" presName="connectorText" presStyleLbl="sibTrans2D1" presStyleIdx="1" presStyleCnt="4"/>
      <dgm:spPr/>
      <dgm:t>
        <a:bodyPr/>
        <a:lstStyle/>
        <a:p>
          <a:endParaRPr lang="zh-CN" altLang="en-US"/>
        </a:p>
      </dgm:t>
    </dgm:pt>
    <dgm:pt modelId="{65D923D7-9FD9-4F18-A2DE-2B2805DF7FDF}" type="pres">
      <dgm:prSet presAssocID="{EA051D0C-FC4B-4816-B8A8-EDC32BEDF7BA}" presName="node" presStyleLbl="node1" presStyleIdx="2" presStyleCnt="4">
        <dgm:presLayoutVars>
          <dgm:bulletEnabled val="1"/>
        </dgm:presLayoutVars>
      </dgm:prSet>
      <dgm:spPr/>
      <dgm:t>
        <a:bodyPr/>
        <a:lstStyle/>
        <a:p>
          <a:endParaRPr lang="zh-CN" altLang="en-US"/>
        </a:p>
      </dgm:t>
    </dgm:pt>
    <dgm:pt modelId="{1965C794-A12C-429E-9EA8-7F38985FC47F}" type="pres">
      <dgm:prSet presAssocID="{E1CBCB68-07EA-4184-A446-F2D3A8E420A9}" presName="sibTrans" presStyleLbl="sibTrans2D1" presStyleIdx="2" presStyleCnt="4"/>
      <dgm:spPr/>
      <dgm:t>
        <a:bodyPr/>
        <a:lstStyle/>
        <a:p>
          <a:endParaRPr lang="zh-CN" altLang="en-US"/>
        </a:p>
      </dgm:t>
    </dgm:pt>
    <dgm:pt modelId="{32CDA0F5-D466-49C0-B04C-7EC0C9B10534}" type="pres">
      <dgm:prSet presAssocID="{E1CBCB68-07EA-4184-A446-F2D3A8E420A9}" presName="connectorText" presStyleLbl="sibTrans2D1" presStyleIdx="2" presStyleCnt="4"/>
      <dgm:spPr/>
      <dgm:t>
        <a:bodyPr/>
        <a:lstStyle/>
        <a:p>
          <a:endParaRPr lang="zh-CN" altLang="en-US"/>
        </a:p>
      </dgm:t>
    </dgm:pt>
    <dgm:pt modelId="{CE1E3A15-1447-4C93-96A5-66EFAFDC909C}" type="pres">
      <dgm:prSet presAssocID="{0759E0F2-F623-4B74-857D-A81D90E6EBFC}" presName="node" presStyleLbl="node1" presStyleIdx="3" presStyleCnt="4">
        <dgm:presLayoutVars>
          <dgm:bulletEnabled val="1"/>
        </dgm:presLayoutVars>
      </dgm:prSet>
      <dgm:spPr/>
      <dgm:t>
        <a:bodyPr/>
        <a:lstStyle/>
        <a:p>
          <a:endParaRPr lang="zh-CN" altLang="en-US"/>
        </a:p>
      </dgm:t>
    </dgm:pt>
    <dgm:pt modelId="{20A83D22-F7BF-4822-8CCC-B84BF3BA985C}" type="pres">
      <dgm:prSet presAssocID="{5CD257AB-2A1C-4554-B873-604AAD31E93C}" presName="sibTrans" presStyleLbl="sibTrans2D1" presStyleIdx="3" presStyleCnt="4"/>
      <dgm:spPr/>
      <dgm:t>
        <a:bodyPr/>
        <a:lstStyle/>
        <a:p>
          <a:endParaRPr lang="zh-CN" altLang="en-US"/>
        </a:p>
      </dgm:t>
    </dgm:pt>
    <dgm:pt modelId="{950D7DCF-B500-49ED-9C70-BAFFFF211CAE}" type="pres">
      <dgm:prSet presAssocID="{5CD257AB-2A1C-4554-B873-604AAD31E93C}" presName="connectorText" presStyleLbl="sibTrans2D1" presStyleIdx="3" presStyleCnt="4"/>
      <dgm:spPr/>
      <dgm:t>
        <a:bodyPr/>
        <a:lstStyle/>
        <a:p>
          <a:endParaRPr lang="zh-CN" altLang="en-US"/>
        </a:p>
      </dgm:t>
    </dgm:pt>
  </dgm:ptLst>
  <dgm:cxnLst>
    <dgm:cxn modelId="{675EA5B0-563A-4B0C-B689-FA420CC19ACF}" type="presOf" srcId="{E1CBCB68-07EA-4184-A446-F2D3A8E420A9}" destId="{32CDA0F5-D466-49C0-B04C-7EC0C9B10534}" srcOrd="1" destOrd="0" presId="urn:microsoft.com/office/officeart/2005/8/layout/cycle2"/>
    <dgm:cxn modelId="{D9938B5E-57A2-4ED1-8CB2-656DC826197F}" type="presOf" srcId="{38F9CEAD-BEF9-458D-8E52-1046AB3ABB51}" destId="{40AB49DC-9F33-419C-85E4-E9C8953647B2}" srcOrd="0" destOrd="0" presId="urn:microsoft.com/office/officeart/2005/8/layout/cycle2"/>
    <dgm:cxn modelId="{AD9CB48B-F460-40BC-8B6D-7BD143DDF522}" type="presOf" srcId="{5CD257AB-2A1C-4554-B873-604AAD31E93C}" destId="{20A83D22-F7BF-4822-8CCC-B84BF3BA985C}" srcOrd="0" destOrd="0" presId="urn:microsoft.com/office/officeart/2005/8/layout/cycle2"/>
    <dgm:cxn modelId="{ED318C61-EEAE-46C1-966D-56A60C456838}" srcId="{F06C3EA0-1747-4FD7-9D1F-1FEACE0E81BD}" destId="{815EA698-B8D5-4F7B-9D2F-C969BFAD98DF}" srcOrd="0" destOrd="0" parTransId="{E6014229-F6BE-4402-946B-7A46DA8B1FDF}" sibTransId="{1C4C4939-EE3D-4E6F-B668-FB28E04AA756}"/>
    <dgm:cxn modelId="{CC173CFB-94EE-4AF0-BC37-2F00DA7BCC19}" type="presOf" srcId="{815EA698-B8D5-4F7B-9D2F-C969BFAD98DF}" destId="{2DBE8F9D-49B4-44D4-989E-BC050CC2B329}" srcOrd="0" destOrd="0" presId="urn:microsoft.com/office/officeart/2005/8/layout/cycle2"/>
    <dgm:cxn modelId="{7CCD8089-6962-4A4B-A14B-509743B730B0}" type="presOf" srcId="{5CD257AB-2A1C-4554-B873-604AAD31E93C}" destId="{950D7DCF-B500-49ED-9C70-BAFFFF211CAE}" srcOrd="1" destOrd="0" presId="urn:microsoft.com/office/officeart/2005/8/layout/cycle2"/>
    <dgm:cxn modelId="{49ED2266-9098-4960-8389-54EF2AAD8953}" srcId="{F06C3EA0-1747-4FD7-9D1F-1FEACE0E81BD}" destId="{EA051D0C-FC4B-4816-B8A8-EDC32BEDF7BA}" srcOrd="2" destOrd="0" parTransId="{73215969-F88C-4F56-B559-B7540C9214EE}" sibTransId="{E1CBCB68-07EA-4184-A446-F2D3A8E420A9}"/>
    <dgm:cxn modelId="{23437784-E676-4D87-85F9-C6F6E2881704}" srcId="{F06C3EA0-1747-4FD7-9D1F-1FEACE0E81BD}" destId="{0759E0F2-F623-4B74-857D-A81D90E6EBFC}" srcOrd="3" destOrd="0" parTransId="{4FEA0B60-103B-4EE2-B66C-ACF77FC5E5CB}" sibTransId="{5CD257AB-2A1C-4554-B873-604AAD31E93C}"/>
    <dgm:cxn modelId="{BD8EFEAE-E0DF-4A8C-8282-3A6617D065E0}" type="presOf" srcId="{F06C3EA0-1747-4FD7-9D1F-1FEACE0E81BD}" destId="{E68C0D7B-85AF-445F-8257-C249311ACB86}" srcOrd="0" destOrd="0" presId="urn:microsoft.com/office/officeart/2005/8/layout/cycle2"/>
    <dgm:cxn modelId="{FEEB5DAF-4821-4353-BFAA-FF11FCF5D925}" type="presOf" srcId="{C472820C-3AB1-4D1A-9C1E-58C5C19D723F}" destId="{3BA92810-6F56-422C-988A-65C7F999B1B7}" srcOrd="0" destOrd="0" presId="urn:microsoft.com/office/officeart/2005/8/layout/cycle2"/>
    <dgm:cxn modelId="{0F1879F2-4A14-4BBF-82AE-913196CD83C9}" type="presOf" srcId="{E1CBCB68-07EA-4184-A446-F2D3A8E420A9}" destId="{1965C794-A12C-429E-9EA8-7F38985FC47F}" srcOrd="0" destOrd="0" presId="urn:microsoft.com/office/officeart/2005/8/layout/cycle2"/>
    <dgm:cxn modelId="{511F5A25-3C37-40C2-A862-AC31A718143C}" type="presOf" srcId="{38F9CEAD-BEF9-458D-8E52-1046AB3ABB51}" destId="{33A7D524-3972-406E-B869-3CF5AE51CF34}" srcOrd="1" destOrd="0" presId="urn:microsoft.com/office/officeart/2005/8/layout/cycle2"/>
    <dgm:cxn modelId="{AEC41673-6803-4B3A-B2A9-C6049A35770C}" srcId="{F06C3EA0-1747-4FD7-9D1F-1FEACE0E81BD}" destId="{C472820C-3AB1-4D1A-9C1E-58C5C19D723F}" srcOrd="1" destOrd="0" parTransId="{14731F61-ACE3-40BC-8BC3-9F225D5B5221}" sibTransId="{38F9CEAD-BEF9-458D-8E52-1046AB3ABB51}"/>
    <dgm:cxn modelId="{D4F4810C-1776-4639-A017-ABA11D877527}" type="presOf" srcId="{1C4C4939-EE3D-4E6F-B668-FB28E04AA756}" destId="{3F528FCA-AD8B-419C-AB26-2FA14843C3BB}" srcOrd="1" destOrd="0" presId="urn:microsoft.com/office/officeart/2005/8/layout/cycle2"/>
    <dgm:cxn modelId="{66B9BF39-CC76-4D95-9E3A-0209C0767344}" type="presOf" srcId="{EA051D0C-FC4B-4816-B8A8-EDC32BEDF7BA}" destId="{65D923D7-9FD9-4F18-A2DE-2B2805DF7FDF}" srcOrd="0" destOrd="0" presId="urn:microsoft.com/office/officeart/2005/8/layout/cycle2"/>
    <dgm:cxn modelId="{EC5CEB29-3539-44E5-BE29-A8AC51E1AAC1}" type="presOf" srcId="{1C4C4939-EE3D-4E6F-B668-FB28E04AA756}" destId="{949A50B6-2929-461C-AC48-1E4EA089A250}" srcOrd="0" destOrd="0" presId="urn:microsoft.com/office/officeart/2005/8/layout/cycle2"/>
    <dgm:cxn modelId="{11ED5BAF-1C26-47EA-987A-92E8C7AEC95F}" type="presOf" srcId="{0759E0F2-F623-4B74-857D-A81D90E6EBFC}" destId="{CE1E3A15-1447-4C93-96A5-66EFAFDC909C}" srcOrd="0" destOrd="0" presId="urn:microsoft.com/office/officeart/2005/8/layout/cycle2"/>
    <dgm:cxn modelId="{65D711A8-A255-46F7-9802-76860A2F15B1}" type="presParOf" srcId="{E68C0D7B-85AF-445F-8257-C249311ACB86}" destId="{2DBE8F9D-49B4-44D4-989E-BC050CC2B329}" srcOrd="0" destOrd="0" presId="urn:microsoft.com/office/officeart/2005/8/layout/cycle2"/>
    <dgm:cxn modelId="{4822F4C9-0AA6-4444-A3E2-3079D9A18782}" type="presParOf" srcId="{E68C0D7B-85AF-445F-8257-C249311ACB86}" destId="{949A50B6-2929-461C-AC48-1E4EA089A250}" srcOrd="1" destOrd="0" presId="urn:microsoft.com/office/officeart/2005/8/layout/cycle2"/>
    <dgm:cxn modelId="{A12E47AB-525D-470D-8D3C-247AB1102652}" type="presParOf" srcId="{949A50B6-2929-461C-AC48-1E4EA089A250}" destId="{3F528FCA-AD8B-419C-AB26-2FA14843C3BB}" srcOrd="0" destOrd="0" presId="urn:microsoft.com/office/officeart/2005/8/layout/cycle2"/>
    <dgm:cxn modelId="{CC60CC1D-9D4E-4040-9C19-33831EA6F7B8}" type="presParOf" srcId="{E68C0D7B-85AF-445F-8257-C249311ACB86}" destId="{3BA92810-6F56-422C-988A-65C7F999B1B7}" srcOrd="2" destOrd="0" presId="urn:microsoft.com/office/officeart/2005/8/layout/cycle2"/>
    <dgm:cxn modelId="{F735B242-EC70-401A-85BD-2B4C41F17129}" type="presParOf" srcId="{E68C0D7B-85AF-445F-8257-C249311ACB86}" destId="{40AB49DC-9F33-419C-85E4-E9C8953647B2}" srcOrd="3" destOrd="0" presId="urn:microsoft.com/office/officeart/2005/8/layout/cycle2"/>
    <dgm:cxn modelId="{3EB7D6BE-E44F-42D4-99FD-B42024F847C0}" type="presParOf" srcId="{40AB49DC-9F33-419C-85E4-E9C8953647B2}" destId="{33A7D524-3972-406E-B869-3CF5AE51CF34}" srcOrd="0" destOrd="0" presId="urn:microsoft.com/office/officeart/2005/8/layout/cycle2"/>
    <dgm:cxn modelId="{B9FE0DD0-0850-4D14-AC9E-4A19850D8FFF}" type="presParOf" srcId="{E68C0D7B-85AF-445F-8257-C249311ACB86}" destId="{65D923D7-9FD9-4F18-A2DE-2B2805DF7FDF}" srcOrd="4" destOrd="0" presId="urn:microsoft.com/office/officeart/2005/8/layout/cycle2"/>
    <dgm:cxn modelId="{3F34A503-66AE-4D21-AB0C-AF88195E0CD6}" type="presParOf" srcId="{E68C0D7B-85AF-445F-8257-C249311ACB86}" destId="{1965C794-A12C-429E-9EA8-7F38985FC47F}" srcOrd="5" destOrd="0" presId="urn:microsoft.com/office/officeart/2005/8/layout/cycle2"/>
    <dgm:cxn modelId="{91BB63D3-2DD9-4CAB-B8D2-A749F868480F}" type="presParOf" srcId="{1965C794-A12C-429E-9EA8-7F38985FC47F}" destId="{32CDA0F5-D466-49C0-B04C-7EC0C9B10534}" srcOrd="0" destOrd="0" presId="urn:microsoft.com/office/officeart/2005/8/layout/cycle2"/>
    <dgm:cxn modelId="{EA977305-8231-434A-868B-DE9BCFC8BFEA}" type="presParOf" srcId="{E68C0D7B-85AF-445F-8257-C249311ACB86}" destId="{CE1E3A15-1447-4C93-96A5-66EFAFDC909C}" srcOrd="6" destOrd="0" presId="urn:microsoft.com/office/officeart/2005/8/layout/cycle2"/>
    <dgm:cxn modelId="{5903F7F7-7A59-4AA0-A523-45C3F52CF754}" type="presParOf" srcId="{E68C0D7B-85AF-445F-8257-C249311ACB86}" destId="{20A83D22-F7BF-4822-8CCC-B84BF3BA985C}" srcOrd="7" destOrd="0" presId="urn:microsoft.com/office/officeart/2005/8/layout/cycle2"/>
    <dgm:cxn modelId="{7CA07D40-4D90-4181-B68D-93C3F602809B}" type="presParOf" srcId="{20A83D22-F7BF-4822-8CCC-B84BF3BA985C}" destId="{950D7DCF-B500-49ED-9C70-BAFFFF211CAE}"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099BC8-F1A1-4022-8BD3-35BFADD4C214}">
      <dsp:nvSpPr>
        <dsp:cNvPr id="0" name=""/>
        <dsp:cNvSpPr/>
      </dsp:nvSpPr>
      <dsp:spPr>
        <a:xfrm>
          <a:off x="1882536" y="0"/>
          <a:ext cx="5184576" cy="3240360"/>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48E851F-61E7-4A33-A080-23A8ED464C30}">
      <dsp:nvSpPr>
        <dsp:cNvPr id="0" name=""/>
        <dsp:cNvSpPr/>
      </dsp:nvSpPr>
      <dsp:spPr>
        <a:xfrm>
          <a:off x="2540978" y="2236496"/>
          <a:ext cx="134798" cy="13479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518807E-19C5-4778-B14D-E80546D5B91A}">
      <dsp:nvSpPr>
        <dsp:cNvPr id="0" name=""/>
        <dsp:cNvSpPr/>
      </dsp:nvSpPr>
      <dsp:spPr>
        <a:xfrm>
          <a:off x="2608377" y="2303895"/>
          <a:ext cx="1208006" cy="9364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427" tIns="0" rIns="0" bIns="0" numCol="1" spcCol="1270" anchor="t" anchorCtr="0">
          <a:noAutofit/>
        </a:bodyPr>
        <a:lstStyle/>
        <a:p>
          <a:pPr lvl="0" algn="l" defTabSz="711200">
            <a:lnSpc>
              <a:spcPct val="90000"/>
            </a:lnSpc>
            <a:spcBef>
              <a:spcPct val="0"/>
            </a:spcBef>
            <a:spcAft>
              <a:spcPct val="35000"/>
            </a:spcAft>
          </a:pPr>
          <a:r>
            <a:rPr lang="zh-CN" altLang="en-US" sz="1600" b="1" kern="1200" dirty="0" smtClean="0">
              <a:latin typeface="微软雅黑" panose="020B0503020204020204" pitchFamily="34" charset="-122"/>
              <a:ea typeface="微软雅黑" panose="020B0503020204020204" pitchFamily="34" charset="-122"/>
            </a:rPr>
            <a:t>显性知识的有序化</a:t>
          </a:r>
          <a:endParaRPr lang="zh-CN" altLang="en-US" sz="1600" b="1" kern="1200" dirty="0">
            <a:latin typeface="微软雅黑" panose="020B0503020204020204" pitchFamily="34" charset="-122"/>
            <a:ea typeface="微软雅黑" panose="020B0503020204020204" pitchFamily="34" charset="-122"/>
          </a:endParaRPr>
        </a:p>
      </dsp:txBody>
      <dsp:txXfrm>
        <a:off x="2608377" y="2303895"/>
        <a:ext cx="1208006" cy="936464"/>
      </dsp:txXfrm>
    </dsp:sp>
    <dsp:sp modelId="{07DEDA5E-2326-4D9E-8715-AC296CD9DAE7}">
      <dsp:nvSpPr>
        <dsp:cNvPr id="0" name=""/>
        <dsp:cNvSpPr/>
      </dsp:nvSpPr>
      <dsp:spPr>
        <a:xfrm>
          <a:off x="3730838" y="1355766"/>
          <a:ext cx="243675" cy="24367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5DE3F08-4AE3-483B-9819-1056364CE59A}">
      <dsp:nvSpPr>
        <dsp:cNvPr id="0" name=""/>
        <dsp:cNvSpPr/>
      </dsp:nvSpPr>
      <dsp:spPr>
        <a:xfrm>
          <a:off x="3852675" y="1477604"/>
          <a:ext cx="1244298" cy="17627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118" tIns="0" rIns="0" bIns="0" numCol="1" spcCol="1270" anchor="t" anchorCtr="0">
          <a:noAutofit/>
        </a:bodyPr>
        <a:lstStyle/>
        <a:p>
          <a:pPr lvl="0" algn="l" defTabSz="711200">
            <a:lnSpc>
              <a:spcPct val="90000"/>
            </a:lnSpc>
            <a:spcBef>
              <a:spcPct val="0"/>
            </a:spcBef>
            <a:spcAft>
              <a:spcPct val="35000"/>
            </a:spcAft>
          </a:pPr>
          <a:r>
            <a:rPr lang="zh-CN" altLang="en-US" sz="1600" b="1" kern="1200" dirty="0" smtClean="0">
              <a:latin typeface="微软雅黑" panose="020B0503020204020204" pitchFamily="34" charset="-122"/>
              <a:ea typeface="微软雅黑" panose="020B0503020204020204" pitchFamily="34" charset="-122"/>
            </a:rPr>
            <a:t>隐性知识的显性化</a:t>
          </a:r>
          <a:endParaRPr lang="zh-CN" altLang="en-US" sz="1600" b="1" kern="1200" dirty="0">
            <a:latin typeface="微软雅黑" panose="020B0503020204020204" pitchFamily="34" charset="-122"/>
            <a:ea typeface="微软雅黑" panose="020B0503020204020204" pitchFamily="34" charset="-122"/>
          </a:endParaRPr>
        </a:p>
      </dsp:txBody>
      <dsp:txXfrm>
        <a:off x="3852675" y="1477604"/>
        <a:ext cx="1244298" cy="1762755"/>
      </dsp:txXfrm>
    </dsp:sp>
    <dsp:sp modelId="{161DFE73-C9CD-4A06-8588-110758A19034}">
      <dsp:nvSpPr>
        <dsp:cNvPr id="0" name=""/>
        <dsp:cNvSpPr/>
      </dsp:nvSpPr>
      <dsp:spPr>
        <a:xfrm>
          <a:off x="5161781" y="819811"/>
          <a:ext cx="336997" cy="33699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3DC779C-8A4F-419E-8F3A-91EC6087B2EA}">
      <dsp:nvSpPr>
        <dsp:cNvPr id="0" name=""/>
        <dsp:cNvSpPr/>
      </dsp:nvSpPr>
      <dsp:spPr>
        <a:xfrm>
          <a:off x="5330280" y="988309"/>
          <a:ext cx="1244298" cy="22520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8568" tIns="0" rIns="0" bIns="0" numCol="1" spcCol="1270" anchor="t" anchorCtr="0">
          <a:noAutofit/>
        </a:bodyPr>
        <a:lstStyle/>
        <a:p>
          <a:pPr lvl="0" algn="l" defTabSz="711200">
            <a:lnSpc>
              <a:spcPct val="90000"/>
            </a:lnSpc>
            <a:spcBef>
              <a:spcPct val="0"/>
            </a:spcBef>
            <a:spcAft>
              <a:spcPct val="35000"/>
            </a:spcAft>
          </a:pPr>
          <a:r>
            <a:rPr lang="zh-CN" altLang="en-US" sz="1600" b="1" kern="1200" dirty="0" smtClean="0">
              <a:solidFill>
                <a:schemeClr val="tx1"/>
              </a:solidFill>
              <a:latin typeface="微软雅黑" panose="020B0503020204020204" pitchFamily="34" charset="-122"/>
              <a:ea typeface="微软雅黑" panose="020B0503020204020204" pitchFamily="34" charset="-122"/>
            </a:rPr>
            <a:t>知识的维护、应用与共享</a:t>
          </a:r>
          <a:endParaRPr lang="zh-CN" altLang="en-US" sz="1600" b="1" kern="1200" dirty="0">
            <a:solidFill>
              <a:schemeClr val="tx1"/>
            </a:solidFill>
            <a:latin typeface="微软雅黑" panose="020B0503020204020204" pitchFamily="34" charset="-122"/>
            <a:ea typeface="微软雅黑" panose="020B0503020204020204" pitchFamily="34" charset="-122"/>
          </a:endParaRPr>
        </a:p>
      </dsp:txBody>
      <dsp:txXfrm>
        <a:off x="5330280" y="988309"/>
        <a:ext cx="1244298" cy="22520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BE8F9D-49B4-44D4-989E-BC050CC2B329}">
      <dsp:nvSpPr>
        <dsp:cNvPr id="0" name=""/>
        <dsp:cNvSpPr/>
      </dsp:nvSpPr>
      <dsp:spPr>
        <a:xfrm>
          <a:off x="2842112" y="663"/>
          <a:ext cx="1151531" cy="1151531"/>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zh-CN" altLang="en-US" sz="1600" b="1" kern="1200" dirty="0" smtClean="0">
              <a:latin typeface="微软雅黑" panose="020B0503020204020204" pitchFamily="34" charset="-122"/>
              <a:ea typeface="微软雅黑" panose="020B0503020204020204" pitchFamily="34" charset="-122"/>
            </a:rPr>
            <a:t>知识的采集与形成</a:t>
          </a:r>
          <a:endParaRPr lang="zh-CN" altLang="en-US" sz="1600" b="1" kern="1200" dirty="0">
            <a:latin typeface="微软雅黑" panose="020B0503020204020204" pitchFamily="34" charset="-122"/>
            <a:ea typeface="微软雅黑" panose="020B0503020204020204" pitchFamily="34" charset="-122"/>
          </a:endParaRPr>
        </a:p>
      </dsp:txBody>
      <dsp:txXfrm>
        <a:off x="3010750" y="169301"/>
        <a:ext cx="814255" cy="814255"/>
      </dsp:txXfrm>
    </dsp:sp>
    <dsp:sp modelId="{949A50B6-2929-461C-AC48-1E4EA089A250}">
      <dsp:nvSpPr>
        <dsp:cNvPr id="0" name=""/>
        <dsp:cNvSpPr/>
      </dsp:nvSpPr>
      <dsp:spPr>
        <a:xfrm rot="2700000">
          <a:off x="3870148" y="987850"/>
          <a:ext cx="306945" cy="388641"/>
        </a:xfrm>
        <a:prstGeom prs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zh-CN" altLang="en-US" sz="1100" b="1" kern="1200">
            <a:latin typeface="微软雅黑" panose="020B0503020204020204" pitchFamily="34" charset="-122"/>
            <a:ea typeface="微软雅黑" panose="020B0503020204020204" pitchFamily="34" charset="-122"/>
          </a:endParaRPr>
        </a:p>
      </dsp:txBody>
      <dsp:txXfrm>
        <a:off x="3883633" y="1033022"/>
        <a:ext cx="214862" cy="233185"/>
      </dsp:txXfrm>
    </dsp:sp>
    <dsp:sp modelId="{3BA92810-6F56-422C-988A-65C7F999B1B7}">
      <dsp:nvSpPr>
        <dsp:cNvPr id="0" name=""/>
        <dsp:cNvSpPr/>
      </dsp:nvSpPr>
      <dsp:spPr>
        <a:xfrm>
          <a:off x="4065883" y="1224434"/>
          <a:ext cx="1151531" cy="1151531"/>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zh-CN" altLang="en-US" sz="1600" b="1" kern="1200" dirty="0" smtClean="0">
              <a:latin typeface="微软雅黑" panose="020B0503020204020204" pitchFamily="34" charset="-122"/>
              <a:ea typeface="微软雅黑" panose="020B0503020204020204" pitchFamily="34" charset="-122"/>
            </a:rPr>
            <a:t>知识的存储与积累</a:t>
          </a:r>
          <a:endParaRPr lang="zh-CN" altLang="en-US" sz="1600" b="1" kern="1200" dirty="0">
            <a:latin typeface="微软雅黑" panose="020B0503020204020204" pitchFamily="34" charset="-122"/>
            <a:ea typeface="微软雅黑" panose="020B0503020204020204" pitchFamily="34" charset="-122"/>
          </a:endParaRPr>
        </a:p>
      </dsp:txBody>
      <dsp:txXfrm>
        <a:off x="4234521" y="1393072"/>
        <a:ext cx="814255" cy="814255"/>
      </dsp:txXfrm>
    </dsp:sp>
    <dsp:sp modelId="{40AB49DC-9F33-419C-85E4-E9C8953647B2}">
      <dsp:nvSpPr>
        <dsp:cNvPr id="0" name=""/>
        <dsp:cNvSpPr/>
      </dsp:nvSpPr>
      <dsp:spPr>
        <a:xfrm rot="8100000">
          <a:off x="3882434" y="2211621"/>
          <a:ext cx="306945" cy="388641"/>
        </a:xfrm>
        <a:prstGeom prs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zh-CN" altLang="en-US" sz="1100" b="1" kern="1200">
            <a:latin typeface="微软雅黑" panose="020B0503020204020204" pitchFamily="34" charset="-122"/>
            <a:ea typeface="微软雅黑" panose="020B0503020204020204" pitchFamily="34" charset="-122"/>
          </a:endParaRPr>
        </a:p>
      </dsp:txBody>
      <dsp:txXfrm rot="10800000">
        <a:off x="3961032" y="2256793"/>
        <a:ext cx="214862" cy="233185"/>
      </dsp:txXfrm>
    </dsp:sp>
    <dsp:sp modelId="{65D923D7-9FD9-4F18-A2DE-2B2805DF7FDF}">
      <dsp:nvSpPr>
        <dsp:cNvPr id="0" name=""/>
        <dsp:cNvSpPr/>
      </dsp:nvSpPr>
      <dsp:spPr>
        <a:xfrm>
          <a:off x="2842112" y="2448205"/>
          <a:ext cx="1151531" cy="1151531"/>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zh-CN" altLang="en-US" sz="1600" b="1" kern="1200" dirty="0" smtClean="0">
              <a:latin typeface="微软雅黑" panose="020B0503020204020204" pitchFamily="34" charset="-122"/>
              <a:ea typeface="微软雅黑" panose="020B0503020204020204" pitchFamily="34" charset="-122"/>
            </a:rPr>
            <a:t>知识的传播与共享</a:t>
          </a:r>
          <a:endParaRPr lang="zh-CN" altLang="en-US" sz="1600" b="1" kern="1200" dirty="0">
            <a:latin typeface="微软雅黑" panose="020B0503020204020204" pitchFamily="34" charset="-122"/>
            <a:ea typeface="微软雅黑" panose="020B0503020204020204" pitchFamily="34" charset="-122"/>
          </a:endParaRPr>
        </a:p>
      </dsp:txBody>
      <dsp:txXfrm>
        <a:off x="3010750" y="2616843"/>
        <a:ext cx="814255" cy="814255"/>
      </dsp:txXfrm>
    </dsp:sp>
    <dsp:sp modelId="{1965C794-A12C-429E-9EA8-7F38985FC47F}">
      <dsp:nvSpPr>
        <dsp:cNvPr id="0" name=""/>
        <dsp:cNvSpPr/>
      </dsp:nvSpPr>
      <dsp:spPr>
        <a:xfrm rot="13500000">
          <a:off x="2658662" y="2223907"/>
          <a:ext cx="306945" cy="388641"/>
        </a:xfrm>
        <a:prstGeom prs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zh-CN" altLang="en-US" sz="1100" b="1" kern="1200">
            <a:latin typeface="微软雅黑" panose="020B0503020204020204" pitchFamily="34" charset="-122"/>
            <a:ea typeface="微软雅黑" panose="020B0503020204020204" pitchFamily="34" charset="-122"/>
          </a:endParaRPr>
        </a:p>
      </dsp:txBody>
      <dsp:txXfrm rot="10800000">
        <a:off x="2737260" y="2334191"/>
        <a:ext cx="214862" cy="233185"/>
      </dsp:txXfrm>
    </dsp:sp>
    <dsp:sp modelId="{CE1E3A15-1447-4C93-96A5-66EFAFDC909C}">
      <dsp:nvSpPr>
        <dsp:cNvPr id="0" name=""/>
        <dsp:cNvSpPr/>
      </dsp:nvSpPr>
      <dsp:spPr>
        <a:xfrm>
          <a:off x="1618341" y="1224434"/>
          <a:ext cx="1151531" cy="1151531"/>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zh-CN" altLang="en-US" sz="1600" b="1" kern="1200" dirty="0" smtClean="0">
              <a:latin typeface="微软雅黑" panose="020B0503020204020204" pitchFamily="34" charset="-122"/>
              <a:ea typeface="微软雅黑" panose="020B0503020204020204" pitchFamily="34" charset="-122"/>
            </a:rPr>
            <a:t>知识的使用与创新</a:t>
          </a:r>
          <a:endParaRPr lang="zh-CN" altLang="en-US" sz="1600" b="1" kern="1200" dirty="0">
            <a:latin typeface="微软雅黑" panose="020B0503020204020204" pitchFamily="34" charset="-122"/>
            <a:ea typeface="微软雅黑" panose="020B0503020204020204" pitchFamily="34" charset="-122"/>
          </a:endParaRPr>
        </a:p>
      </dsp:txBody>
      <dsp:txXfrm>
        <a:off x="1786979" y="1393072"/>
        <a:ext cx="814255" cy="814255"/>
      </dsp:txXfrm>
    </dsp:sp>
    <dsp:sp modelId="{20A83D22-F7BF-4822-8CCC-B84BF3BA985C}">
      <dsp:nvSpPr>
        <dsp:cNvPr id="0" name=""/>
        <dsp:cNvSpPr/>
      </dsp:nvSpPr>
      <dsp:spPr>
        <a:xfrm rot="18900000">
          <a:off x="2646377" y="1000136"/>
          <a:ext cx="306945" cy="388641"/>
        </a:xfrm>
        <a:prstGeom prs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zh-CN" altLang="en-US" sz="1100" b="1" kern="1200">
            <a:latin typeface="微软雅黑" panose="020B0503020204020204" pitchFamily="34" charset="-122"/>
            <a:ea typeface="微软雅黑" panose="020B0503020204020204" pitchFamily="34" charset="-122"/>
          </a:endParaRPr>
        </a:p>
      </dsp:txBody>
      <dsp:txXfrm>
        <a:off x="2659862" y="1110420"/>
        <a:ext cx="214862" cy="233185"/>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5659" cy="496332"/>
          </a:xfrm>
          <a:prstGeom prst="rect">
            <a:avLst/>
          </a:prstGeom>
        </p:spPr>
        <p:txBody>
          <a:bodyPr vert="horz" lIns="91001" tIns="45501" rIns="91001" bIns="45501" rtlCol="0"/>
          <a:lstStyle>
            <a:lvl1pPr algn="l">
              <a:defRPr sz="1200"/>
            </a:lvl1pPr>
          </a:lstStyle>
          <a:p>
            <a:endParaRPr lang="zh-CN" altLang="en-US"/>
          </a:p>
        </p:txBody>
      </p:sp>
      <p:sp>
        <p:nvSpPr>
          <p:cNvPr id="3" name="日期占位符 2"/>
          <p:cNvSpPr>
            <a:spLocks noGrp="1"/>
          </p:cNvSpPr>
          <p:nvPr>
            <p:ph type="dt" sz="quarter" idx="1"/>
          </p:nvPr>
        </p:nvSpPr>
        <p:spPr>
          <a:xfrm>
            <a:off x="3850443" y="0"/>
            <a:ext cx="2945659" cy="496332"/>
          </a:xfrm>
          <a:prstGeom prst="rect">
            <a:avLst/>
          </a:prstGeom>
        </p:spPr>
        <p:txBody>
          <a:bodyPr vert="horz" lIns="91001" tIns="45501" rIns="91001" bIns="45501" rtlCol="0"/>
          <a:lstStyle>
            <a:lvl1pPr algn="r">
              <a:defRPr sz="1200"/>
            </a:lvl1pPr>
          </a:lstStyle>
          <a:p>
            <a:fld id="{B0CA45AC-083C-4A7A-A65D-1E0BAFEC284A}" type="datetimeFigureOut">
              <a:rPr lang="zh-CN" altLang="en-US" smtClean="0"/>
              <a:t>2016/07/07</a:t>
            </a:fld>
            <a:endParaRPr lang="zh-CN" altLang="en-US"/>
          </a:p>
        </p:txBody>
      </p:sp>
      <p:sp>
        <p:nvSpPr>
          <p:cNvPr id="4" name="页脚占位符 3"/>
          <p:cNvSpPr>
            <a:spLocks noGrp="1"/>
          </p:cNvSpPr>
          <p:nvPr>
            <p:ph type="ftr" sz="quarter" idx="2"/>
          </p:nvPr>
        </p:nvSpPr>
        <p:spPr>
          <a:xfrm>
            <a:off x="0" y="9428584"/>
            <a:ext cx="2945659" cy="496332"/>
          </a:xfrm>
          <a:prstGeom prst="rect">
            <a:avLst/>
          </a:prstGeom>
        </p:spPr>
        <p:txBody>
          <a:bodyPr vert="horz" lIns="91001" tIns="45501" rIns="91001" bIns="45501"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50443" y="9428584"/>
            <a:ext cx="2945659" cy="496332"/>
          </a:xfrm>
          <a:prstGeom prst="rect">
            <a:avLst/>
          </a:prstGeom>
        </p:spPr>
        <p:txBody>
          <a:bodyPr vert="horz" lIns="91001" tIns="45501" rIns="91001" bIns="45501" rtlCol="0" anchor="b"/>
          <a:lstStyle>
            <a:lvl1pPr algn="r">
              <a:defRPr sz="1200"/>
            </a:lvl1pPr>
          </a:lstStyle>
          <a:p>
            <a:fld id="{066D555D-7875-47C2-B824-008FEF5D92B0}" type="slidenum">
              <a:rPr lang="zh-CN" altLang="en-US" smtClean="0"/>
              <a:t>‹#›</a:t>
            </a:fld>
            <a:endParaRPr lang="zh-CN" altLang="en-US"/>
          </a:p>
        </p:txBody>
      </p:sp>
    </p:spTree>
    <p:extLst>
      <p:ext uri="{BB962C8B-B14F-4D97-AF65-F5344CB8AC3E}">
        <p14:creationId xmlns:p14="http://schemas.microsoft.com/office/powerpoint/2010/main" val="3110442167"/>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5659" cy="496332"/>
          </a:xfrm>
          <a:prstGeom prst="rect">
            <a:avLst/>
          </a:prstGeom>
        </p:spPr>
        <p:txBody>
          <a:bodyPr vert="horz" lIns="91001" tIns="45501" rIns="91001" bIns="45501" rtlCol="0"/>
          <a:lstStyle>
            <a:lvl1pPr algn="l">
              <a:defRPr sz="1200"/>
            </a:lvl1pPr>
          </a:lstStyle>
          <a:p>
            <a:endParaRPr lang="zh-CN" altLang="en-US"/>
          </a:p>
        </p:txBody>
      </p:sp>
      <p:sp>
        <p:nvSpPr>
          <p:cNvPr id="3" name="日期占位符 2"/>
          <p:cNvSpPr>
            <a:spLocks noGrp="1"/>
          </p:cNvSpPr>
          <p:nvPr>
            <p:ph type="dt" idx="1"/>
          </p:nvPr>
        </p:nvSpPr>
        <p:spPr>
          <a:xfrm>
            <a:off x="3850443" y="0"/>
            <a:ext cx="2945659" cy="496332"/>
          </a:xfrm>
          <a:prstGeom prst="rect">
            <a:avLst/>
          </a:prstGeom>
        </p:spPr>
        <p:txBody>
          <a:bodyPr vert="horz" lIns="91001" tIns="45501" rIns="91001" bIns="45501" rtlCol="0"/>
          <a:lstStyle>
            <a:lvl1pPr algn="r">
              <a:defRPr sz="1200"/>
            </a:lvl1pPr>
          </a:lstStyle>
          <a:p>
            <a:fld id="{DF097600-512F-49C1-988F-37674C9858F6}" type="datetimeFigureOut">
              <a:rPr lang="zh-CN" altLang="en-US" smtClean="0"/>
              <a:t>2016/07/07</a:t>
            </a:fld>
            <a:endParaRPr lang="zh-CN" altLang="en-US"/>
          </a:p>
        </p:txBody>
      </p:sp>
      <p:sp>
        <p:nvSpPr>
          <p:cNvPr id="4" name="幻灯片图像占位符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001" tIns="45501" rIns="91001" bIns="45501" rtlCol="0" anchor="ctr"/>
          <a:lstStyle/>
          <a:p>
            <a:endParaRPr lang="zh-CN" altLang="en-US"/>
          </a:p>
        </p:txBody>
      </p:sp>
      <p:sp>
        <p:nvSpPr>
          <p:cNvPr id="5" name="备注占位符 4"/>
          <p:cNvSpPr>
            <a:spLocks noGrp="1"/>
          </p:cNvSpPr>
          <p:nvPr>
            <p:ph type="body" sz="quarter" idx="3"/>
          </p:nvPr>
        </p:nvSpPr>
        <p:spPr>
          <a:xfrm>
            <a:off x="679768" y="4715153"/>
            <a:ext cx="5438140" cy="4466987"/>
          </a:xfrm>
          <a:prstGeom prst="rect">
            <a:avLst/>
          </a:prstGeom>
        </p:spPr>
        <p:txBody>
          <a:bodyPr vert="horz" lIns="91001" tIns="45501" rIns="91001" bIns="45501"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428584"/>
            <a:ext cx="2945659" cy="496332"/>
          </a:xfrm>
          <a:prstGeom prst="rect">
            <a:avLst/>
          </a:prstGeom>
        </p:spPr>
        <p:txBody>
          <a:bodyPr vert="horz" lIns="91001" tIns="45501" rIns="91001" bIns="45501"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50443" y="9428584"/>
            <a:ext cx="2945659" cy="496332"/>
          </a:xfrm>
          <a:prstGeom prst="rect">
            <a:avLst/>
          </a:prstGeom>
        </p:spPr>
        <p:txBody>
          <a:bodyPr vert="horz" lIns="91001" tIns="45501" rIns="91001" bIns="45501" rtlCol="0" anchor="b"/>
          <a:lstStyle>
            <a:lvl1pPr algn="r">
              <a:defRPr sz="1200"/>
            </a:lvl1pPr>
          </a:lstStyle>
          <a:p>
            <a:fld id="{28DFE152-BD79-4AC9-9B0B-C5ED05D831E4}" type="slidenum">
              <a:rPr lang="zh-CN" altLang="en-US" smtClean="0"/>
              <a:t>‹#›</a:t>
            </a:fld>
            <a:endParaRPr lang="zh-CN" altLang="en-US"/>
          </a:p>
        </p:txBody>
      </p:sp>
    </p:spTree>
    <p:extLst>
      <p:ext uri="{BB962C8B-B14F-4D97-AF65-F5344CB8AC3E}">
        <p14:creationId xmlns:p14="http://schemas.microsoft.com/office/powerpoint/2010/main" val="3880879288"/>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fr-FR" dirty="0" smtClean="0"/>
              <a:t>首先，我很很荣幸有机会给各位介绍我们的</a:t>
            </a:r>
            <a:r>
              <a:rPr lang="en-US" altLang="zh-CN" dirty="0" smtClean="0"/>
              <a:t>3Hmis</a:t>
            </a:r>
            <a:r>
              <a:rPr lang="zh-CN" altLang="fr-FR" dirty="0" smtClean="0"/>
              <a:t>综合知识管理系统，也希望</a:t>
            </a:r>
            <a:r>
              <a:rPr lang="en-US" altLang="zh-CN" dirty="0" smtClean="0"/>
              <a:t>3Hmis</a:t>
            </a:r>
            <a:r>
              <a:rPr lang="zh-CN" altLang="fr-FR" dirty="0" smtClean="0"/>
              <a:t>，可以给我们企业带来新的工作方式，达到办公自动化管理以及加强企业</a:t>
            </a:r>
            <a:r>
              <a:rPr lang="zh-CN" altLang="en-US" dirty="0" smtClean="0"/>
              <a:t>知识</a:t>
            </a:r>
            <a:r>
              <a:rPr lang="zh-CN" altLang="fr-FR" dirty="0" smtClean="0"/>
              <a:t>管理的目的。首先我会介绍一下我们公司，绍林科技的概况，然后会向大家展示</a:t>
            </a:r>
            <a:r>
              <a:rPr lang="en-US" altLang="zh-CN" dirty="0" smtClean="0"/>
              <a:t>3Hmis</a:t>
            </a:r>
            <a:r>
              <a:rPr lang="zh-CN" altLang="fr-FR" dirty="0" smtClean="0"/>
              <a:t>的</a:t>
            </a:r>
            <a:r>
              <a:rPr lang="zh-CN" altLang="en-US" dirty="0" smtClean="0"/>
              <a:t>产品</a:t>
            </a:r>
            <a:r>
              <a:rPr lang="zh-CN" altLang="fr-FR" dirty="0" smtClean="0"/>
              <a:t>特色</a:t>
            </a:r>
            <a:r>
              <a:rPr lang="zh-CN" altLang="en-US" dirty="0" smtClean="0"/>
              <a:t>。</a:t>
            </a:r>
            <a:endParaRPr lang="zh-CN" altLang="en-US" dirty="0"/>
          </a:p>
        </p:txBody>
      </p:sp>
      <p:sp>
        <p:nvSpPr>
          <p:cNvPr id="4" name="灯片编号占位符 3"/>
          <p:cNvSpPr>
            <a:spLocks noGrp="1"/>
          </p:cNvSpPr>
          <p:nvPr>
            <p:ph type="sldNum" sz="quarter" idx="10"/>
          </p:nvPr>
        </p:nvSpPr>
        <p:spPr/>
        <p:txBody>
          <a:bodyPr/>
          <a:lstStyle/>
          <a:p>
            <a:fld id="{28DFE152-BD79-4AC9-9B0B-C5ED05D831E4}" type="slidenum">
              <a:rPr lang="zh-CN" altLang="en-US" smtClean="0"/>
              <a:t>1</a:t>
            </a:fld>
            <a:endParaRPr lang="zh-CN" altLang="en-US"/>
          </a:p>
        </p:txBody>
      </p:sp>
      <p:sp>
        <p:nvSpPr>
          <p:cNvPr id="5" name="页脚占位符 4"/>
          <p:cNvSpPr>
            <a:spLocks noGrp="1"/>
          </p:cNvSpPr>
          <p:nvPr>
            <p:ph type="ftr" sz="quarter" idx="11"/>
          </p:nvPr>
        </p:nvSpPr>
        <p:spPr/>
        <p:txBody>
          <a:bodyPr/>
          <a:lstStyle/>
          <a:p>
            <a:endParaRPr lang="zh-CN" altLang="en-US"/>
          </a:p>
        </p:txBody>
      </p:sp>
    </p:spTree>
    <p:extLst>
      <p:ext uri="{BB962C8B-B14F-4D97-AF65-F5344CB8AC3E}">
        <p14:creationId xmlns:p14="http://schemas.microsoft.com/office/powerpoint/2010/main" val="31539687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fr-FR" dirty="0" smtClean="0"/>
              <a:t>首先</a:t>
            </a:r>
            <a:r>
              <a:rPr lang="zh-CN" altLang="en-US" dirty="0" smtClean="0"/>
              <a:t>绍林科技</a:t>
            </a:r>
            <a:r>
              <a:rPr lang="zh-CN" altLang="fr-FR" dirty="0" smtClean="0"/>
              <a:t>从</a:t>
            </a:r>
            <a:r>
              <a:rPr lang="en-US" altLang="zh-CN" dirty="0" smtClean="0"/>
              <a:t>1988</a:t>
            </a:r>
            <a:r>
              <a:rPr lang="zh-CN" altLang="en-US" dirty="0" smtClean="0"/>
              <a:t>年推出了第一个文档一体化产品</a:t>
            </a:r>
            <a:r>
              <a:rPr lang="zh-CN" altLang="fr-FR" dirty="0" smtClean="0"/>
              <a:t>以来，一致专注于知识管理这个领域</a:t>
            </a:r>
            <a:r>
              <a:rPr lang="zh-CN" altLang="en-US" dirty="0" smtClean="0"/>
              <a:t>。</a:t>
            </a:r>
            <a:endParaRPr lang="en-US" altLang="zh-CN" dirty="0" smtClean="0"/>
          </a:p>
          <a:p>
            <a:r>
              <a:rPr lang="zh-CN" altLang="en-US" dirty="0" smtClean="0"/>
              <a:t>系统</a:t>
            </a:r>
            <a:r>
              <a:rPr lang="zh-CN" altLang="fr-FR" dirty="0" smtClean="0"/>
              <a:t>的</a:t>
            </a:r>
            <a:r>
              <a:rPr lang="zh-CN" altLang="en-US" dirty="0" smtClean="0"/>
              <a:t>核心是集成数字化管理、面向对象的管理以及与职能相适应的权限管理，数字化这个大家肯定知道，面向对象是一种编程的技术，根据我们</a:t>
            </a:r>
            <a:r>
              <a:rPr lang="zh-CN" altLang="fr-FR" dirty="0" smtClean="0"/>
              <a:t>的需要，使用系统进行</a:t>
            </a:r>
            <a:r>
              <a:rPr lang="zh-CN" altLang="en-US" dirty="0" smtClean="0"/>
              <a:t>结构、属性</a:t>
            </a:r>
            <a:r>
              <a:rPr lang="zh-CN" altLang="fr-FR" dirty="0" smtClean="0"/>
              <a:t>的定义</a:t>
            </a:r>
            <a:r>
              <a:rPr lang="zh-CN" altLang="en-US" dirty="0" smtClean="0"/>
              <a:t>，实现不同的应用；而与职能相适应的权限管理则是将组织架构虚拟到系统中，根据职能设置权限。</a:t>
            </a:r>
            <a:r>
              <a:rPr lang="zh-CN" altLang="fr-FR" dirty="0" smtClean="0"/>
              <a:t>下面，大家会更深入地了解这些内容。</a:t>
            </a:r>
            <a:endParaRPr lang="en-US" altLang="zh-CN" dirty="0" smtClean="0"/>
          </a:p>
        </p:txBody>
      </p:sp>
      <p:sp>
        <p:nvSpPr>
          <p:cNvPr id="4" name="页脚占位符 3"/>
          <p:cNvSpPr>
            <a:spLocks noGrp="1"/>
          </p:cNvSpPr>
          <p:nvPr>
            <p:ph type="ftr" sz="quarter" idx="10"/>
          </p:nvPr>
        </p:nvSpPr>
        <p:spPr/>
        <p:txBody>
          <a:bodyPr/>
          <a:lstStyle/>
          <a:p>
            <a:endParaRPr lang="zh-CN" altLang="en-US"/>
          </a:p>
        </p:txBody>
      </p:sp>
      <p:sp>
        <p:nvSpPr>
          <p:cNvPr id="5" name="灯片编号占位符 4"/>
          <p:cNvSpPr>
            <a:spLocks noGrp="1"/>
          </p:cNvSpPr>
          <p:nvPr>
            <p:ph type="sldNum" sz="quarter" idx="11"/>
          </p:nvPr>
        </p:nvSpPr>
        <p:spPr/>
        <p:txBody>
          <a:bodyPr/>
          <a:lstStyle/>
          <a:p>
            <a:fld id="{28DFE152-BD79-4AC9-9B0B-C5ED05D831E4}" type="slidenum">
              <a:rPr lang="zh-CN" altLang="en-US" smtClean="0"/>
              <a:t>4</a:t>
            </a:fld>
            <a:endParaRPr lang="zh-CN" altLang="en-US"/>
          </a:p>
        </p:txBody>
      </p:sp>
    </p:spTree>
    <p:extLst>
      <p:ext uri="{BB962C8B-B14F-4D97-AF65-F5344CB8AC3E}">
        <p14:creationId xmlns:p14="http://schemas.microsoft.com/office/powerpoint/2010/main" val="16545550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我们的管理思想是由为社会创造价值的价值观以及创新与满足客户的产品观组成的，因此，我们收获了很多的优秀用户，例如给政府部门做档案管理以及会议文件管理，给国企做办公自动化系统等。</a:t>
            </a:r>
            <a:endParaRPr lang="zh-CN" altLang="en-US" dirty="0"/>
          </a:p>
        </p:txBody>
      </p:sp>
      <p:sp>
        <p:nvSpPr>
          <p:cNvPr id="4" name="页脚占位符 3"/>
          <p:cNvSpPr>
            <a:spLocks noGrp="1"/>
          </p:cNvSpPr>
          <p:nvPr>
            <p:ph type="ftr" sz="quarter" idx="10"/>
          </p:nvPr>
        </p:nvSpPr>
        <p:spPr/>
        <p:txBody>
          <a:bodyPr/>
          <a:lstStyle/>
          <a:p>
            <a:endParaRPr lang="zh-CN" altLang="en-US"/>
          </a:p>
        </p:txBody>
      </p:sp>
      <p:sp>
        <p:nvSpPr>
          <p:cNvPr id="5" name="灯片编号占位符 4"/>
          <p:cNvSpPr>
            <a:spLocks noGrp="1"/>
          </p:cNvSpPr>
          <p:nvPr>
            <p:ph type="sldNum" sz="quarter" idx="11"/>
          </p:nvPr>
        </p:nvSpPr>
        <p:spPr/>
        <p:txBody>
          <a:bodyPr/>
          <a:lstStyle/>
          <a:p>
            <a:fld id="{28DFE152-BD79-4AC9-9B0B-C5ED05D831E4}" type="slidenum">
              <a:rPr lang="zh-CN" altLang="en-US" smtClean="0"/>
              <a:t>5</a:t>
            </a:fld>
            <a:endParaRPr lang="zh-CN" altLang="en-US"/>
          </a:p>
        </p:txBody>
      </p:sp>
    </p:spTree>
    <p:extLst>
      <p:ext uri="{BB962C8B-B14F-4D97-AF65-F5344CB8AC3E}">
        <p14:creationId xmlns:p14="http://schemas.microsoft.com/office/powerpoint/2010/main" val="16545550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页脚占位符 3"/>
          <p:cNvSpPr>
            <a:spLocks noGrp="1"/>
          </p:cNvSpPr>
          <p:nvPr>
            <p:ph type="ftr" sz="quarter" idx="10"/>
          </p:nvPr>
        </p:nvSpPr>
        <p:spPr/>
        <p:txBody>
          <a:bodyPr/>
          <a:lstStyle/>
          <a:p>
            <a:endParaRPr lang="zh-CN" altLang="en-US"/>
          </a:p>
        </p:txBody>
      </p:sp>
      <p:sp>
        <p:nvSpPr>
          <p:cNvPr id="5" name="灯片编号占位符 4"/>
          <p:cNvSpPr>
            <a:spLocks noGrp="1"/>
          </p:cNvSpPr>
          <p:nvPr>
            <p:ph type="sldNum" sz="quarter" idx="11"/>
          </p:nvPr>
        </p:nvSpPr>
        <p:spPr/>
        <p:txBody>
          <a:bodyPr/>
          <a:lstStyle/>
          <a:p>
            <a:fld id="{28DFE152-BD79-4AC9-9B0B-C5ED05D831E4}" type="slidenum">
              <a:rPr lang="zh-CN" altLang="en-US" smtClean="0"/>
              <a:t>6</a:t>
            </a:fld>
            <a:endParaRPr lang="zh-CN" altLang="en-US"/>
          </a:p>
        </p:txBody>
      </p:sp>
    </p:spTree>
    <p:extLst>
      <p:ext uri="{BB962C8B-B14F-4D97-AF65-F5344CB8AC3E}">
        <p14:creationId xmlns:p14="http://schemas.microsoft.com/office/powerpoint/2010/main" val="19408489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defTabSz="910011"/>
            <a:r>
              <a:rPr lang="zh-CN" altLang="fr-FR" dirty="0" smtClean="0"/>
              <a:t>到这边，</a:t>
            </a:r>
            <a:r>
              <a:rPr lang="en-US" altLang="zh-CN" dirty="0" smtClean="0"/>
              <a:t>3Hmis</a:t>
            </a:r>
            <a:r>
              <a:rPr lang="zh-CN" altLang="fr-FR" dirty="0" smtClean="0"/>
              <a:t>的基本特点就介绍到这里，请问大家有什么问题？</a:t>
            </a:r>
            <a:endParaRPr lang="zh-CN" altLang="en-US" dirty="0" smtClean="0"/>
          </a:p>
          <a:p>
            <a:endParaRPr lang="zh-CN" altLang="en-US" dirty="0"/>
          </a:p>
        </p:txBody>
      </p:sp>
      <p:sp>
        <p:nvSpPr>
          <p:cNvPr id="4" name="页脚占位符 3"/>
          <p:cNvSpPr>
            <a:spLocks noGrp="1"/>
          </p:cNvSpPr>
          <p:nvPr>
            <p:ph type="ftr" sz="quarter" idx="10"/>
          </p:nvPr>
        </p:nvSpPr>
        <p:spPr/>
        <p:txBody>
          <a:bodyPr/>
          <a:lstStyle/>
          <a:p>
            <a:endParaRPr lang="zh-CN" altLang="en-US"/>
          </a:p>
        </p:txBody>
      </p:sp>
      <p:sp>
        <p:nvSpPr>
          <p:cNvPr id="5" name="灯片编号占位符 4"/>
          <p:cNvSpPr>
            <a:spLocks noGrp="1"/>
          </p:cNvSpPr>
          <p:nvPr>
            <p:ph type="sldNum" sz="quarter" idx="11"/>
          </p:nvPr>
        </p:nvSpPr>
        <p:spPr/>
        <p:txBody>
          <a:bodyPr/>
          <a:lstStyle/>
          <a:p>
            <a:fld id="{28DFE152-BD79-4AC9-9B0B-C5ED05D831E4}" type="slidenum">
              <a:rPr lang="zh-CN" altLang="en-US" smtClean="0"/>
              <a:t>26</a:t>
            </a:fld>
            <a:endParaRPr lang="zh-CN" altLang="en-US"/>
          </a:p>
        </p:txBody>
      </p:sp>
    </p:spTree>
    <p:extLst>
      <p:ext uri="{BB962C8B-B14F-4D97-AF65-F5344CB8AC3E}">
        <p14:creationId xmlns:p14="http://schemas.microsoft.com/office/powerpoint/2010/main" val="29187208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2050"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99113" y="1976229"/>
            <a:ext cx="1940958" cy="18925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0" name="组合 19"/>
          <p:cNvGrpSpPr/>
          <p:nvPr userDrawn="1"/>
        </p:nvGrpSpPr>
        <p:grpSpPr>
          <a:xfrm>
            <a:off x="2334388" y="2793095"/>
            <a:ext cx="6812477" cy="379436"/>
            <a:chOff x="1763688" y="243729"/>
            <a:chExt cx="6812477" cy="379436"/>
          </a:xfrm>
        </p:grpSpPr>
        <p:sp>
          <p:nvSpPr>
            <p:cNvPr id="21" name="矩形 20"/>
            <p:cNvSpPr/>
            <p:nvPr userDrawn="1"/>
          </p:nvSpPr>
          <p:spPr>
            <a:xfrm>
              <a:off x="2267744" y="245140"/>
              <a:ext cx="6308421" cy="378025"/>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userDrawn="1"/>
          </p:nvSpPr>
          <p:spPr>
            <a:xfrm>
              <a:off x="2253504" y="243729"/>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23" name="矩形 22"/>
            <p:cNvSpPr/>
            <p:nvPr userDrawn="1"/>
          </p:nvSpPr>
          <p:spPr>
            <a:xfrm>
              <a:off x="2176686" y="315737"/>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24" name="矩形 23"/>
            <p:cNvSpPr/>
            <p:nvPr userDrawn="1"/>
          </p:nvSpPr>
          <p:spPr>
            <a:xfrm>
              <a:off x="2108870" y="387127"/>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25" name="矩形 24"/>
            <p:cNvSpPr/>
            <p:nvPr userDrawn="1"/>
          </p:nvSpPr>
          <p:spPr>
            <a:xfrm>
              <a:off x="2089820" y="267494"/>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26" name="矩形 25"/>
            <p:cNvSpPr/>
            <p:nvPr userDrawn="1"/>
          </p:nvSpPr>
          <p:spPr>
            <a:xfrm>
              <a:off x="2008287" y="315737"/>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27" name="矩形 26"/>
            <p:cNvSpPr/>
            <p:nvPr userDrawn="1"/>
          </p:nvSpPr>
          <p:spPr>
            <a:xfrm>
              <a:off x="2017812" y="458612"/>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28" name="矩形 27"/>
            <p:cNvSpPr/>
            <p:nvPr userDrawn="1"/>
          </p:nvSpPr>
          <p:spPr>
            <a:xfrm>
              <a:off x="2157636" y="459753"/>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29" name="矩形 28"/>
            <p:cNvSpPr/>
            <p:nvPr userDrawn="1"/>
          </p:nvSpPr>
          <p:spPr>
            <a:xfrm>
              <a:off x="1926754" y="257969"/>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30" name="矩形 29"/>
            <p:cNvSpPr/>
            <p:nvPr userDrawn="1"/>
          </p:nvSpPr>
          <p:spPr>
            <a:xfrm>
              <a:off x="2253504" y="541286"/>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31" name="矩形 30"/>
            <p:cNvSpPr/>
            <p:nvPr userDrawn="1"/>
          </p:nvSpPr>
          <p:spPr>
            <a:xfrm>
              <a:off x="2181496" y="546001"/>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32" name="矩形 31"/>
            <p:cNvSpPr/>
            <p:nvPr userDrawn="1"/>
          </p:nvSpPr>
          <p:spPr>
            <a:xfrm>
              <a:off x="2060321" y="546001"/>
              <a:ext cx="63407"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33" name="矩形 32"/>
            <p:cNvSpPr/>
            <p:nvPr userDrawn="1"/>
          </p:nvSpPr>
          <p:spPr>
            <a:xfrm>
              <a:off x="1907704" y="546001"/>
              <a:ext cx="63407"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34" name="矩形 33"/>
            <p:cNvSpPr/>
            <p:nvPr userDrawn="1"/>
          </p:nvSpPr>
          <p:spPr>
            <a:xfrm>
              <a:off x="1945804" y="397270"/>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35" name="矩形 34"/>
            <p:cNvSpPr/>
            <p:nvPr userDrawn="1"/>
          </p:nvSpPr>
          <p:spPr>
            <a:xfrm>
              <a:off x="1854746" y="334787"/>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36" name="矩形 35"/>
            <p:cNvSpPr/>
            <p:nvPr userDrawn="1"/>
          </p:nvSpPr>
          <p:spPr>
            <a:xfrm>
              <a:off x="1763688" y="267494"/>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37" name="矩形 36"/>
            <p:cNvSpPr/>
            <p:nvPr userDrawn="1"/>
          </p:nvSpPr>
          <p:spPr>
            <a:xfrm>
              <a:off x="1778023" y="541286"/>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38" name="矩形 37"/>
            <p:cNvSpPr/>
            <p:nvPr userDrawn="1"/>
          </p:nvSpPr>
          <p:spPr>
            <a:xfrm>
              <a:off x="2189794" y="406249"/>
              <a:ext cx="76723" cy="7672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39" name="矩形 38"/>
            <p:cNvSpPr/>
            <p:nvPr userDrawn="1"/>
          </p:nvSpPr>
          <p:spPr>
            <a:xfrm>
              <a:off x="2267744" y="459753"/>
              <a:ext cx="76723" cy="7672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40" name="矩形 39"/>
            <p:cNvSpPr/>
            <p:nvPr userDrawn="1"/>
          </p:nvSpPr>
          <p:spPr>
            <a:xfrm>
              <a:off x="2339752" y="387745"/>
              <a:ext cx="76723" cy="7672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41" name="矩形 40"/>
            <p:cNvSpPr/>
            <p:nvPr userDrawn="1"/>
          </p:nvSpPr>
          <p:spPr>
            <a:xfrm>
              <a:off x="2407045" y="320452"/>
              <a:ext cx="76723" cy="7672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42" name="矩形 41"/>
            <p:cNvSpPr/>
            <p:nvPr userDrawn="1"/>
          </p:nvSpPr>
          <p:spPr>
            <a:xfrm>
              <a:off x="2267744" y="320452"/>
              <a:ext cx="76723" cy="7672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43" name="矩形 42"/>
            <p:cNvSpPr/>
            <p:nvPr userDrawn="1"/>
          </p:nvSpPr>
          <p:spPr>
            <a:xfrm>
              <a:off x="2411760" y="459135"/>
              <a:ext cx="76723" cy="7672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gr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3" name="TextBox 2"/>
          <p:cNvSpPr txBox="1"/>
          <p:nvPr userDrawn="1"/>
        </p:nvSpPr>
        <p:spPr>
          <a:xfrm>
            <a:off x="1915246" y="2931790"/>
            <a:ext cx="1334020" cy="646331"/>
          </a:xfrm>
          <a:prstGeom prst="rect">
            <a:avLst/>
          </a:prstGeom>
          <a:noFill/>
        </p:spPr>
        <p:txBody>
          <a:bodyPr wrap="none" rtlCol="0">
            <a:spAutoFit/>
          </a:bodyPr>
          <a:lstStyle/>
          <a:p>
            <a:r>
              <a:rPr lang="en-US" altLang="zh-CN" sz="3600" b="1" dirty="0" err="1" smtClean="0">
                <a:solidFill>
                  <a:srgbClr val="FF6600"/>
                </a:solidFill>
                <a:latin typeface="Matura MT Script Capitals" pitchFamily="66" charset="0"/>
              </a:rPr>
              <a:t>ontent</a:t>
            </a:r>
            <a:endParaRPr lang="zh-CN" altLang="en-US" sz="3600" b="1" dirty="0">
              <a:solidFill>
                <a:srgbClr val="FF6600"/>
              </a:solidFill>
              <a:latin typeface="Matura MT Script Capitals" pitchFamily="66" charset="0"/>
            </a:endParaRPr>
          </a:p>
        </p:txBody>
      </p:sp>
      <p:sp>
        <p:nvSpPr>
          <p:cNvPr id="4" name="矩形 3"/>
          <p:cNvSpPr/>
          <p:nvPr userDrawn="1"/>
        </p:nvSpPr>
        <p:spPr>
          <a:xfrm>
            <a:off x="1115616" y="2683873"/>
            <a:ext cx="803426" cy="830997"/>
          </a:xfrm>
          <a:prstGeom prst="rect">
            <a:avLst/>
          </a:prstGeom>
          <a:solidFill>
            <a:srgbClr val="FF6600"/>
          </a:solidFill>
        </p:spPr>
        <p:txBody>
          <a:bodyPr wrap="square">
            <a:spAutoFit/>
          </a:bodyPr>
          <a:lstStyle/>
          <a:p>
            <a:r>
              <a:rPr lang="en-US" altLang="zh-CN" sz="4800" b="1" dirty="0" smtClean="0">
                <a:solidFill>
                  <a:schemeClr val="bg1"/>
                </a:solidFill>
                <a:latin typeface="Matura MT Script Capitals" pitchFamily="66" charset="0"/>
              </a:rPr>
              <a:t>C</a:t>
            </a:r>
            <a:endParaRPr lang="zh-CN" altLang="en-US" sz="4800" dirty="0">
              <a:solidFill>
                <a:schemeClr val="bg1"/>
              </a:solidFill>
            </a:endParaRPr>
          </a:p>
        </p:txBody>
      </p:sp>
      <p:sp>
        <p:nvSpPr>
          <p:cNvPr id="5" name="TextBox 4"/>
          <p:cNvSpPr txBox="1"/>
          <p:nvPr userDrawn="1"/>
        </p:nvSpPr>
        <p:spPr>
          <a:xfrm>
            <a:off x="1923580" y="1851670"/>
            <a:ext cx="803425" cy="830997"/>
          </a:xfrm>
          <a:prstGeom prst="rect">
            <a:avLst/>
          </a:prstGeom>
          <a:solidFill>
            <a:srgbClr val="003296"/>
          </a:solidFill>
        </p:spPr>
        <p:txBody>
          <a:bodyPr wrap="none" rtlCol="0">
            <a:spAutoFit/>
          </a:bodyPr>
          <a:lstStyle/>
          <a:p>
            <a:r>
              <a:rPr lang="zh-CN" altLang="en-US" sz="4800" b="1" dirty="0" smtClean="0">
                <a:solidFill>
                  <a:schemeClr val="bg1"/>
                </a:solidFill>
                <a:latin typeface="+mj-ea"/>
                <a:ea typeface="+mj-ea"/>
              </a:rPr>
              <a:t>录</a:t>
            </a:r>
            <a:endParaRPr lang="zh-CN" altLang="en-US" sz="4800" b="1" dirty="0">
              <a:solidFill>
                <a:schemeClr val="bg1"/>
              </a:solidFill>
              <a:latin typeface="+mj-ea"/>
              <a:ea typeface="+mj-ea"/>
            </a:endParaRPr>
          </a:p>
        </p:txBody>
      </p:sp>
      <p:sp>
        <p:nvSpPr>
          <p:cNvPr id="7" name="矩形 6"/>
          <p:cNvSpPr/>
          <p:nvPr userDrawn="1"/>
        </p:nvSpPr>
        <p:spPr>
          <a:xfrm>
            <a:off x="1115616" y="1913331"/>
            <a:ext cx="803425" cy="830997"/>
          </a:xfrm>
          <a:prstGeom prst="rect">
            <a:avLst/>
          </a:prstGeom>
        </p:spPr>
        <p:txBody>
          <a:bodyPr wrap="none">
            <a:spAutoFit/>
          </a:bodyPr>
          <a:lstStyle/>
          <a:p>
            <a:r>
              <a:rPr kumimoji="0" lang="zh-CN" altLang="en-US" sz="4800" b="1" i="0" u="none" strike="noStrike" kern="1200" cap="none" spc="0" normalizeH="0" baseline="0" noProof="0" dirty="0" smtClean="0">
                <a:ln>
                  <a:noFill/>
                </a:ln>
                <a:solidFill>
                  <a:prstClr val="black"/>
                </a:solidFill>
                <a:effectLst/>
                <a:uLnTx/>
                <a:uFillTx/>
                <a:latin typeface="宋体"/>
                <a:ea typeface="+mn-ea"/>
                <a:cs typeface="+mn-cs"/>
              </a:rPr>
              <a:t>目</a:t>
            </a:r>
            <a:endParaRPr lang="zh-CN" altLang="en-US" dirty="0"/>
          </a:p>
        </p:txBody>
      </p:sp>
      <p:pic>
        <p:nvPicPr>
          <p:cNvPr id="13"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75404" y="115178"/>
            <a:ext cx="1230220" cy="6206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5" name="组合 14"/>
          <p:cNvGrpSpPr/>
          <p:nvPr userDrawn="1"/>
        </p:nvGrpSpPr>
        <p:grpSpPr>
          <a:xfrm>
            <a:off x="1791971" y="243729"/>
            <a:ext cx="6812477" cy="379436"/>
            <a:chOff x="1763688" y="243729"/>
            <a:chExt cx="6812477" cy="379436"/>
          </a:xfrm>
        </p:grpSpPr>
        <p:sp>
          <p:nvSpPr>
            <p:cNvPr id="16" name="矩形 15"/>
            <p:cNvSpPr/>
            <p:nvPr userDrawn="1"/>
          </p:nvSpPr>
          <p:spPr>
            <a:xfrm>
              <a:off x="2267744" y="245140"/>
              <a:ext cx="6308421" cy="378025"/>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userDrawn="1"/>
          </p:nvSpPr>
          <p:spPr>
            <a:xfrm>
              <a:off x="2253504" y="243729"/>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8" name="矩形 17"/>
            <p:cNvSpPr/>
            <p:nvPr userDrawn="1"/>
          </p:nvSpPr>
          <p:spPr>
            <a:xfrm>
              <a:off x="2176686" y="315737"/>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21" name="矩形 20"/>
            <p:cNvSpPr/>
            <p:nvPr userDrawn="1"/>
          </p:nvSpPr>
          <p:spPr>
            <a:xfrm>
              <a:off x="2108870" y="387127"/>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23" name="矩形 22"/>
            <p:cNvSpPr/>
            <p:nvPr userDrawn="1"/>
          </p:nvSpPr>
          <p:spPr>
            <a:xfrm>
              <a:off x="2089820" y="267494"/>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26" name="矩形 25"/>
            <p:cNvSpPr/>
            <p:nvPr userDrawn="1"/>
          </p:nvSpPr>
          <p:spPr>
            <a:xfrm>
              <a:off x="2008287" y="315737"/>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27" name="矩形 26"/>
            <p:cNvSpPr/>
            <p:nvPr userDrawn="1"/>
          </p:nvSpPr>
          <p:spPr>
            <a:xfrm>
              <a:off x="2017812" y="458612"/>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28" name="矩形 27"/>
            <p:cNvSpPr/>
            <p:nvPr userDrawn="1"/>
          </p:nvSpPr>
          <p:spPr>
            <a:xfrm>
              <a:off x="2157636" y="459753"/>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29" name="矩形 28"/>
            <p:cNvSpPr/>
            <p:nvPr userDrawn="1"/>
          </p:nvSpPr>
          <p:spPr>
            <a:xfrm>
              <a:off x="1926754" y="257969"/>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30" name="矩形 29"/>
            <p:cNvSpPr/>
            <p:nvPr userDrawn="1"/>
          </p:nvSpPr>
          <p:spPr>
            <a:xfrm>
              <a:off x="2253504" y="541286"/>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31" name="矩形 30"/>
            <p:cNvSpPr/>
            <p:nvPr userDrawn="1"/>
          </p:nvSpPr>
          <p:spPr>
            <a:xfrm>
              <a:off x="2181496" y="546001"/>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32" name="矩形 31"/>
            <p:cNvSpPr/>
            <p:nvPr userDrawn="1"/>
          </p:nvSpPr>
          <p:spPr>
            <a:xfrm>
              <a:off x="2060321" y="546001"/>
              <a:ext cx="63407"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33" name="矩形 32"/>
            <p:cNvSpPr/>
            <p:nvPr userDrawn="1"/>
          </p:nvSpPr>
          <p:spPr>
            <a:xfrm>
              <a:off x="1907704" y="546001"/>
              <a:ext cx="63407"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34" name="矩形 33"/>
            <p:cNvSpPr/>
            <p:nvPr userDrawn="1"/>
          </p:nvSpPr>
          <p:spPr>
            <a:xfrm>
              <a:off x="1945804" y="397270"/>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35" name="矩形 34"/>
            <p:cNvSpPr/>
            <p:nvPr userDrawn="1"/>
          </p:nvSpPr>
          <p:spPr>
            <a:xfrm>
              <a:off x="1854746" y="334787"/>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36" name="矩形 35"/>
            <p:cNvSpPr/>
            <p:nvPr userDrawn="1"/>
          </p:nvSpPr>
          <p:spPr>
            <a:xfrm>
              <a:off x="1763688" y="267494"/>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37" name="矩形 36"/>
            <p:cNvSpPr/>
            <p:nvPr userDrawn="1"/>
          </p:nvSpPr>
          <p:spPr>
            <a:xfrm>
              <a:off x="1778023" y="541286"/>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38" name="矩形 37"/>
            <p:cNvSpPr/>
            <p:nvPr userDrawn="1"/>
          </p:nvSpPr>
          <p:spPr>
            <a:xfrm>
              <a:off x="2189794" y="406249"/>
              <a:ext cx="76723" cy="7672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39" name="矩形 38"/>
            <p:cNvSpPr/>
            <p:nvPr userDrawn="1"/>
          </p:nvSpPr>
          <p:spPr>
            <a:xfrm>
              <a:off x="2267744" y="459753"/>
              <a:ext cx="76723" cy="7672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40" name="矩形 39"/>
            <p:cNvSpPr/>
            <p:nvPr userDrawn="1"/>
          </p:nvSpPr>
          <p:spPr>
            <a:xfrm>
              <a:off x="2339752" y="387745"/>
              <a:ext cx="76723" cy="7672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41" name="矩形 40"/>
            <p:cNvSpPr/>
            <p:nvPr userDrawn="1"/>
          </p:nvSpPr>
          <p:spPr>
            <a:xfrm>
              <a:off x="2407045" y="320452"/>
              <a:ext cx="76723" cy="7672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42" name="矩形 41"/>
            <p:cNvSpPr/>
            <p:nvPr userDrawn="1"/>
          </p:nvSpPr>
          <p:spPr>
            <a:xfrm>
              <a:off x="2267744" y="320452"/>
              <a:ext cx="76723" cy="7672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43" name="矩形 42"/>
            <p:cNvSpPr/>
            <p:nvPr userDrawn="1"/>
          </p:nvSpPr>
          <p:spPr>
            <a:xfrm>
              <a:off x="2411760" y="459135"/>
              <a:ext cx="76723" cy="7672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grpSp>
    </p:spTree>
    <p:extLst>
      <p:ext uri="{BB962C8B-B14F-4D97-AF65-F5344CB8AC3E}">
        <p14:creationId xmlns:p14="http://schemas.microsoft.com/office/powerpoint/2010/main" val="290514472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38"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75404" y="115178"/>
            <a:ext cx="1230220" cy="6206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9" name="组合 38"/>
          <p:cNvGrpSpPr/>
          <p:nvPr userDrawn="1"/>
        </p:nvGrpSpPr>
        <p:grpSpPr>
          <a:xfrm>
            <a:off x="1791971" y="243729"/>
            <a:ext cx="6812477" cy="379436"/>
            <a:chOff x="1763688" y="243729"/>
            <a:chExt cx="6812477" cy="379436"/>
          </a:xfrm>
        </p:grpSpPr>
        <p:sp>
          <p:nvSpPr>
            <p:cNvPr id="40" name="矩形 39"/>
            <p:cNvSpPr/>
            <p:nvPr userDrawn="1"/>
          </p:nvSpPr>
          <p:spPr>
            <a:xfrm>
              <a:off x="2267744" y="245140"/>
              <a:ext cx="6308421" cy="378025"/>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userDrawn="1"/>
          </p:nvSpPr>
          <p:spPr>
            <a:xfrm>
              <a:off x="2253504" y="243729"/>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42" name="矩形 41"/>
            <p:cNvSpPr/>
            <p:nvPr userDrawn="1"/>
          </p:nvSpPr>
          <p:spPr>
            <a:xfrm>
              <a:off x="2176686" y="315737"/>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43" name="矩形 42"/>
            <p:cNvSpPr/>
            <p:nvPr userDrawn="1"/>
          </p:nvSpPr>
          <p:spPr>
            <a:xfrm>
              <a:off x="2108870" y="387127"/>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44" name="矩形 43"/>
            <p:cNvSpPr/>
            <p:nvPr userDrawn="1"/>
          </p:nvSpPr>
          <p:spPr>
            <a:xfrm>
              <a:off x="2089820" y="267494"/>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45" name="矩形 44"/>
            <p:cNvSpPr/>
            <p:nvPr userDrawn="1"/>
          </p:nvSpPr>
          <p:spPr>
            <a:xfrm>
              <a:off x="2008287" y="315737"/>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46" name="矩形 45"/>
            <p:cNvSpPr/>
            <p:nvPr userDrawn="1"/>
          </p:nvSpPr>
          <p:spPr>
            <a:xfrm>
              <a:off x="2017812" y="458612"/>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47" name="矩形 46"/>
            <p:cNvSpPr/>
            <p:nvPr userDrawn="1"/>
          </p:nvSpPr>
          <p:spPr>
            <a:xfrm>
              <a:off x="2157636" y="459753"/>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48" name="矩形 47"/>
            <p:cNvSpPr/>
            <p:nvPr userDrawn="1"/>
          </p:nvSpPr>
          <p:spPr>
            <a:xfrm>
              <a:off x="1926754" y="257969"/>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49" name="矩形 48"/>
            <p:cNvSpPr/>
            <p:nvPr userDrawn="1"/>
          </p:nvSpPr>
          <p:spPr>
            <a:xfrm>
              <a:off x="2253504" y="541286"/>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50" name="矩形 49"/>
            <p:cNvSpPr/>
            <p:nvPr userDrawn="1"/>
          </p:nvSpPr>
          <p:spPr>
            <a:xfrm>
              <a:off x="2181496" y="546001"/>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51" name="矩形 50"/>
            <p:cNvSpPr/>
            <p:nvPr userDrawn="1"/>
          </p:nvSpPr>
          <p:spPr>
            <a:xfrm>
              <a:off x="2060321" y="546001"/>
              <a:ext cx="63407"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52" name="矩形 51"/>
            <p:cNvSpPr/>
            <p:nvPr userDrawn="1"/>
          </p:nvSpPr>
          <p:spPr>
            <a:xfrm>
              <a:off x="1907704" y="546001"/>
              <a:ext cx="63407"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53" name="矩形 52"/>
            <p:cNvSpPr/>
            <p:nvPr userDrawn="1"/>
          </p:nvSpPr>
          <p:spPr>
            <a:xfrm>
              <a:off x="1945804" y="397270"/>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54" name="矩形 53"/>
            <p:cNvSpPr/>
            <p:nvPr userDrawn="1"/>
          </p:nvSpPr>
          <p:spPr>
            <a:xfrm>
              <a:off x="1854746" y="334787"/>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55" name="矩形 54"/>
            <p:cNvSpPr/>
            <p:nvPr userDrawn="1"/>
          </p:nvSpPr>
          <p:spPr>
            <a:xfrm>
              <a:off x="1763688" y="267494"/>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56" name="矩形 55"/>
            <p:cNvSpPr/>
            <p:nvPr userDrawn="1"/>
          </p:nvSpPr>
          <p:spPr>
            <a:xfrm>
              <a:off x="1778023" y="541286"/>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57" name="矩形 56"/>
            <p:cNvSpPr/>
            <p:nvPr userDrawn="1"/>
          </p:nvSpPr>
          <p:spPr>
            <a:xfrm>
              <a:off x="2189794" y="406249"/>
              <a:ext cx="76723" cy="7672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58" name="矩形 57"/>
            <p:cNvSpPr/>
            <p:nvPr userDrawn="1"/>
          </p:nvSpPr>
          <p:spPr>
            <a:xfrm>
              <a:off x="2267744" y="459753"/>
              <a:ext cx="76723" cy="7672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59" name="矩形 58"/>
            <p:cNvSpPr/>
            <p:nvPr userDrawn="1"/>
          </p:nvSpPr>
          <p:spPr>
            <a:xfrm>
              <a:off x="2339752" y="387745"/>
              <a:ext cx="76723" cy="7672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60" name="矩形 59"/>
            <p:cNvSpPr/>
            <p:nvPr userDrawn="1"/>
          </p:nvSpPr>
          <p:spPr>
            <a:xfrm>
              <a:off x="2407045" y="320452"/>
              <a:ext cx="76723" cy="7672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61" name="矩形 60"/>
            <p:cNvSpPr/>
            <p:nvPr userDrawn="1"/>
          </p:nvSpPr>
          <p:spPr>
            <a:xfrm>
              <a:off x="2267744" y="320452"/>
              <a:ext cx="76723" cy="7672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62" name="矩形 61"/>
            <p:cNvSpPr/>
            <p:nvPr userDrawn="1"/>
          </p:nvSpPr>
          <p:spPr>
            <a:xfrm>
              <a:off x="2411760" y="459135"/>
              <a:ext cx="76723" cy="7672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gr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3_空白">
    <p:spTree>
      <p:nvGrpSpPr>
        <p:cNvPr id="1" name=""/>
        <p:cNvGrpSpPr/>
        <p:nvPr/>
      </p:nvGrpSpPr>
      <p:grpSpPr>
        <a:xfrm>
          <a:off x="0" y="0"/>
          <a:ext cx="0" cy="0"/>
          <a:chOff x="0" y="0"/>
          <a:chExt cx="0" cy="0"/>
        </a:xfrm>
      </p:grpSpPr>
      <p:pic>
        <p:nvPicPr>
          <p:cNvPr id="38"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75404" y="115178"/>
            <a:ext cx="1230220" cy="6206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9" name="组合 38"/>
          <p:cNvGrpSpPr/>
          <p:nvPr userDrawn="1"/>
        </p:nvGrpSpPr>
        <p:grpSpPr>
          <a:xfrm>
            <a:off x="2350081" y="1953917"/>
            <a:ext cx="6811308" cy="719491"/>
            <a:chOff x="1763688" y="245140"/>
            <a:chExt cx="3426933" cy="379126"/>
          </a:xfrm>
        </p:grpSpPr>
        <p:sp>
          <p:nvSpPr>
            <p:cNvPr id="40" name="矩形 39"/>
            <p:cNvSpPr/>
            <p:nvPr userDrawn="1"/>
          </p:nvSpPr>
          <p:spPr>
            <a:xfrm>
              <a:off x="2267745" y="245140"/>
              <a:ext cx="2922876" cy="378025"/>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userDrawn="1"/>
          </p:nvSpPr>
          <p:spPr>
            <a:xfrm>
              <a:off x="2176686" y="315737"/>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43" name="矩形 42"/>
            <p:cNvSpPr/>
            <p:nvPr userDrawn="1"/>
          </p:nvSpPr>
          <p:spPr>
            <a:xfrm>
              <a:off x="2108870" y="387127"/>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44" name="矩形 43"/>
            <p:cNvSpPr/>
            <p:nvPr userDrawn="1"/>
          </p:nvSpPr>
          <p:spPr>
            <a:xfrm>
              <a:off x="2089820" y="267494"/>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45" name="矩形 44"/>
            <p:cNvSpPr/>
            <p:nvPr userDrawn="1"/>
          </p:nvSpPr>
          <p:spPr>
            <a:xfrm>
              <a:off x="2008287" y="315737"/>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46" name="矩形 45"/>
            <p:cNvSpPr/>
            <p:nvPr userDrawn="1"/>
          </p:nvSpPr>
          <p:spPr>
            <a:xfrm>
              <a:off x="2017812" y="458612"/>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47" name="矩形 46"/>
            <p:cNvSpPr/>
            <p:nvPr userDrawn="1"/>
          </p:nvSpPr>
          <p:spPr>
            <a:xfrm>
              <a:off x="2157636" y="459753"/>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48" name="矩形 47"/>
            <p:cNvSpPr/>
            <p:nvPr userDrawn="1"/>
          </p:nvSpPr>
          <p:spPr>
            <a:xfrm>
              <a:off x="1926754" y="257969"/>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49" name="矩形 48"/>
            <p:cNvSpPr/>
            <p:nvPr userDrawn="1"/>
          </p:nvSpPr>
          <p:spPr>
            <a:xfrm>
              <a:off x="2194949" y="547543"/>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51" name="矩形 50"/>
            <p:cNvSpPr/>
            <p:nvPr userDrawn="1"/>
          </p:nvSpPr>
          <p:spPr>
            <a:xfrm>
              <a:off x="2060321" y="546001"/>
              <a:ext cx="63407"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52" name="矩形 51"/>
            <p:cNvSpPr/>
            <p:nvPr userDrawn="1"/>
          </p:nvSpPr>
          <p:spPr>
            <a:xfrm>
              <a:off x="1907704" y="546001"/>
              <a:ext cx="63407"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53" name="矩形 52"/>
            <p:cNvSpPr/>
            <p:nvPr userDrawn="1"/>
          </p:nvSpPr>
          <p:spPr>
            <a:xfrm>
              <a:off x="1945804" y="397270"/>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54" name="矩形 53"/>
            <p:cNvSpPr/>
            <p:nvPr userDrawn="1"/>
          </p:nvSpPr>
          <p:spPr>
            <a:xfrm>
              <a:off x="1854746" y="334787"/>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55" name="矩形 54"/>
            <p:cNvSpPr/>
            <p:nvPr userDrawn="1"/>
          </p:nvSpPr>
          <p:spPr>
            <a:xfrm>
              <a:off x="1763688" y="267494"/>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56" name="矩形 55"/>
            <p:cNvSpPr/>
            <p:nvPr userDrawn="1"/>
          </p:nvSpPr>
          <p:spPr>
            <a:xfrm>
              <a:off x="1778023" y="541286"/>
              <a:ext cx="76723" cy="76723"/>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57" name="矩形 56"/>
            <p:cNvSpPr/>
            <p:nvPr userDrawn="1"/>
          </p:nvSpPr>
          <p:spPr>
            <a:xfrm>
              <a:off x="2189794" y="406249"/>
              <a:ext cx="76723" cy="7672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58" name="矩形 57"/>
            <p:cNvSpPr/>
            <p:nvPr userDrawn="1"/>
          </p:nvSpPr>
          <p:spPr>
            <a:xfrm>
              <a:off x="2267744" y="459753"/>
              <a:ext cx="76723" cy="7672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59" name="矩形 58"/>
            <p:cNvSpPr/>
            <p:nvPr userDrawn="1"/>
          </p:nvSpPr>
          <p:spPr>
            <a:xfrm>
              <a:off x="2339752" y="387745"/>
              <a:ext cx="76723" cy="7672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60" name="矩形 59"/>
            <p:cNvSpPr/>
            <p:nvPr userDrawn="1"/>
          </p:nvSpPr>
          <p:spPr>
            <a:xfrm>
              <a:off x="2407045" y="320452"/>
              <a:ext cx="76723" cy="7672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61" name="矩形 60"/>
            <p:cNvSpPr/>
            <p:nvPr userDrawn="1"/>
          </p:nvSpPr>
          <p:spPr>
            <a:xfrm>
              <a:off x="2267744" y="320452"/>
              <a:ext cx="76723" cy="7672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62" name="矩形 61"/>
            <p:cNvSpPr/>
            <p:nvPr userDrawn="1"/>
          </p:nvSpPr>
          <p:spPr>
            <a:xfrm>
              <a:off x="2411760" y="459135"/>
              <a:ext cx="76723" cy="7672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grpSp>
    </p:spTree>
    <p:extLst>
      <p:ext uri="{BB962C8B-B14F-4D97-AF65-F5344CB8AC3E}">
        <p14:creationId xmlns:p14="http://schemas.microsoft.com/office/powerpoint/2010/main" val="361504646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sp>
        <p:nvSpPr>
          <p:cNvPr id="11" name="矩形 10"/>
          <p:cNvSpPr/>
          <p:nvPr userDrawn="1"/>
        </p:nvSpPr>
        <p:spPr>
          <a:xfrm>
            <a:off x="3491433" y="3646140"/>
            <a:ext cx="3024336" cy="1323439"/>
          </a:xfrm>
          <a:prstGeom prst="rect">
            <a:avLst/>
          </a:prstGeom>
        </p:spPr>
        <p:txBody>
          <a:bodyPr wrap="square">
            <a:spAutoFit/>
          </a:bodyPr>
          <a:lstStyle/>
          <a:p>
            <a:pPr marL="0" indent="0" algn="just">
              <a:spcAft>
                <a:spcPts val="0"/>
              </a:spcAft>
            </a:pPr>
            <a:r>
              <a:rPr lang="zh-CN" altLang="zh-CN" sz="1000" kern="0" dirty="0" smtClean="0">
                <a:effectLst/>
                <a:latin typeface="+mn-lt"/>
                <a:ea typeface="+mn-ea"/>
                <a:cs typeface="Times New Roman"/>
              </a:rPr>
              <a:t>地址：广州市天河区五山路天立大厦</a:t>
            </a:r>
            <a:r>
              <a:rPr lang="en-US" altLang="zh-CN" sz="1000" kern="0" dirty="0" smtClean="0">
                <a:effectLst/>
                <a:latin typeface="+mn-lt"/>
                <a:ea typeface="+mn-ea"/>
                <a:cs typeface="Times New Roman"/>
              </a:rPr>
              <a:t>A23F,510630</a:t>
            </a:r>
            <a:endParaRPr lang="zh-CN" altLang="zh-CN" sz="1000" kern="100" dirty="0" smtClean="0">
              <a:effectLst/>
              <a:latin typeface="+mn-lt"/>
              <a:ea typeface="+mn-ea"/>
              <a:cs typeface="Times New Roman"/>
            </a:endParaRPr>
          </a:p>
          <a:p>
            <a:pPr marL="0" indent="0" algn="just">
              <a:spcAft>
                <a:spcPts val="0"/>
              </a:spcAft>
            </a:pPr>
            <a:r>
              <a:rPr lang="zh-CN" altLang="zh-CN" sz="1000" kern="0" dirty="0" smtClean="0">
                <a:effectLst/>
                <a:latin typeface="+mn-lt"/>
                <a:ea typeface="+mn-ea"/>
                <a:cs typeface="Times New Roman"/>
              </a:rPr>
              <a:t>网站：</a:t>
            </a:r>
            <a:r>
              <a:rPr lang="en-US" altLang="zh-CN" sz="1000" kern="0" dirty="0" smtClean="0">
                <a:effectLst/>
                <a:latin typeface="+mn-lt"/>
                <a:ea typeface="+mn-ea"/>
                <a:cs typeface="Times New Roman"/>
              </a:rPr>
              <a:t>www.shaolin.com.cn</a:t>
            </a:r>
            <a:endParaRPr lang="zh-CN" altLang="zh-CN" sz="1000" kern="100" dirty="0" smtClean="0">
              <a:effectLst/>
              <a:latin typeface="+mn-lt"/>
              <a:ea typeface="+mn-ea"/>
              <a:cs typeface="Times New Roman"/>
            </a:endParaRPr>
          </a:p>
          <a:p>
            <a:pPr marL="0" indent="0" algn="just">
              <a:spcAft>
                <a:spcPts val="0"/>
              </a:spcAft>
            </a:pPr>
            <a:r>
              <a:rPr lang="zh-CN" altLang="zh-CN" sz="1000" kern="0" dirty="0" smtClean="0">
                <a:effectLst/>
                <a:latin typeface="+mn-lt"/>
                <a:ea typeface="+mn-ea"/>
                <a:cs typeface="Times New Roman"/>
              </a:rPr>
              <a:t>邮箱：</a:t>
            </a:r>
            <a:r>
              <a:rPr lang="en-US" altLang="zh-CN" sz="1000" kern="0" dirty="0" smtClean="0">
                <a:effectLst/>
                <a:latin typeface="+mn-lt"/>
                <a:ea typeface="+mn-ea"/>
                <a:cs typeface="Times New Roman"/>
              </a:rPr>
              <a:t>guangzhou@shaolin.com.cn</a:t>
            </a:r>
            <a:endParaRPr lang="zh-CN" altLang="zh-CN" sz="1000" kern="100" dirty="0" smtClean="0">
              <a:effectLst/>
              <a:latin typeface="+mn-lt"/>
              <a:ea typeface="+mn-ea"/>
              <a:cs typeface="Times New Roman"/>
            </a:endParaRPr>
          </a:p>
          <a:p>
            <a:pPr marL="0" indent="0" algn="just">
              <a:spcAft>
                <a:spcPts val="0"/>
              </a:spcAft>
            </a:pPr>
            <a:r>
              <a:rPr lang="zh-CN" altLang="zh-CN" sz="1000" kern="0" dirty="0" smtClean="0">
                <a:effectLst/>
                <a:latin typeface="+mn-lt"/>
                <a:ea typeface="+mn-ea"/>
                <a:cs typeface="Times New Roman"/>
              </a:rPr>
              <a:t>电话：</a:t>
            </a:r>
            <a:r>
              <a:rPr lang="en-US" altLang="zh-CN" sz="1000" kern="0" dirty="0" smtClean="0">
                <a:effectLst/>
                <a:latin typeface="+mn-lt"/>
                <a:ea typeface="+mn-ea"/>
                <a:cs typeface="Times New Roman"/>
              </a:rPr>
              <a:t>020-87565190,87593765(fax)</a:t>
            </a:r>
            <a:endParaRPr lang="zh-CN" altLang="zh-CN" sz="1000" kern="100" dirty="0" smtClean="0">
              <a:effectLst/>
              <a:latin typeface="+mn-lt"/>
              <a:ea typeface="+mn-ea"/>
              <a:cs typeface="Times New Roman"/>
            </a:endParaRPr>
          </a:p>
          <a:p>
            <a:pPr marL="0" indent="0" algn="just">
              <a:spcAft>
                <a:spcPts val="0"/>
              </a:spcAft>
            </a:pPr>
            <a:r>
              <a:rPr lang="en-US" altLang="zh-CN" sz="1000" kern="100" dirty="0" smtClean="0">
                <a:effectLst/>
                <a:latin typeface="宋体"/>
                <a:ea typeface="+mn-ea"/>
                <a:cs typeface="Times New Roman"/>
              </a:rPr>
              <a:t> </a:t>
            </a:r>
            <a:endParaRPr lang="zh-CN" altLang="zh-CN" sz="1000" kern="100" dirty="0" smtClean="0">
              <a:effectLst/>
              <a:latin typeface="+mn-lt"/>
              <a:ea typeface="+mn-ea"/>
              <a:cs typeface="Times New Roman"/>
            </a:endParaRPr>
          </a:p>
          <a:p>
            <a:pPr marL="0" indent="0" algn="just">
              <a:spcAft>
                <a:spcPts val="0"/>
              </a:spcAft>
            </a:pPr>
            <a:r>
              <a:rPr lang="zh-CN" altLang="zh-CN" sz="1000" b="1" kern="100" dirty="0" smtClean="0">
                <a:effectLst/>
                <a:latin typeface="+mn-lt"/>
                <a:ea typeface="+mn-ea"/>
                <a:cs typeface="Times New Roman"/>
              </a:rPr>
              <a:t>佛山分公司</a:t>
            </a:r>
            <a:endParaRPr lang="zh-CN" altLang="zh-CN" sz="1000" kern="100" dirty="0" smtClean="0">
              <a:effectLst/>
              <a:latin typeface="+mn-lt"/>
              <a:ea typeface="+mn-ea"/>
              <a:cs typeface="Times New Roman"/>
            </a:endParaRPr>
          </a:p>
          <a:p>
            <a:pPr marL="0" indent="0" algn="just">
              <a:spcAft>
                <a:spcPts val="0"/>
              </a:spcAft>
            </a:pPr>
            <a:r>
              <a:rPr lang="zh-CN" altLang="zh-CN" sz="1000" kern="100" dirty="0" smtClean="0">
                <a:effectLst/>
                <a:latin typeface="+mn-lt"/>
                <a:ea typeface="+mn-ea"/>
                <a:cs typeface="Times New Roman"/>
              </a:rPr>
              <a:t>佛山市禅城区汾江中路东建大厦</a:t>
            </a:r>
            <a:r>
              <a:rPr lang="en-US" altLang="zh-CN" sz="1000" kern="100" dirty="0" smtClean="0">
                <a:effectLst/>
                <a:latin typeface="+mn-lt"/>
                <a:ea typeface="+mn-ea"/>
                <a:cs typeface="Times New Roman"/>
              </a:rPr>
              <a:t>28A</a:t>
            </a:r>
            <a:endParaRPr lang="zh-CN" altLang="zh-CN" sz="1000" kern="100" dirty="0" smtClean="0">
              <a:effectLst/>
              <a:latin typeface="+mn-lt"/>
              <a:ea typeface="+mn-ea"/>
              <a:cs typeface="Times New Roman"/>
            </a:endParaRPr>
          </a:p>
          <a:p>
            <a:pPr marL="0" indent="0" algn="just">
              <a:spcAft>
                <a:spcPts val="0"/>
              </a:spcAft>
            </a:pPr>
            <a:r>
              <a:rPr lang="zh-CN" altLang="zh-CN" sz="1000" kern="100" dirty="0" smtClean="0">
                <a:effectLst/>
                <a:latin typeface="+mn-lt"/>
                <a:ea typeface="+mn-ea"/>
                <a:cs typeface="Times New Roman"/>
              </a:rPr>
              <a:t>电话：</a:t>
            </a:r>
            <a:r>
              <a:rPr lang="en-US" altLang="zh-CN" sz="1000" kern="100" dirty="0" smtClean="0">
                <a:effectLst/>
                <a:latin typeface="+mn-lt"/>
                <a:ea typeface="+mn-ea"/>
                <a:cs typeface="Times New Roman"/>
              </a:rPr>
              <a:t>0757-82231298,82232798,82230708</a:t>
            </a:r>
            <a:endParaRPr lang="zh-CN" altLang="zh-CN" sz="1000" kern="100" dirty="0">
              <a:effectLst/>
              <a:latin typeface="+mn-lt"/>
              <a:ea typeface="+mn-ea"/>
              <a:cs typeface="Times New Roman"/>
            </a:endParaRPr>
          </a:p>
        </p:txBody>
      </p:sp>
      <p:pic>
        <p:nvPicPr>
          <p:cNvPr id="1026"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498306" y="3259968"/>
            <a:ext cx="3988119" cy="2827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8345" y="2448589"/>
            <a:ext cx="3431259" cy="8113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2851215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A82E8383-4F7D-4252-8644-F39024B072E3}" type="datetime1">
              <a:rPr lang="zh-CN" altLang="en-US" smtClean="0"/>
              <a:t>2016/07/07</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 id="2147483658" r:id="rId4"/>
    <p:sldLayoutId id="2147483657" r:id="rId5"/>
  </p:sldLayoutIdLst>
  <p:timing>
    <p:tnLst>
      <p:par>
        <p:cTn id="1" dur="indefinite" restart="never" nodeType="tmRoot"/>
      </p:par>
    </p:tnLst>
  </p:timing>
  <p:hf sldNum="0" hdr="0" ftr="0"/>
  <p:txStyles>
    <p:titleStyle>
      <a:lvl1pPr algn="ctr" defTabSz="914400" rtl="0" eaLnBrk="1" latinLnBrk="0" hangingPunct="1">
        <a:spcBef>
          <a:spcPct val="0"/>
        </a:spcBef>
        <a:buNone/>
        <a:defRPr sz="40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457200" indent="0" algn="l" defTabSz="914400" rtl="0" eaLnBrk="1" latinLnBrk="0" hangingPunct="1">
        <a:spcBef>
          <a:spcPct val="20000"/>
        </a:spcBef>
        <a:buFontTx/>
        <a:buNone/>
        <a:defRPr sz="28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3.xml"/><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image" Target="../media/image36.png"/><Relationship Id="rId1" Type="http://schemas.openxmlformats.org/officeDocument/2006/relationships/slideLayout" Target="../slideLayouts/slideLayout3.xml"/><Relationship Id="rId6" Type="http://schemas.openxmlformats.org/officeDocument/2006/relationships/image" Target="../media/image40.png"/><Relationship Id="rId5" Type="http://schemas.openxmlformats.org/officeDocument/2006/relationships/image" Target="../media/image39.png"/><Relationship Id="rId10" Type="http://schemas.openxmlformats.org/officeDocument/2006/relationships/image" Target="../media/image44.png"/><Relationship Id="rId4" Type="http://schemas.openxmlformats.org/officeDocument/2006/relationships/image" Target="../media/image38.PNG"/><Relationship Id="rId9" Type="http://schemas.openxmlformats.org/officeDocument/2006/relationships/image" Target="../media/image43.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tags" Target="../tags/tag3.xml"/><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notesSlide" Target="../notesSlides/notesSlide3.xml"/><Relationship Id="rId15" Type="http://schemas.openxmlformats.org/officeDocument/2006/relationships/image" Target="../media/image17.png"/><Relationship Id="rId10" Type="http://schemas.openxmlformats.org/officeDocument/2006/relationships/image" Target="../media/image12.png"/><Relationship Id="rId4" Type="http://schemas.openxmlformats.org/officeDocument/2006/relationships/slideLayout" Target="../slideLayouts/slideLayout3.xml"/><Relationship Id="rId9" Type="http://schemas.openxmlformats.org/officeDocument/2006/relationships/image" Target="../media/image11.png"/><Relationship Id="rId14" Type="http://schemas.openxmlformats.org/officeDocument/2006/relationships/image" Target="../media/image16.jpe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19.gif"/><Relationship Id="rId5" Type="http://schemas.openxmlformats.org/officeDocument/2006/relationships/hyperlink" Target="http://www.csg.cn/" TargetMode="External"/><Relationship Id="rId4" Type="http://schemas.openxmlformats.org/officeDocument/2006/relationships/image" Target="../media/image18.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期占位符 2"/>
          <p:cNvSpPr>
            <a:spLocks noGrp="1"/>
          </p:cNvSpPr>
          <p:nvPr>
            <p:ph type="dt" sz="half" idx="4294967295"/>
          </p:nvPr>
        </p:nvSpPr>
        <p:spPr>
          <a:xfrm>
            <a:off x="7884368" y="4803998"/>
            <a:ext cx="1152128" cy="273844"/>
          </a:xfrm>
        </p:spPr>
        <p:txBody>
          <a:bodyPr/>
          <a:lstStyle/>
          <a:p>
            <a:fld id="{9BCFA675-D990-4CFB-A382-ECDB710E436A}" type="datetime1">
              <a:rPr lang="zh-CN" altLang="en-US" smtClean="0"/>
              <a:t>2016/07/07</a:t>
            </a:fld>
            <a:endParaRPr lang="zh-CN" altLang="en-US" dirty="0"/>
          </a:p>
        </p:txBody>
      </p:sp>
      <p:sp>
        <p:nvSpPr>
          <p:cNvPr id="4" name="TextBox 3"/>
          <p:cNvSpPr txBox="1"/>
          <p:nvPr/>
        </p:nvSpPr>
        <p:spPr>
          <a:xfrm>
            <a:off x="3995936" y="2139702"/>
            <a:ext cx="4873450" cy="523220"/>
          </a:xfrm>
          <a:prstGeom prst="rect">
            <a:avLst/>
          </a:prstGeom>
          <a:noFill/>
        </p:spPr>
        <p:txBody>
          <a:bodyPr wrap="none" rtlCol="0">
            <a:spAutoFit/>
          </a:bodyPr>
          <a:lstStyle/>
          <a:p>
            <a:r>
              <a:rPr lang="zh-CN" altLang="en-US" sz="2800" b="1" dirty="0" smtClean="0">
                <a:latin typeface="微软雅黑" panose="020B0503020204020204" pitchFamily="34" charset="-122"/>
                <a:ea typeface="微软雅黑" panose="020B0503020204020204" pitchFamily="34" charset="-122"/>
              </a:rPr>
              <a:t>房地产企业知识管理应用方案</a:t>
            </a:r>
            <a:endParaRPr lang="zh-CN" altLang="en-US" sz="2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600296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99792" y="227424"/>
            <a:ext cx="2236510" cy="400110"/>
          </a:xfrm>
          <a:prstGeom prst="rect">
            <a:avLst/>
          </a:prstGeom>
          <a:noFill/>
        </p:spPr>
        <p:txBody>
          <a:bodyPr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隐性知识的显性化</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3" name="矩形 2"/>
          <p:cNvSpPr/>
          <p:nvPr/>
        </p:nvSpPr>
        <p:spPr>
          <a:xfrm>
            <a:off x="1175027" y="820091"/>
            <a:ext cx="6984776" cy="461665"/>
          </a:xfrm>
          <a:prstGeom prst="rect">
            <a:avLst/>
          </a:prstGeom>
        </p:spPr>
        <p:txBody>
          <a:bodyPr wrap="square">
            <a:spAutoFit/>
          </a:bodyPr>
          <a:lstStyle/>
          <a:p>
            <a:r>
              <a:rPr lang="zh-CN" altLang="en-US" sz="1200" dirty="0" smtClean="0">
                <a:latin typeface="微软雅黑" panose="020B0503020204020204" pitchFamily="34" charset="-122"/>
                <a:ea typeface="微软雅黑" panose="020B0503020204020204" pitchFamily="34" charset="-122"/>
              </a:rPr>
              <a:t>隐性知识一般都是职员脑子里面的东西，是通过工作过程中发现的内容，</a:t>
            </a:r>
            <a:r>
              <a:rPr lang="zh-CN" altLang="zh-CN" sz="1200" dirty="0" smtClean="0">
                <a:latin typeface="微软雅黑" panose="020B0503020204020204" pitchFamily="34" charset="-122"/>
                <a:ea typeface="微软雅黑" panose="020B0503020204020204" pitchFamily="34" charset="-122"/>
              </a:rPr>
              <a:t>包括</a:t>
            </a:r>
            <a:r>
              <a:rPr lang="zh-CN" altLang="zh-CN" sz="1200" dirty="0">
                <a:latin typeface="微软雅黑" panose="020B0503020204020204" pitchFamily="34" charset="-122"/>
                <a:ea typeface="微软雅黑" panose="020B0503020204020204" pitchFamily="34" charset="-122"/>
              </a:rPr>
              <a:t>发现的问题、解决问题的方法、经验和判断力、洞察力和前瞻性等都是隐性知识</a:t>
            </a:r>
            <a:r>
              <a:rPr lang="zh-CN" altLang="zh-CN" sz="1200" dirty="0" smtClean="0">
                <a:latin typeface="微软雅黑" panose="020B0503020204020204" pitchFamily="34" charset="-122"/>
                <a:ea typeface="微软雅黑" panose="020B0503020204020204" pitchFamily="34" charset="-122"/>
              </a:rPr>
              <a:t>内容</a:t>
            </a:r>
            <a:r>
              <a:rPr lang="zh-CN" altLang="en-US" sz="1200" dirty="0" smtClean="0">
                <a:latin typeface="微软雅黑" panose="020B0503020204020204" pitchFamily="34" charset="-122"/>
                <a:ea typeface="微软雅黑" panose="020B0503020204020204" pitchFamily="34" charset="-122"/>
              </a:rPr>
              <a:t>，</a:t>
            </a:r>
            <a:r>
              <a:rPr lang="zh-CN" altLang="zh-CN" sz="1200" dirty="0" smtClean="0">
                <a:latin typeface="微软雅黑" panose="020B0503020204020204" pitchFamily="34" charset="-122"/>
                <a:ea typeface="微软雅黑" panose="020B0503020204020204" pitchFamily="34" charset="-122"/>
              </a:rPr>
              <a:t>。</a:t>
            </a:r>
            <a:endParaRPr lang="zh-CN" altLang="zh-CN" sz="1200" dirty="0">
              <a:latin typeface="微软雅黑" panose="020B0503020204020204" pitchFamily="34" charset="-122"/>
              <a:ea typeface="微软雅黑" panose="020B0503020204020204" pitchFamily="34" charset="-122"/>
            </a:endParaRPr>
          </a:p>
        </p:txBody>
      </p:sp>
      <p:sp>
        <p:nvSpPr>
          <p:cNvPr id="4" name="矩形 3"/>
          <p:cNvSpPr/>
          <p:nvPr/>
        </p:nvSpPr>
        <p:spPr>
          <a:xfrm>
            <a:off x="971600" y="841959"/>
            <a:ext cx="64054" cy="417927"/>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1149925" y="2427734"/>
            <a:ext cx="2376264" cy="2123658"/>
          </a:xfrm>
          <a:prstGeom prst="rect">
            <a:avLst/>
          </a:prstGeom>
          <a:noFill/>
        </p:spPr>
        <p:txBody>
          <a:bodyPr wrap="square" rtlCol="0">
            <a:spAutoFit/>
          </a:bodyPr>
          <a:lstStyle/>
          <a:p>
            <a:r>
              <a:rPr lang="zh-CN" altLang="en-US" sz="1200" b="1" dirty="0">
                <a:latin typeface="微软雅黑" panose="020B0503020204020204" pitchFamily="34" charset="-122"/>
                <a:ea typeface="微软雅黑" panose="020B0503020204020204" pitchFamily="34" charset="-122"/>
              </a:rPr>
              <a:t>与企业业务挂钩的知识管理</a:t>
            </a:r>
            <a:r>
              <a:rPr lang="zh-CN" altLang="en-US" sz="1200" b="1" dirty="0" smtClean="0">
                <a:latin typeface="微软雅黑" panose="020B0503020204020204" pitchFamily="34" charset="-122"/>
                <a:ea typeface="微软雅黑" panose="020B0503020204020204" pitchFamily="34" charset="-122"/>
              </a:rPr>
              <a:t>流程</a:t>
            </a:r>
            <a:endParaRPr lang="en-US" altLang="zh-CN" sz="1200" b="1" dirty="0" smtClean="0">
              <a:latin typeface="微软雅黑" panose="020B0503020204020204" pitchFamily="34" charset="-122"/>
              <a:ea typeface="微软雅黑" panose="020B0503020204020204" pitchFamily="34" charset="-122"/>
            </a:endParaRPr>
          </a:p>
          <a:p>
            <a:endParaRPr lang="en-US" altLang="zh-CN" sz="1200" b="1" dirty="0">
              <a:latin typeface="微软雅黑" panose="020B0503020204020204" pitchFamily="34" charset="-122"/>
              <a:ea typeface="微软雅黑" panose="020B0503020204020204" pitchFamily="34" charset="-122"/>
            </a:endParaRPr>
          </a:p>
          <a:p>
            <a:pPr marL="171450" indent="-171450">
              <a:lnSpc>
                <a:spcPct val="150000"/>
              </a:lnSpc>
              <a:buFont typeface="Wingdings" panose="05000000000000000000" pitchFamily="2" charset="2"/>
              <a:buChar char="l"/>
            </a:pPr>
            <a:r>
              <a:rPr lang="zh-CN" altLang="en-US" sz="1200" dirty="0" smtClean="0">
                <a:latin typeface="微软雅黑" panose="020B0503020204020204" pitchFamily="34" charset="-122"/>
                <a:ea typeface="微软雅黑" panose="020B0503020204020204" pitchFamily="34" charset="-122"/>
              </a:rPr>
              <a:t>制定在经营管理活动中，所形成的文件的管理流程，让知识与业务结合；</a:t>
            </a:r>
            <a:endParaRPr lang="en-US" altLang="zh-CN" sz="1200" dirty="0" smtClean="0">
              <a:latin typeface="微软雅黑" panose="020B0503020204020204" pitchFamily="34" charset="-122"/>
              <a:ea typeface="微软雅黑" panose="020B0503020204020204" pitchFamily="34" charset="-122"/>
            </a:endParaRPr>
          </a:p>
          <a:p>
            <a:pPr marL="171450" indent="-171450">
              <a:lnSpc>
                <a:spcPct val="150000"/>
              </a:lnSpc>
              <a:buFont typeface="Wingdings" panose="05000000000000000000" pitchFamily="2" charset="2"/>
              <a:buChar char="l"/>
            </a:pPr>
            <a:r>
              <a:rPr lang="zh-CN" altLang="en-US" sz="1200" dirty="0" smtClean="0">
                <a:latin typeface="微软雅黑" panose="020B0503020204020204" pitchFamily="34" charset="-122"/>
                <a:ea typeface="微软雅黑" panose="020B0503020204020204" pitchFamily="34" charset="-122"/>
              </a:rPr>
              <a:t>流程化管理业务过程中经验积累的显性化（总结、会议记录等</a:t>
            </a:r>
            <a:r>
              <a:rPr lang="zh-CN" altLang="en-US" sz="1200" dirty="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rPr>
              <a:t>；</a:t>
            </a:r>
            <a:endParaRPr lang="en-US" altLang="zh-CN" sz="1200" dirty="0" smtClean="0">
              <a:latin typeface="微软雅黑" panose="020B0503020204020204" pitchFamily="34" charset="-122"/>
              <a:ea typeface="微软雅黑" panose="020B0503020204020204" pitchFamily="34" charset="-122"/>
            </a:endParaRPr>
          </a:p>
        </p:txBody>
      </p:sp>
      <p:sp>
        <p:nvSpPr>
          <p:cNvPr id="8" name="TextBox 7"/>
          <p:cNvSpPr txBox="1"/>
          <p:nvPr/>
        </p:nvSpPr>
        <p:spPr>
          <a:xfrm>
            <a:off x="1835355" y="1906954"/>
            <a:ext cx="1005403" cy="338554"/>
          </a:xfrm>
          <a:prstGeom prst="rect">
            <a:avLst/>
          </a:prstGeom>
          <a:noFill/>
        </p:spPr>
        <p:txBody>
          <a:bodyPr wrap="none" rtlCol="0">
            <a:spAutoFit/>
          </a:bodyPr>
          <a:lstStyle/>
          <a:p>
            <a:r>
              <a:rPr lang="zh-CN" altLang="en-US" sz="1600" b="1" dirty="0" smtClean="0">
                <a:latin typeface="微软雅黑" panose="020B0503020204020204" pitchFamily="34" charset="-122"/>
                <a:ea typeface="微软雅黑" panose="020B0503020204020204" pitchFamily="34" charset="-122"/>
              </a:rPr>
              <a:t>管理规范</a:t>
            </a:r>
            <a:endParaRPr lang="zh-CN" altLang="en-US" sz="1600" b="1" dirty="0">
              <a:latin typeface="微软雅黑" panose="020B0503020204020204" pitchFamily="34" charset="-122"/>
              <a:ea typeface="微软雅黑" panose="020B0503020204020204" pitchFamily="34" charset="-122"/>
            </a:endParaRPr>
          </a:p>
        </p:txBody>
      </p:sp>
      <p:sp>
        <p:nvSpPr>
          <p:cNvPr id="9" name="加号 8"/>
          <p:cNvSpPr/>
          <p:nvPr/>
        </p:nvSpPr>
        <p:spPr>
          <a:xfrm>
            <a:off x="4222621" y="2560617"/>
            <a:ext cx="914400" cy="914400"/>
          </a:xfrm>
          <a:prstGeom prst="mathPlus">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6248597" y="1906954"/>
            <a:ext cx="1005403" cy="338554"/>
          </a:xfrm>
          <a:prstGeom prst="rect">
            <a:avLst/>
          </a:prstGeom>
          <a:noFill/>
        </p:spPr>
        <p:txBody>
          <a:bodyPr wrap="none" rtlCol="0">
            <a:spAutoFit/>
          </a:bodyPr>
          <a:lstStyle/>
          <a:p>
            <a:r>
              <a:rPr lang="zh-CN" altLang="en-US" sz="1600" b="1" dirty="0" smtClean="0">
                <a:latin typeface="微软雅黑" panose="020B0503020204020204" pitchFamily="34" charset="-122"/>
                <a:ea typeface="微软雅黑" panose="020B0503020204020204" pitchFamily="34" charset="-122"/>
              </a:rPr>
              <a:t>知识平台</a:t>
            </a:r>
            <a:endParaRPr lang="zh-CN" altLang="en-US" sz="1600" b="1" dirty="0">
              <a:latin typeface="微软雅黑" panose="020B0503020204020204" pitchFamily="34" charset="-122"/>
              <a:ea typeface="微软雅黑" panose="020B0503020204020204" pitchFamily="34" charset="-122"/>
            </a:endParaRPr>
          </a:p>
        </p:txBody>
      </p:sp>
      <p:sp>
        <p:nvSpPr>
          <p:cNvPr id="11" name="TextBox 10"/>
          <p:cNvSpPr txBox="1"/>
          <p:nvPr/>
        </p:nvSpPr>
        <p:spPr>
          <a:xfrm>
            <a:off x="5565052" y="2335400"/>
            <a:ext cx="2372492" cy="1754326"/>
          </a:xfrm>
          <a:prstGeom prst="rect">
            <a:avLst/>
          </a:prstGeom>
          <a:noFill/>
        </p:spPr>
        <p:txBody>
          <a:bodyPr wrap="square" rtlCol="0">
            <a:spAutoFit/>
          </a:bodyPr>
          <a:lstStyle/>
          <a:p>
            <a:pPr marL="171450" indent="-171450">
              <a:lnSpc>
                <a:spcPct val="150000"/>
              </a:lnSpc>
              <a:buFont typeface="Wingdings" panose="05000000000000000000" pitchFamily="2" charset="2"/>
              <a:buChar char="l"/>
            </a:pPr>
            <a:r>
              <a:rPr lang="zh-CN" altLang="en-US" sz="1200" dirty="0" smtClean="0">
                <a:latin typeface="微软雅黑" panose="020B0503020204020204" pitchFamily="34" charset="-122"/>
                <a:ea typeface="微软雅黑" panose="020B0503020204020204" pitchFamily="34" charset="-122"/>
              </a:rPr>
              <a:t>提供灵活可自定义的工作与业务流程，助力知识从形成到共享、创新的全生命周期管理；</a:t>
            </a:r>
            <a:endParaRPr lang="en-US" altLang="zh-CN" sz="1200" dirty="0" smtClean="0">
              <a:latin typeface="微软雅黑" panose="020B0503020204020204" pitchFamily="34" charset="-122"/>
              <a:ea typeface="微软雅黑" panose="020B0503020204020204" pitchFamily="34" charset="-122"/>
            </a:endParaRPr>
          </a:p>
          <a:p>
            <a:pPr marL="171450" indent="-171450">
              <a:lnSpc>
                <a:spcPct val="150000"/>
              </a:lnSpc>
              <a:buFont typeface="Wingdings" panose="05000000000000000000" pitchFamily="2" charset="2"/>
              <a:buChar char="l"/>
            </a:pPr>
            <a:r>
              <a:rPr lang="zh-CN" altLang="en-US" sz="1200" dirty="0" smtClean="0">
                <a:latin typeface="微软雅黑" panose="020B0503020204020204" pitchFamily="34" charset="-122"/>
                <a:ea typeface="微软雅黑" panose="020B0503020204020204" pitchFamily="34" charset="-122"/>
              </a:rPr>
              <a:t>根据相关的管理规范，流程化管理</a:t>
            </a:r>
            <a:r>
              <a:rPr lang="zh-CN" altLang="en-US" sz="1200" dirty="0">
                <a:latin typeface="微软雅黑" panose="020B0503020204020204" pitchFamily="34" charset="-122"/>
                <a:ea typeface="微软雅黑" panose="020B0503020204020204" pitchFamily="34" charset="-122"/>
              </a:rPr>
              <a:t>隐性知识显性化的知识审核</a:t>
            </a:r>
            <a:r>
              <a:rPr lang="zh-CN" altLang="en-US" sz="1200" dirty="0" smtClean="0">
                <a:latin typeface="微软雅黑" panose="020B0503020204020204" pitchFamily="34" charset="-122"/>
                <a:ea typeface="微软雅黑" panose="020B0503020204020204" pitchFamily="34" charset="-122"/>
              </a:rPr>
              <a:t>体系。</a:t>
            </a:r>
            <a:endParaRPr lang="en-US" altLang="zh-CN" sz="12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200059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99792" y="227424"/>
            <a:ext cx="3005951" cy="400110"/>
          </a:xfrm>
          <a:prstGeom prst="rect">
            <a:avLst/>
          </a:prstGeom>
          <a:noFill/>
        </p:spPr>
        <p:txBody>
          <a:bodyPr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知识的维护、应用与共享</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886995" y="820091"/>
            <a:ext cx="7285405" cy="461665"/>
          </a:xfrm>
          <a:prstGeom prst="rect">
            <a:avLst/>
          </a:prstGeom>
        </p:spPr>
        <p:txBody>
          <a:bodyPr wrap="square">
            <a:spAutoFit/>
          </a:bodyPr>
          <a:lstStyle/>
          <a:p>
            <a:r>
              <a:rPr lang="zh-CN" altLang="en-US" sz="1200" dirty="0" smtClean="0">
                <a:latin typeface="微软雅黑" panose="020B0503020204020204" pitchFamily="34" charset="-122"/>
                <a:ea typeface="微软雅黑" panose="020B0503020204020204" pitchFamily="34" charset="-122"/>
              </a:rPr>
              <a:t>制定了知识管理规范，落实到部门及具体岗位的知识管理职责，并建立与业务想结合的知识管理流程，并可实现知识库的不断积累及有效利用，一个融入职员日常工作整合的平台，便可真正支持企业业务的开展</a:t>
            </a:r>
            <a:r>
              <a:rPr lang="zh-CN" altLang="zh-CN" sz="1200" dirty="0" smtClean="0">
                <a:latin typeface="微软雅黑" panose="020B0503020204020204" pitchFamily="34" charset="-122"/>
                <a:ea typeface="微软雅黑" panose="020B0503020204020204" pitchFamily="34" charset="-122"/>
              </a:rPr>
              <a:t>。</a:t>
            </a:r>
            <a:endParaRPr lang="zh-CN" altLang="zh-CN" sz="1200" dirty="0">
              <a:latin typeface="微软雅黑" panose="020B0503020204020204" pitchFamily="34" charset="-122"/>
              <a:ea typeface="微软雅黑" panose="020B0503020204020204" pitchFamily="34" charset="-122"/>
            </a:endParaRPr>
          </a:p>
        </p:txBody>
      </p:sp>
      <p:sp>
        <p:nvSpPr>
          <p:cNvPr id="7" name="矩形 6"/>
          <p:cNvSpPr/>
          <p:nvPr/>
        </p:nvSpPr>
        <p:spPr>
          <a:xfrm>
            <a:off x="683569" y="841959"/>
            <a:ext cx="64054" cy="417927"/>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KSO_Shape"/>
          <p:cNvSpPr/>
          <p:nvPr/>
        </p:nvSpPr>
        <p:spPr>
          <a:xfrm>
            <a:off x="1901868" y="2137859"/>
            <a:ext cx="734459" cy="703857"/>
          </a:xfrm>
          <a:custGeom>
            <a:avLst/>
            <a:gdLst/>
            <a:ahLst/>
            <a:cxnLst/>
            <a:rect l="l" t="t" r="r" b="b"/>
            <a:pathLst>
              <a:path w="1889279" h="1810503">
                <a:moveTo>
                  <a:pt x="1408636" y="1462945"/>
                </a:moveTo>
                <a:cubicBezTo>
                  <a:pt x="1471912" y="1494489"/>
                  <a:pt x="1528819" y="1532588"/>
                  <a:pt x="1575786" y="1578162"/>
                </a:cubicBezTo>
                <a:cubicBezTo>
                  <a:pt x="1467281" y="1672800"/>
                  <a:pt x="1335058" y="1742507"/>
                  <a:pt x="1188886" y="1779443"/>
                </a:cubicBezTo>
                <a:cubicBezTo>
                  <a:pt x="1278166" y="1700386"/>
                  <a:pt x="1353810" y="1592053"/>
                  <a:pt x="1408636" y="1462945"/>
                </a:cubicBezTo>
                <a:close/>
                <a:moveTo>
                  <a:pt x="494888" y="1445849"/>
                </a:moveTo>
                <a:cubicBezTo>
                  <a:pt x="556747" y="1590569"/>
                  <a:pt x="643865" y="1709702"/>
                  <a:pt x="747068" y="1790925"/>
                </a:cubicBezTo>
                <a:cubicBezTo>
                  <a:pt x="576321" y="1756303"/>
                  <a:pt x="422614" y="1677538"/>
                  <a:pt x="300900" y="1566189"/>
                </a:cubicBezTo>
                <a:cubicBezTo>
                  <a:pt x="355309" y="1517036"/>
                  <a:pt x="421005" y="1476420"/>
                  <a:pt x="494888" y="1445849"/>
                </a:cubicBezTo>
                <a:close/>
                <a:moveTo>
                  <a:pt x="900586" y="1355871"/>
                </a:moveTo>
                <a:lnTo>
                  <a:pt x="900586" y="1808904"/>
                </a:lnTo>
                <a:lnTo>
                  <a:pt x="884222" y="1808113"/>
                </a:lnTo>
                <a:cubicBezTo>
                  <a:pt x="745280" y="1742581"/>
                  <a:pt x="627378" y="1604992"/>
                  <a:pt x="551037" y="1423344"/>
                </a:cubicBezTo>
                <a:cubicBezTo>
                  <a:pt x="655969" y="1381011"/>
                  <a:pt x="774745" y="1357337"/>
                  <a:pt x="900586" y="1355871"/>
                </a:cubicBezTo>
                <a:close/>
                <a:moveTo>
                  <a:pt x="953521" y="1355186"/>
                </a:moveTo>
                <a:cubicBezTo>
                  <a:pt x="1099660" y="1356509"/>
                  <a:pt x="1236550" y="1386650"/>
                  <a:pt x="1354036" y="1440083"/>
                </a:cubicBezTo>
                <a:cubicBezTo>
                  <a:pt x="1283551" y="1605630"/>
                  <a:pt x="1178611" y="1734316"/>
                  <a:pt x="1054486" y="1804443"/>
                </a:cubicBezTo>
                <a:lnTo>
                  <a:pt x="953521" y="1810503"/>
                </a:lnTo>
                <a:close/>
                <a:moveTo>
                  <a:pt x="1517159" y="931303"/>
                </a:moveTo>
                <a:lnTo>
                  <a:pt x="1889279" y="931303"/>
                </a:lnTo>
                <a:cubicBezTo>
                  <a:pt x="1883282" y="1167646"/>
                  <a:pt x="1781715" y="1381244"/>
                  <a:pt x="1618873" y="1536894"/>
                </a:cubicBezTo>
                <a:cubicBezTo>
                  <a:pt x="1566437" y="1485571"/>
                  <a:pt x="1502786" y="1442774"/>
                  <a:pt x="1431939" y="1407715"/>
                </a:cubicBezTo>
                <a:cubicBezTo>
                  <a:pt x="1485774" y="1266553"/>
                  <a:pt x="1516428" y="1104135"/>
                  <a:pt x="1517159" y="931303"/>
                </a:cubicBezTo>
                <a:close/>
                <a:moveTo>
                  <a:pt x="953521" y="931303"/>
                </a:moveTo>
                <a:lnTo>
                  <a:pt x="1456842" y="931303"/>
                </a:lnTo>
                <a:cubicBezTo>
                  <a:pt x="1456123" y="1096196"/>
                  <a:pt x="1427268" y="1250986"/>
                  <a:pt x="1375819" y="1384691"/>
                </a:cubicBezTo>
                <a:cubicBezTo>
                  <a:pt x="1251537" y="1327928"/>
                  <a:pt x="1107288" y="1296191"/>
                  <a:pt x="953521" y="1294902"/>
                </a:cubicBezTo>
                <a:close/>
                <a:moveTo>
                  <a:pt x="448568" y="931303"/>
                </a:moveTo>
                <a:lnTo>
                  <a:pt x="900586" y="931303"/>
                </a:lnTo>
                <a:lnTo>
                  <a:pt x="900586" y="1295603"/>
                </a:lnTo>
                <a:cubicBezTo>
                  <a:pt x="766605" y="1297053"/>
                  <a:pt x="640053" y="1322469"/>
                  <a:pt x="528061" y="1368046"/>
                </a:cubicBezTo>
                <a:cubicBezTo>
                  <a:pt x="478984" y="1238632"/>
                  <a:pt x="450499" y="1089843"/>
                  <a:pt x="448568" y="931303"/>
                </a:cubicBezTo>
                <a:close/>
                <a:moveTo>
                  <a:pt x="0" y="931303"/>
                </a:moveTo>
                <a:lnTo>
                  <a:pt x="388264" y="931303"/>
                </a:lnTo>
                <a:cubicBezTo>
                  <a:pt x="390220" y="1097785"/>
                  <a:pt x="420532" y="1254193"/>
                  <a:pt x="473139" y="1390578"/>
                </a:cubicBezTo>
                <a:cubicBezTo>
                  <a:pt x="391203" y="1423988"/>
                  <a:pt x="318506" y="1469260"/>
                  <a:pt x="258353" y="1524144"/>
                </a:cubicBezTo>
                <a:cubicBezTo>
                  <a:pt x="102364" y="1370026"/>
                  <a:pt x="5849" y="1161456"/>
                  <a:pt x="0" y="931303"/>
                </a:cubicBezTo>
                <a:close/>
                <a:moveTo>
                  <a:pt x="536834" y="421694"/>
                </a:moveTo>
                <a:cubicBezTo>
                  <a:pt x="646682" y="464986"/>
                  <a:pt x="770110" y="489176"/>
                  <a:pt x="900586" y="490537"/>
                </a:cubicBezTo>
                <a:lnTo>
                  <a:pt x="900586" y="875390"/>
                </a:lnTo>
                <a:lnTo>
                  <a:pt x="448805" y="875390"/>
                </a:lnTo>
                <a:cubicBezTo>
                  <a:pt x="451150" y="709592"/>
                  <a:pt x="482649" y="554587"/>
                  <a:pt x="536834" y="421694"/>
                </a:cubicBezTo>
                <a:close/>
                <a:moveTo>
                  <a:pt x="1356131" y="409527"/>
                </a:moveTo>
                <a:cubicBezTo>
                  <a:pt x="1415590" y="544412"/>
                  <a:pt x="1451132" y="703874"/>
                  <a:pt x="1455052" y="875390"/>
                </a:cubicBezTo>
                <a:lnTo>
                  <a:pt x="953521" y="875390"/>
                </a:lnTo>
                <a:lnTo>
                  <a:pt x="953521" y="491238"/>
                </a:lnTo>
                <a:cubicBezTo>
                  <a:pt x="1099303" y="490092"/>
                  <a:pt x="1236528" y="461431"/>
                  <a:pt x="1356131" y="409527"/>
                </a:cubicBezTo>
                <a:close/>
                <a:moveTo>
                  <a:pt x="271202" y="273767"/>
                </a:moveTo>
                <a:cubicBezTo>
                  <a:pt x="330895" y="324894"/>
                  <a:pt x="401533" y="367494"/>
                  <a:pt x="480768" y="398692"/>
                </a:cubicBezTo>
                <a:cubicBezTo>
                  <a:pt x="424147" y="539118"/>
                  <a:pt x="390867" y="701724"/>
                  <a:pt x="388496" y="875390"/>
                </a:cubicBezTo>
                <a:lnTo>
                  <a:pt x="238" y="875390"/>
                </a:lnTo>
                <a:cubicBezTo>
                  <a:pt x="7162" y="640451"/>
                  <a:pt x="108645" y="428248"/>
                  <a:pt x="271202" y="273767"/>
                </a:cubicBezTo>
                <a:close/>
                <a:moveTo>
                  <a:pt x="1605567" y="261436"/>
                </a:moveTo>
                <a:cubicBezTo>
                  <a:pt x="1775300" y="417133"/>
                  <a:pt x="1881942" y="634296"/>
                  <a:pt x="1889035" y="875390"/>
                </a:cubicBezTo>
                <a:lnTo>
                  <a:pt x="1515364" y="875390"/>
                </a:lnTo>
                <a:cubicBezTo>
                  <a:pt x="1511419" y="696081"/>
                  <a:pt x="1474168" y="529014"/>
                  <a:pt x="1413107" y="386152"/>
                </a:cubicBezTo>
                <a:cubicBezTo>
                  <a:pt x="1485941" y="353453"/>
                  <a:pt x="1551126" y="311628"/>
                  <a:pt x="1605567" y="261436"/>
                </a:cubicBezTo>
                <a:close/>
                <a:moveTo>
                  <a:pt x="748157" y="19413"/>
                </a:moveTo>
                <a:cubicBezTo>
                  <a:pt x="649482" y="96557"/>
                  <a:pt x="565491" y="208310"/>
                  <a:pt x="504779" y="344256"/>
                </a:cubicBezTo>
                <a:cubicBezTo>
                  <a:pt x="432706" y="315858"/>
                  <a:pt x="368354" y="277545"/>
                  <a:pt x="313920" y="231604"/>
                </a:cubicBezTo>
                <a:cubicBezTo>
                  <a:pt x="434240" y="127070"/>
                  <a:pt x="583275" y="52667"/>
                  <a:pt x="748157" y="19413"/>
                </a:cubicBezTo>
                <a:close/>
                <a:moveTo>
                  <a:pt x="1137621" y="18543"/>
                </a:moveTo>
                <a:cubicBezTo>
                  <a:pt x="1297904" y="50310"/>
                  <a:pt x="1443338" y="120918"/>
                  <a:pt x="1562575" y="219802"/>
                </a:cubicBezTo>
                <a:cubicBezTo>
                  <a:pt x="1512842" y="265093"/>
                  <a:pt x="1453308" y="302843"/>
                  <a:pt x="1386970" y="332857"/>
                </a:cubicBezTo>
                <a:cubicBezTo>
                  <a:pt x="1323718" y="199817"/>
                  <a:pt x="1237626" y="91674"/>
                  <a:pt x="1137621" y="18543"/>
                </a:cubicBezTo>
                <a:close/>
                <a:moveTo>
                  <a:pt x="900586" y="1702"/>
                </a:moveTo>
                <a:lnTo>
                  <a:pt x="900586" y="430269"/>
                </a:lnTo>
                <a:cubicBezTo>
                  <a:pt x="778345" y="428899"/>
                  <a:pt x="662774" y="406468"/>
                  <a:pt x="560047" y="366408"/>
                </a:cubicBezTo>
                <a:cubicBezTo>
                  <a:pt x="637783" y="193348"/>
                  <a:pt x="753999" y="63227"/>
                  <a:pt x="890213" y="2203"/>
                </a:cubicBezTo>
                <a:close/>
                <a:moveTo>
                  <a:pt x="953521" y="0"/>
                </a:moveTo>
                <a:lnTo>
                  <a:pt x="981035" y="1330"/>
                </a:lnTo>
                <a:cubicBezTo>
                  <a:pt x="1124068" y="53565"/>
                  <a:pt x="1247786" y="180867"/>
                  <a:pt x="1332000" y="354889"/>
                </a:cubicBezTo>
                <a:cubicBezTo>
                  <a:pt x="1219743" y="403080"/>
                  <a:pt x="1090709" y="429800"/>
                  <a:pt x="953521" y="430954"/>
                </a:cubicBez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0" name="TextBox 9"/>
          <p:cNvSpPr txBox="1"/>
          <p:nvPr/>
        </p:nvSpPr>
        <p:spPr>
          <a:xfrm>
            <a:off x="1766397" y="1707654"/>
            <a:ext cx="1005403" cy="338554"/>
          </a:xfrm>
          <a:prstGeom prst="rect">
            <a:avLst/>
          </a:prstGeom>
          <a:noFill/>
        </p:spPr>
        <p:txBody>
          <a:bodyPr wrap="none" rtlCol="0">
            <a:spAutoFit/>
          </a:bodyPr>
          <a:lstStyle/>
          <a:p>
            <a:r>
              <a:rPr lang="zh-CN" altLang="en-US" sz="1600" b="1" dirty="0" smtClean="0">
                <a:latin typeface="微软雅黑" panose="020B0503020204020204" pitchFamily="34" charset="-122"/>
                <a:ea typeface="微软雅黑" panose="020B0503020204020204" pitchFamily="34" charset="-122"/>
              </a:rPr>
              <a:t>一个平台</a:t>
            </a:r>
            <a:endParaRPr lang="zh-CN" altLang="en-US" sz="1600" b="1" dirty="0">
              <a:latin typeface="微软雅黑" panose="020B0503020204020204" pitchFamily="34" charset="-122"/>
              <a:ea typeface="微软雅黑" panose="020B0503020204020204" pitchFamily="34" charset="-122"/>
            </a:endParaRPr>
          </a:p>
        </p:txBody>
      </p:sp>
      <p:sp>
        <p:nvSpPr>
          <p:cNvPr id="11" name="TextBox 10"/>
          <p:cNvSpPr txBox="1"/>
          <p:nvPr/>
        </p:nvSpPr>
        <p:spPr>
          <a:xfrm>
            <a:off x="1583497" y="3123404"/>
            <a:ext cx="1509118" cy="1477328"/>
          </a:xfrm>
          <a:prstGeom prst="rect">
            <a:avLst/>
          </a:prstGeom>
          <a:noFill/>
        </p:spPr>
        <p:txBody>
          <a:bodyPr wrap="square" rtlCol="0">
            <a:spAutoFit/>
          </a:bodyPr>
          <a:lstStyle/>
          <a:p>
            <a:pPr marL="171450" indent="-171450">
              <a:lnSpc>
                <a:spcPct val="150000"/>
              </a:lnSpc>
              <a:buFont typeface="Wingdings" panose="05000000000000000000" pitchFamily="2" charset="2"/>
              <a:buChar char="l"/>
            </a:pPr>
            <a:r>
              <a:rPr lang="zh-CN" altLang="en-US" sz="1200" dirty="0" smtClean="0">
                <a:latin typeface="微软雅黑" panose="020B0503020204020204" pitchFamily="34" charset="-122"/>
                <a:ea typeface="微软雅黑" panose="020B0503020204020204" pitchFamily="34" charset="-122"/>
              </a:rPr>
              <a:t>知识管理平台；</a:t>
            </a:r>
            <a:endParaRPr lang="en-US" altLang="zh-CN" sz="1200" dirty="0" smtClean="0">
              <a:latin typeface="微软雅黑" panose="020B0503020204020204" pitchFamily="34" charset="-122"/>
              <a:ea typeface="微软雅黑" panose="020B0503020204020204" pitchFamily="34" charset="-122"/>
            </a:endParaRPr>
          </a:p>
          <a:p>
            <a:pPr marL="171450" indent="-171450">
              <a:lnSpc>
                <a:spcPct val="150000"/>
              </a:lnSpc>
              <a:buFont typeface="Wingdings" panose="05000000000000000000" pitchFamily="2" charset="2"/>
              <a:buChar char="l"/>
            </a:pPr>
            <a:r>
              <a:rPr lang="zh-CN" altLang="en-US" sz="1200" dirty="0" smtClean="0">
                <a:latin typeface="微软雅黑" panose="020B0503020204020204" pitchFamily="34" charset="-122"/>
                <a:ea typeface="微软雅黑" panose="020B0503020204020204" pitchFamily="34" charset="-122"/>
              </a:rPr>
              <a:t>协同工作平台；</a:t>
            </a:r>
            <a:endParaRPr lang="en-US" altLang="zh-CN" sz="1200" dirty="0" smtClean="0">
              <a:latin typeface="微软雅黑" panose="020B0503020204020204" pitchFamily="34" charset="-122"/>
              <a:ea typeface="微软雅黑" panose="020B0503020204020204" pitchFamily="34" charset="-122"/>
            </a:endParaRPr>
          </a:p>
          <a:p>
            <a:pPr marL="171450" indent="-171450">
              <a:lnSpc>
                <a:spcPct val="150000"/>
              </a:lnSpc>
              <a:buFont typeface="Wingdings" panose="05000000000000000000" pitchFamily="2" charset="2"/>
              <a:buChar char="l"/>
            </a:pPr>
            <a:r>
              <a:rPr lang="zh-CN" altLang="en-US" sz="1200" dirty="0" smtClean="0">
                <a:latin typeface="微软雅黑" panose="020B0503020204020204" pitchFamily="34" charset="-122"/>
                <a:ea typeface="微软雅黑" panose="020B0503020204020204" pitchFamily="34" charset="-122"/>
              </a:rPr>
              <a:t>即时交流平台；</a:t>
            </a:r>
            <a:endParaRPr lang="en-US" altLang="zh-CN" sz="1200" dirty="0">
              <a:latin typeface="微软雅黑" panose="020B0503020204020204" pitchFamily="34" charset="-122"/>
              <a:ea typeface="微软雅黑" panose="020B0503020204020204" pitchFamily="34" charset="-122"/>
            </a:endParaRPr>
          </a:p>
          <a:p>
            <a:pPr marL="171450" indent="-171450">
              <a:lnSpc>
                <a:spcPct val="150000"/>
              </a:lnSpc>
              <a:buFont typeface="Wingdings" panose="05000000000000000000" pitchFamily="2" charset="2"/>
              <a:buChar char="l"/>
            </a:pPr>
            <a:r>
              <a:rPr lang="zh-CN" altLang="en-US" sz="1200" dirty="0" smtClean="0">
                <a:latin typeface="微软雅黑" panose="020B0503020204020204" pitchFamily="34" charset="-122"/>
                <a:ea typeface="微软雅黑" panose="020B0503020204020204" pitchFamily="34" charset="-122"/>
              </a:rPr>
              <a:t>资讯平台；</a:t>
            </a:r>
            <a:endParaRPr lang="en-US" altLang="zh-CN" sz="1200" dirty="0" smtClean="0">
              <a:latin typeface="微软雅黑" panose="020B0503020204020204" pitchFamily="34" charset="-122"/>
              <a:ea typeface="微软雅黑" panose="020B0503020204020204" pitchFamily="34" charset="-122"/>
            </a:endParaRPr>
          </a:p>
          <a:p>
            <a:pPr marL="171450" indent="-171450">
              <a:lnSpc>
                <a:spcPct val="150000"/>
              </a:lnSpc>
              <a:buFont typeface="Wingdings" panose="05000000000000000000" pitchFamily="2" charset="2"/>
              <a:buChar char="l"/>
            </a:pPr>
            <a:r>
              <a:rPr lang="en-US" altLang="zh-CN" sz="1200" dirty="0">
                <a:latin typeface="微软雅黑" panose="020B0503020204020204" pitchFamily="34" charset="-122"/>
                <a:ea typeface="微软雅黑" panose="020B0503020204020204" pitchFamily="34" charset="-122"/>
              </a:rPr>
              <a:t>……</a:t>
            </a:r>
            <a:endParaRPr lang="en-US" altLang="zh-CN" sz="1200" dirty="0" smtClean="0">
              <a:latin typeface="微软雅黑" panose="020B0503020204020204" pitchFamily="34" charset="-122"/>
              <a:ea typeface="微软雅黑" panose="020B0503020204020204" pitchFamily="34" charset="-122"/>
            </a:endParaRPr>
          </a:p>
        </p:txBody>
      </p:sp>
      <p:sp>
        <p:nvSpPr>
          <p:cNvPr id="12" name="加号 11"/>
          <p:cNvSpPr/>
          <p:nvPr/>
        </p:nvSpPr>
        <p:spPr>
          <a:xfrm>
            <a:off x="3745567" y="2560617"/>
            <a:ext cx="914400" cy="914400"/>
          </a:xfrm>
          <a:prstGeom prst="mathPlus">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a:off x="5705743" y="1707654"/>
            <a:ext cx="1415772" cy="338554"/>
          </a:xfrm>
          <a:prstGeom prst="rect">
            <a:avLst/>
          </a:prstGeom>
          <a:noFill/>
        </p:spPr>
        <p:txBody>
          <a:bodyPr wrap="none" rtlCol="0">
            <a:spAutoFit/>
          </a:bodyPr>
          <a:lstStyle/>
          <a:p>
            <a:r>
              <a:rPr lang="zh-CN" altLang="en-US" sz="1600" b="1" dirty="0" smtClean="0">
                <a:latin typeface="微软雅黑" panose="020B0503020204020204" pitchFamily="34" charset="-122"/>
                <a:ea typeface="微软雅黑" panose="020B0503020204020204" pitchFamily="34" charset="-122"/>
              </a:rPr>
              <a:t>知识共享应用</a:t>
            </a:r>
            <a:endParaRPr lang="zh-CN" altLang="en-US" sz="1600" b="1" dirty="0">
              <a:latin typeface="微软雅黑" panose="020B0503020204020204" pitchFamily="34" charset="-122"/>
              <a:ea typeface="微软雅黑" panose="020B0503020204020204" pitchFamily="34" charset="-122"/>
            </a:endParaRPr>
          </a:p>
        </p:txBody>
      </p:sp>
      <p:sp>
        <p:nvSpPr>
          <p:cNvPr id="14" name="矩形 13"/>
          <p:cNvSpPr/>
          <p:nvPr/>
        </p:nvSpPr>
        <p:spPr>
          <a:xfrm>
            <a:off x="5459777" y="2936264"/>
            <a:ext cx="1907704" cy="276999"/>
          </a:xfrm>
          <a:prstGeom prst="rect">
            <a:avLst/>
          </a:prstGeom>
        </p:spPr>
        <p:txBody>
          <a:bodyPr wrap="square">
            <a:spAutoFit/>
          </a:bodyPr>
          <a:lstStyle/>
          <a:p>
            <a:pPr algn="ctr"/>
            <a:r>
              <a:rPr lang="zh-CN" altLang="en-US" sz="1200" b="1" dirty="0" smtClean="0">
                <a:latin typeface="微软雅黑" panose="020B0503020204020204" pitchFamily="34" charset="-122"/>
                <a:ea typeface="微软雅黑" panose="020B0503020204020204" pitchFamily="34" charset="-122"/>
              </a:rPr>
              <a:t>论坛中心</a:t>
            </a:r>
            <a:endParaRPr lang="en-US" altLang="zh-CN" sz="1200" b="1" dirty="0" smtClean="0">
              <a:latin typeface="微软雅黑" panose="020B0503020204020204" pitchFamily="34" charset="-122"/>
              <a:ea typeface="微软雅黑" panose="020B0503020204020204" pitchFamily="34" charset="-122"/>
            </a:endParaRPr>
          </a:p>
        </p:txBody>
      </p:sp>
      <p:sp>
        <p:nvSpPr>
          <p:cNvPr id="15" name="矩形 14"/>
          <p:cNvSpPr/>
          <p:nvPr/>
        </p:nvSpPr>
        <p:spPr>
          <a:xfrm>
            <a:off x="4824536" y="4081328"/>
            <a:ext cx="1907704" cy="276999"/>
          </a:xfrm>
          <a:prstGeom prst="rect">
            <a:avLst/>
          </a:prstGeom>
        </p:spPr>
        <p:txBody>
          <a:bodyPr wrap="square">
            <a:spAutoFit/>
          </a:bodyPr>
          <a:lstStyle/>
          <a:p>
            <a:pPr algn="ctr"/>
            <a:r>
              <a:rPr lang="zh-CN" altLang="en-US" sz="1200" b="1" dirty="0" smtClean="0">
                <a:latin typeface="微软雅黑" panose="020B0503020204020204" pitchFamily="34" charset="-122"/>
                <a:ea typeface="微软雅黑" panose="020B0503020204020204" pitchFamily="34" charset="-122"/>
              </a:rPr>
              <a:t>个人微博</a:t>
            </a:r>
            <a:endParaRPr lang="en-US" altLang="zh-CN" sz="1200" b="1" dirty="0" smtClean="0">
              <a:latin typeface="微软雅黑" panose="020B0503020204020204" pitchFamily="34" charset="-122"/>
              <a:ea typeface="微软雅黑" panose="020B0503020204020204" pitchFamily="34" charset="-122"/>
            </a:endParaRPr>
          </a:p>
        </p:txBody>
      </p:sp>
      <p:sp>
        <p:nvSpPr>
          <p:cNvPr id="16" name="矩形 15"/>
          <p:cNvSpPr/>
          <p:nvPr/>
        </p:nvSpPr>
        <p:spPr>
          <a:xfrm>
            <a:off x="6192688" y="4034659"/>
            <a:ext cx="1907704" cy="415498"/>
          </a:xfrm>
          <a:prstGeom prst="rect">
            <a:avLst/>
          </a:prstGeom>
        </p:spPr>
        <p:txBody>
          <a:bodyPr wrap="square">
            <a:spAutoFit/>
          </a:bodyPr>
          <a:lstStyle/>
          <a:p>
            <a:pPr algn="ctr"/>
            <a:r>
              <a:rPr lang="zh-CN" altLang="en-US" sz="1200" b="1" dirty="0" smtClean="0">
                <a:latin typeface="微软雅黑" panose="020B0503020204020204" pitchFamily="34" charset="-122"/>
                <a:ea typeface="微软雅黑" panose="020B0503020204020204" pitchFamily="34" charset="-122"/>
              </a:rPr>
              <a:t>咨询台</a:t>
            </a:r>
            <a:endParaRPr lang="en-US" altLang="zh-CN" sz="1200" b="1" dirty="0" smtClean="0">
              <a:latin typeface="微软雅黑" panose="020B0503020204020204" pitchFamily="34" charset="-122"/>
              <a:ea typeface="微软雅黑" panose="020B0503020204020204" pitchFamily="34" charset="-122"/>
            </a:endParaRPr>
          </a:p>
          <a:p>
            <a:pPr algn="ctr"/>
            <a:r>
              <a:rPr lang="zh-CN" altLang="en-US" sz="800" b="1" dirty="0" smtClean="0">
                <a:latin typeface="微软雅黑" panose="020B0503020204020204" pitchFamily="34" charset="-122"/>
                <a:ea typeface="微软雅黑" panose="020B0503020204020204" pitchFamily="34" charset="-122"/>
              </a:rPr>
              <a:t>（类似于百度知道）</a:t>
            </a:r>
            <a:endParaRPr lang="en-US" altLang="zh-CN" sz="800" b="1" dirty="0" smtClean="0">
              <a:latin typeface="微软雅黑" panose="020B0503020204020204" pitchFamily="34" charset="-122"/>
              <a:ea typeface="微软雅黑" panose="020B0503020204020204" pitchFamily="34" charset="-122"/>
            </a:endParaRPr>
          </a:p>
        </p:txBody>
      </p:sp>
      <p:sp>
        <p:nvSpPr>
          <p:cNvPr id="18" name="KSO_Shape"/>
          <p:cNvSpPr>
            <a:spLocks/>
          </p:cNvSpPr>
          <p:nvPr/>
        </p:nvSpPr>
        <p:spPr bwMode="auto">
          <a:xfrm>
            <a:off x="6877582" y="3450763"/>
            <a:ext cx="518703" cy="521460"/>
          </a:xfrm>
          <a:custGeom>
            <a:avLst/>
            <a:gdLst>
              <a:gd name="T0" fmla="*/ 942322 w 3841"/>
              <a:gd name="T1" fmla="*/ 1696878 h 3861"/>
              <a:gd name="T2" fmla="*/ 612206 w 3841"/>
              <a:gd name="T3" fmla="*/ 1630196 h 3861"/>
              <a:gd name="T4" fmla="*/ 0 w 3841"/>
              <a:gd name="T5" fmla="*/ 1797599 h 3861"/>
              <a:gd name="T6" fmla="*/ 282090 w 3841"/>
              <a:gd name="T7" fmla="*/ 1380724 h 3861"/>
              <a:gd name="T8" fmla="*/ 93719 w 3841"/>
              <a:gd name="T9" fmla="*/ 848206 h 3861"/>
              <a:gd name="T10" fmla="*/ 942322 w 3841"/>
              <a:gd name="T11" fmla="*/ 0 h 3861"/>
              <a:gd name="T12" fmla="*/ 1790924 w 3841"/>
              <a:gd name="T13" fmla="*/ 848206 h 3861"/>
              <a:gd name="T14" fmla="*/ 942322 w 3841"/>
              <a:gd name="T15" fmla="*/ 1696878 h 3861"/>
              <a:gd name="T16" fmla="*/ 682146 w 3841"/>
              <a:gd name="T17" fmla="*/ 1245496 h 3861"/>
              <a:gd name="T18" fmla="*/ 803375 w 3841"/>
              <a:gd name="T19" fmla="*/ 1371398 h 3861"/>
              <a:gd name="T20" fmla="*/ 956776 w 3841"/>
              <a:gd name="T21" fmla="*/ 1221248 h 3861"/>
              <a:gd name="T22" fmla="*/ 830884 w 3841"/>
              <a:gd name="T23" fmla="*/ 1092082 h 3861"/>
              <a:gd name="T24" fmla="*/ 682146 w 3841"/>
              <a:gd name="T25" fmla="*/ 1245496 h 3861"/>
              <a:gd name="T26" fmla="*/ 988948 w 3841"/>
              <a:gd name="T27" fmla="*/ 301698 h 3861"/>
              <a:gd name="T28" fmla="*/ 729705 w 3841"/>
              <a:gd name="T29" fmla="*/ 367913 h 3861"/>
              <a:gd name="T30" fmla="*/ 758613 w 3841"/>
              <a:gd name="T31" fmla="*/ 522726 h 3861"/>
              <a:gd name="T32" fmla="*/ 926002 w 3841"/>
              <a:gd name="T33" fmla="*/ 479826 h 3861"/>
              <a:gd name="T34" fmla="*/ 1015059 w 3841"/>
              <a:gd name="T35" fmla="*/ 553502 h 3861"/>
              <a:gd name="T36" fmla="*/ 892431 w 3841"/>
              <a:gd name="T37" fmla="*/ 723703 h 3861"/>
              <a:gd name="T38" fmla="*/ 752552 w 3841"/>
              <a:gd name="T39" fmla="*/ 978771 h 3861"/>
              <a:gd name="T40" fmla="*/ 747889 w 3841"/>
              <a:gd name="T41" fmla="*/ 1018406 h 3861"/>
              <a:gd name="T42" fmla="*/ 962837 w 3841"/>
              <a:gd name="T43" fmla="*/ 1018406 h 3861"/>
              <a:gd name="T44" fmla="*/ 970298 w 3841"/>
              <a:gd name="T45" fmla="*/ 981568 h 3861"/>
              <a:gd name="T46" fmla="*/ 1074741 w 3841"/>
              <a:gd name="T47" fmla="*/ 800643 h 3861"/>
              <a:gd name="T48" fmla="*/ 1242130 w 3841"/>
              <a:gd name="T49" fmla="*/ 510602 h 3861"/>
              <a:gd name="T50" fmla="*/ 988948 w 3841"/>
              <a:gd name="T51" fmla="*/ 301698 h 386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841" h="3861">
                <a:moveTo>
                  <a:pt x="2021" y="3639"/>
                </a:moveTo>
                <a:cubicBezTo>
                  <a:pt x="1770" y="3639"/>
                  <a:pt x="1531" y="3588"/>
                  <a:pt x="1313" y="3496"/>
                </a:cubicBezTo>
                <a:cubicBezTo>
                  <a:pt x="830" y="3861"/>
                  <a:pt x="0" y="3855"/>
                  <a:pt x="0" y="3855"/>
                </a:cubicBezTo>
                <a:cubicBezTo>
                  <a:pt x="0" y="3855"/>
                  <a:pt x="417" y="3566"/>
                  <a:pt x="605" y="2961"/>
                </a:cubicBezTo>
                <a:cubicBezTo>
                  <a:pt x="352" y="2648"/>
                  <a:pt x="201" y="2252"/>
                  <a:pt x="201" y="1819"/>
                </a:cubicBezTo>
                <a:cubicBezTo>
                  <a:pt x="201" y="814"/>
                  <a:pt x="1016" y="0"/>
                  <a:pt x="2021" y="0"/>
                </a:cubicBezTo>
                <a:cubicBezTo>
                  <a:pt x="3026" y="0"/>
                  <a:pt x="3841" y="814"/>
                  <a:pt x="3841" y="1819"/>
                </a:cubicBezTo>
                <a:cubicBezTo>
                  <a:pt x="3841" y="2824"/>
                  <a:pt x="3026" y="3639"/>
                  <a:pt x="2021" y="3639"/>
                </a:cubicBezTo>
                <a:close/>
                <a:moveTo>
                  <a:pt x="1463" y="2671"/>
                </a:moveTo>
                <a:cubicBezTo>
                  <a:pt x="1463" y="2826"/>
                  <a:pt x="1568" y="2941"/>
                  <a:pt x="1723" y="2941"/>
                </a:cubicBezTo>
                <a:cubicBezTo>
                  <a:pt x="1917" y="2941"/>
                  <a:pt x="2052" y="2806"/>
                  <a:pt x="2052" y="2619"/>
                </a:cubicBezTo>
                <a:cubicBezTo>
                  <a:pt x="2052" y="2457"/>
                  <a:pt x="1940" y="2342"/>
                  <a:pt x="1782" y="2342"/>
                </a:cubicBezTo>
                <a:cubicBezTo>
                  <a:pt x="1595" y="2342"/>
                  <a:pt x="1463" y="2497"/>
                  <a:pt x="1463" y="2671"/>
                </a:cubicBezTo>
                <a:close/>
                <a:moveTo>
                  <a:pt x="2121" y="647"/>
                </a:moveTo>
                <a:cubicBezTo>
                  <a:pt x="1874" y="647"/>
                  <a:pt x="1687" y="716"/>
                  <a:pt x="1565" y="789"/>
                </a:cubicBezTo>
                <a:cubicBezTo>
                  <a:pt x="1627" y="1121"/>
                  <a:pt x="1627" y="1121"/>
                  <a:pt x="1627" y="1121"/>
                </a:cubicBezTo>
                <a:cubicBezTo>
                  <a:pt x="1720" y="1065"/>
                  <a:pt x="1838" y="1029"/>
                  <a:pt x="1986" y="1029"/>
                </a:cubicBezTo>
                <a:cubicBezTo>
                  <a:pt x="2134" y="1032"/>
                  <a:pt x="2177" y="1101"/>
                  <a:pt x="2177" y="1187"/>
                </a:cubicBezTo>
                <a:cubicBezTo>
                  <a:pt x="2177" y="1302"/>
                  <a:pt x="2042" y="1414"/>
                  <a:pt x="1914" y="1552"/>
                </a:cubicBezTo>
                <a:cubicBezTo>
                  <a:pt x="1729" y="1747"/>
                  <a:pt x="1641" y="1921"/>
                  <a:pt x="1614" y="2099"/>
                </a:cubicBezTo>
                <a:cubicBezTo>
                  <a:pt x="1611" y="2125"/>
                  <a:pt x="1608" y="2155"/>
                  <a:pt x="1604" y="2184"/>
                </a:cubicBezTo>
                <a:cubicBezTo>
                  <a:pt x="2065" y="2184"/>
                  <a:pt x="2065" y="2184"/>
                  <a:pt x="2065" y="2184"/>
                </a:cubicBezTo>
                <a:cubicBezTo>
                  <a:pt x="2072" y="2155"/>
                  <a:pt x="2075" y="2128"/>
                  <a:pt x="2081" y="2105"/>
                </a:cubicBezTo>
                <a:cubicBezTo>
                  <a:pt x="2111" y="1957"/>
                  <a:pt x="2177" y="1845"/>
                  <a:pt x="2305" y="1717"/>
                </a:cubicBezTo>
                <a:cubicBezTo>
                  <a:pt x="2490" y="1526"/>
                  <a:pt x="2664" y="1358"/>
                  <a:pt x="2664" y="1095"/>
                </a:cubicBezTo>
                <a:cubicBezTo>
                  <a:pt x="2664" y="825"/>
                  <a:pt x="2437" y="647"/>
                  <a:pt x="2121" y="647"/>
                </a:cubicBezTo>
                <a:close/>
              </a:path>
            </a:pathLst>
          </a:custGeom>
          <a:solidFill>
            <a:schemeClr val="accent1"/>
          </a:solidFill>
          <a:ln>
            <a:noFill/>
          </a:ln>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latin typeface="微软雅黑" panose="020B0503020204020204" pitchFamily="34" charset="-122"/>
              <a:ea typeface="微软雅黑" panose="020B0503020204020204" pitchFamily="34" charset="-122"/>
            </a:endParaRPr>
          </a:p>
        </p:txBody>
      </p:sp>
      <p:sp>
        <p:nvSpPr>
          <p:cNvPr id="19" name="KSO_Shape"/>
          <p:cNvSpPr>
            <a:spLocks/>
          </p:cNvSpPr>
          <p:nvPr/>
        </p:nvSpPr>
        <p:spPr bwMode="auto">
          <a:xfrm>
            <a:off x="5541360" y="3491186"/>
            <a:ext cx="474056" cy="440614"/>
          </a:xfrm>
          <a:custGeom>
            <a:avLst/>
            <a:gdLst>
              <a:gd name="T0" fmla="*/ 1678361 w 3644"/>
              <a:gd name="T1" fmla="*/ 0 h 3384"/>
              <a:gd name="T2" fmla="*/ 122036 w 3644"/>
              <a:gd name="T3" fmla="*/ 0 h 3384"/>
              <a:gd name="T4" fmla="*/ 0 w 3644"/>
              <a:gd name="T5" fmla="*/ 122102 h 3384"/>
              <a:gd name="T6" fmla="*/ 0 w 3644"/>
              <a:gd name="T7" fmla="*/ 1180975 h 3384"/>
              <a:gd name="T8" fmla="*/ 122036 w 3644"/>
              <a:gd name="T9" fmla="*/ 1303077 h 3384"/>
              <a:gd name="T10" fmla="*/ 1012847 w 3644"/>
              <a:gd name="T11" fmla="*/ 1303077 h 3384"/>
              <a:gd name="T12" fmla="*/ 1269764 w 3644"/>
              <a:gd name="T13" fmla="*/ 1672842 h 3384"/>
              <a:gd name="T14" fmla="*/ 1253954 w 3644"/>
              <a:gd name="T15" fmla="*/ 1303077 h 3384"/>
              <a:gd name="T16" fmla="*/ 1678361 w 3644"/>
              <a:gd name="T17" fmla="*/ 1303077 h 3384"/>
              <a:gd name="T18" fmla="*/ 1800397 w 3644"/>
              <a:gd name="T19" fmla="*/ 1180975 h 3384"/>
              <a:gd name="T20" fmla="*/ 1800397 w 3644"/>
              <a:gd name="T21" fmla="*/ 122102 h 3384"/>
              <a:gd name="T22" fmla="*/ 1678361 w 3644"/>
              <a:gd name="T23" fmla="*/ 0 h 3384"/>
              <a:gd name="T24" fmla="*/ 1069171 w 3644"/>
              <a:gd name="T25" fmla="*/ 932817 h 3384"/>
              <a:gd name="T26" fmla="*/ 369566 w 3644"/>
              <a:gd name="T27" fmla="*/ 932817 h 3384"/>
              <a:gd name="T28" fmla="*/ 313241 w 3644"/>
              <a:gd name="T29" fmla="*/ 876957 h 3384"/>
              <a:gd name="T30" fmla="*/ 369566 w 3644"/>
              <a:gd name="T31" fmla="*/ 820602 h 3384"/>
              <a:gd name="T32" fmla="*/ 1069171 w 3644"/>
              <a:gd name="T33" fmla="*/ 820602 h 3384"/>
              <a:gd name="T34" fmla="*/ 1125495 w 3644"/>
              <a:gd name="T35" fmla="*/ 876957 h 3384"/>
              <a:gd name="T36" fmla="*/ 1069171 w 3644"/>
              <a:gd name="T37" fmla="*/ 932817 h 3384"/>
              <a:gd name="T38" fmla="*/ 1430831 w 3644"/>
              <a:gd name="T39" fmla="*/ 691580 h 3384"/>
              <a:gd name="T40" fmla="*/ 369566 w 3644"/>
              <a:gd name="T41" fmla="*/ 691580 h 3384"/>
              <a:gd name="T42" fmla="*/ 313241 w 3644"/>
              <a:gd name="T43" fmla="*/ 635225 h 3384"/>
              <a:gd name="T44" fmla="*/ 369566 w 3644"/>
              <a:gd name="T45" fmla="*/ 579365 h 3384"/>
              <a:gd name="T46" fmla="*/ 1430831 w 3644"/>
              <a:gd name="T47" fmla="*/ 579365 h 3384"/>
              <a:gd name="T48" fmla="*/ 1487156 w 3644"/>
              <a:gd name="T49" fmla="*/ 635225 h 3384"/>
              <a:gd name="T50" fmla="*/ 1430831 w 3644"/>
              <a:gd name="T51" fmla="*/ 691580 h 3384"/>
              <a:gd name="T52" fmla="*/ 1430831 w 3644"/>
              <a:gd name="T53" fmla="*/ 450343 h 3384"/>
              <a:gd name="T54" fmla="*/ 369566 w 3644"/>
              <a:gd name="T55" fmla="*/ 450343 h 3384"/>
              <a:gd name="T56" fmla="*/ 313241 w 3644"/>
              <a:gd name="T57" fmla="*/ 393988 h 3384"/>
              <a:gd name="T58" fmla="*/ 369566 w 3644"/>
              <a:gd name="T59" fmla="*/ 337633 h 3384"/>
              <a:gd name="T60" fmla="*/ 1430831 w 3644"/>
              <a:gd name="T61" fmla="*/ 337633 h 3384"/>
              <a:gd name="T62" fmla="*/ 1487156 w 3644"/>
              <a:gd name="T63" fmla="*/ 393988 h 3384"/>
              <a:gd name="T64" fmla="*/ 1430831 w 3644"/>
              <a:gd name="T65" fmla="*/ 450343 h 338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644" h="3384">
                <a:moveTo>
                  <a:pt x="3397" y="0"/>
                </a:moveTo>
                <a:cubicBezTo>
                  <a:pt x="247" y="0"/>
                  <a:pt x="247" y="0"/>
                  <a:pt x="247" y="0"/>
                </a:cubicBezTo>
                <a:cubicBezTo>
                  <a:pt x="110" y="0"/>
                  <a:pt x="0" y="111"/>
                  <a:pt x="0" y="247"/>
                </a:cubicBezTo>
                <a:cubicBezTo>
                  <a:pt x="0" y="2389"/>
                  <a:pt x="0" y="2389"/>
                  <a:pt x="0" y="2389"/>
                </a:cubicBezTo>
                <a:cubicBezTo>
                  <a:pt x="0" y="2525"/>
                  <a:pt x="110" y="2636"/>
                  <a:pt x="247" y="2636"/>
                </a:cubicBezTo>
                <a:cubicBezTo>
                  <a:pt x="2050" y="2636"/>
                  <a:pt x="2050" y="2636"/>
                  <a:pt x="2050" y="2636"/>
                </a:cubicBezTo>
                <a:cubicBezTo>
                  <a:pt x="2570" y="3384"/>
                  <a:pt x="2570" y="3384"/>
                  <a:pt x="2570" y="3384"/>
                </a:cubicBezTo>
                <a:cubicBezTo>
                  <a:pt x="2538" y="2636"/>
                  <a:pt x="2538" y="2636"/>
                  <a:pt x="2538" y="2636"/>
                </a:cubicBezTo>
                <a:cubicBezTo>
                  <a:pt x="3397" y="2636"/>
                  <a:pt x="3397" y="2636"/>
                  <a:pt x="3397" y="2636"/>
                </a:cubicBezTo>
                <a:cubicBezTo>
                  <a:pt x="3534" y="2636"/>
                  <a:pt x="3644" y="2525"/>
                  <a:pt x="3644" y="2389"/>
                </a:cubicBezTo>
                <a:cubicBezTo>
                  <a:pt x="3644" y="247"/>
                  <a:pt x="3644" y="247"/>
                  <a:pt x="3644" y="247"/>
                </a:cubicBezTo>
                <a:cubicBezTo>
                  <a:pt x="3644" y="111"/>
                  <a:pt x="3534" y="0"/>
                  <a:pt x="3397" y="0"/>
                </a:cubicBezTo>
                <a:close/>
                <a:moveTo>
                  <a:pt x="2164" y="1887"/>
                </a:moveTo>
                <a:cubicBezTo>
                  <a:pt x="748" y="1887"/>
                  <a:pt x="748" y="1887"/>
                  <a:pt x="748" y="1887"/>
                </a:cubicBezTo>
                <a:cubicBezTo>
                  <a:pt x="685" y="1887"/>
                  <a:pt x="634" y="1837"/>
                  <a:pt x="634" y="1774"/>
                </a:cubicBezTo>
                <a:cubicBezTo>
                  <a:pt x="634" y="1711"/>
                  <a:pt x="685" y="1660"/>
                  <a:pt x="748" y="1660"/>
                </a:cubicBezTo>
                <a:cubicBezTo>
                  <a:pt x="2164" y="1660"/>
                  <a:pt x="2164" y="1660"/>
                  <a:pt x="2164" y="1660"/>
                </a:cubicBezTo>
                <a:cubicBezTo>
                  <a:pt x="2227" y="1660"/>
                  <a:pt x="2278" y="1711"/>
                  <a:pt x="2278" y="1774"/>
                </a:cubicBezTo>
                <a:cubicBezTo>
                  <a:pt x="2278" y="1837"/>
                  <a:pt x="2227" y="1887"/>
                  <a:pt x="2164" y="1887"/>
                </a:cubicBezTo>
                <a:close/>
                <a:moveTo>
                  <a:pt x="2896" y="1399"/>
                </a:moveTo>
                <a:cubicBezTo>
                  <a:pt x="748" y="1399"/>
                  <a:pt x="748" y="1399"/>
                  <a:pt x="748" y="1399"/>
                </a:cubicBezTo>
                <a:cubicBezTo>
                  <a:pt x="685" y="1399"/>
                  <a:pt x="634" y="1348"/>
                  <a:pt x="634" y="1285"/>
                </a:cubicBezTo>
                <a:cubicBezTo>
                  <a:pt x="634" y="1223"/>
                  <a:pt x="685" y="1172"/>
                  <a:pt x="748" y="1172"/>
                </a:cubicBezTo>
                <a:cubicBezTo>
                  <a:pt x="2896" y="1172"/>
                  <a:pt x="2896" y="1172"/>
                  <a:pt x="2896" y="1172"/>
                </a:cubicBezTo>
                <a:cubicBezTo>
                  <a:pt x="2959" y="1172"/>
                  <a:pt x="3010" y="1223"/>
                  <a:pt x="3010" y="1285"/>
                </a:cubicBezTo>
                <a:cubicBezTo>
                  <a:pt x="3010" y="1348"/>
                  <a:pt x="2959" y="1399"/>
                  <a:pt x="2896" y="1399"/>
                </a:cubicBezTo>
                <a:close/>
                <a:moveTo>
                  <a:pt x="2896" y="911"/>
                </a:moveTo>
                <a:cubicBezTo>
                  <a:pt x="748" y="911"/>
                  <a:pt x="748" y="911"/>
                  <a:pt x="748" y="911"/>
                </a:cubicBezTo>
                <a:cubicBezTo>
                  <a:pt x="685" y="911"/>
                  <a:pt x="634" y="860"/>
                  <a:pt x="634" y="797"/>
                </a:cubicBezTo>
                <a:cubicBezTo>
                  <a:pt x="634" y="734"/>
                  <a:pt x="685" y="683"/>
                  <a:pt x="748" y="683"/>
                </a:cubicBezTo>
                <a:cubicBezTo>
                  <a:pt x="2896" y="683"/>
                  <a:pt x="2896" y="683"/>
                  <a:pt x="2896" y="683"/>
                </a:cubicBezTo>
                <a:cubicBezTo>
                  <a:pt x="2959" y="683"/>
                  <a:pt x="3010" y="734"/>
                  <a:pt x="3010" y="797"/>
                </a:cubicBezTo>
                <a:cubicBezTo>
                  <a:pt x="3010" y="860"/>
                  <a:pt x="2959" y="911"/>
                  <a:pt x="2896" y="911"/>
                </a:cubicBezTo>
                <a:close/>
              </a:path>
            </a:pathLst>
          </a:custGeom>
          <a:solidFill>
            <a:schemeClr val="accent1"/>
          </a:solidFill>
          <a:ln>
            <a:noFill/>
          </a:ln>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latin typeface="微软雅黑" panose="020B0503020204020204" pitchFamily="34" charset="-122"/>
              <a:ea typeface="微软雅黑" panose="020B0503020204020204" pitchFamily="34" charset="-122"/>
            </a:endParaRPr>
          </a:p>
        </p:txBody>
      </p:sp>
      <p:sp>
        <p:nvSpPr>
          <p:cNvPr id="20" name="KSO_Shape"/>
          <p:cNvSpPr>
            <a:spLocks/>
          </p:cNvSpPr>
          <p:nvPr/>
        </p:nvSpPr>
        <p:spPr bwMode="auto">
          <a:xfrm>
            <a:off x="6128342" y="2355726"/>
            <a:ext cx="570573" cy="573606"/>
          </a:xfrm>
          <a:custGeom>
            <a:avLst/>
            <a:gdLst>
              <a:gd name="T0" fmla="*/ 219805 w 3876"/>
              <a:gd name="T1" fmla="*/ 1216897 h 3897"/>
              <a:gd name="T2" fmla="*/ 219805 w 3876"/>
              <a:gd name="T3" fmla="*/ 562711 h 3897"/>
              <a:gd name="T4" fmla="*/ 562905 w 3876"/>
              <a:gd name="T5" fmla="*/ 219448 h 3897"/>
              <a:gd name="T6" fmla="*/ 1442127 w 3876"/>
              <a:gd name="T7" fmla="*/ 219448 h 3897"/>
              <a:gd name="T8" fmla="*/ 1125348 w 3876"/>
              <a:gd name="T9" fmla="*/ 0 h 3897"/>
              <a:gd name="T10" fmla="*/ 337558 w 3876"/>
              <a:gd name="T11" fmla="*/ 0 h 3897"/>
              <a:gd name="T12" fmla="*/ 0 w 3876"/>
              <a:gd name="T13" fmla="*/ 337257 h 3897"/>
              <a:gd name="T14" fmla="*/ 0 w 3876"/>
              <a:gd name="T15" fmla="*/ 899968 h 3897"/>
              <a:gd name="T16" fmla="*/ 219805 w 3876"/>
              <a:gd name="T17" fmla="*/ 1216897 h 3897"/>
              <a:gd name="T18" fmla="*/ 327399 w 3876"/>
              <a:gd name="T19" fmla="*/ 674976 h 3897"/>
              <a:gd name="T20" fmla="*/ 327399 w 3876"/>
              <a:gd name="T21" fmla="*/ 1125421 h 3897"/>
              <a:gd name="T22" fmla="*/ 675117 w 3876"/>
              <a:gd name="T23" fmla="*/ 1457596 h 3897"/>
              <a:gd name="T24" fmla="*/ 1012675 w 3876"/>
              <a:gd name="T25" fmla="*/ 1457596 h 3897"/>
              <a:gd name="T26" fmla="*/ 1237560 w 3876"/>
              <a:gd name="T27" fmla="*/ 1800397 h 3897"/>
              <a:gd name="T28" fmla="*/ 1462445 w 3876"/>
              <a:gd name="T29" fmla="*/ 1457596 h 3897"/>
              <a:gd name="T30" fmla="*/ 1789844 w 3876"/>
              <a:gd name="T31" fmla="*/ 1125421 h 3897"/>
              <a:gd name="T32" fmla="*/ 1789844 w 3876"/>
              <a:gd name="T33" fmla="*/ 674976 h 3897"/>
              <a:gd name="T34" fmla="*/ 1462445 w 3876"/>
              <a:gd name="T35" fmla="*/ 332175 h 3897"/>
              <a:gd name="T36" fmla="*/ 675117 w 3876"/>
              <a:gd name="T37" fmla="*/ 332175 h 3897"/>
              <a:gd name="T38" fmla="*/ 327399 w 3876"/>
              <a:gd name="T39" fmla="*/ 674976 h 3897"/>
              <a:gd name="T40" fmla="*/ 1570039 w 3876"/>
              <a:gd name="T41" fmla="*/ 659268 h 3897"/>
              <a:gd name="T42" fmla="*/ 1570039 w 3876"/>
              <a:gd name="T43" fmla="*/ 1125421 h 3897"/>
              <a:gd name="T44" fmla="*/ 1457365 w 3876"/>
              <a:gd name="T45" fmla="*/ 1237686 h 3897"/>
              <a:gd name="T46" fmla="*/ 1387637 w 3876"/>
              <a:gd name="T47" fmla="*/ 1237686 h 3897"/>
              <a:gd name="T48" fmla="*/ 1237560 w 3876"/>
              <a:gd name="T49" fmla="*/ 1462678 h 3897"/>
              <a:gd name="T50" fmla="*/ 1087483 w 3876"/>
              <a:gd name="T51" fmla="*/ 1237686 h 3897"/>
              <a:gd name="T52" fmla="*/ 675117 w 3876"/>
              <a:gd name="T53" fmla="*/ 1237686 h 3897"/>
              <a:gd name="T54" fmla="*/ 547205 w 3876"/>
              <a:gd name="T55" fmla="*/ 1125421 h 3897"/>
              <a:gd name="T56" fmla="*/ 547205 w 3876"/>
              <a:gd name="T57" fmla="*/ 659268 h 3897"/>
              <a:gd name="T58" fmla="*/ 675117 w 3876"/>
              <a:gd name="T59" fmla="*/ 547003 h 3897"/>
              <a:gd name="T60" fmla="*/ 1457365 w 3876"/>
              <a:gd name="T61" fmla="*/ 547003 h 3897"/>
              <a:gd name="T62" fmla="*/ 1570039 w 3876"/>
              <a:gd name="T63" fmla="*/ 659268 h 389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876" h="3897">
                <a:moveTo>
                  <a:pt x="476" y="2634"/>
                </a:moveTo>
                <a:cubicBezTo>
                  <a:pt x="476" y="1218"/>
                  <a:pt x="476" y="1218"/>
                  <a:pt x="476" y="1218"/>
                </a:cubicBezTo>
                <a:cubicBezTo>
                  <a:pt x="476" y="814"/>
                  <a:pt x="815" y="475"/>
                  <a:pt x="1219" y="475"/>
                </a:cubicBezTo>
                <a:cubicBezTo>
                  <a:pt x="3123" y="475"/>
                  <a:pt x="3123" y="475"/>
                  <a:pt x="3123" y="475"/>
                </a:cubicBezTo>
                <a:cubicBezTo>
                  <a:pt x="3022" y="192"/>
                  <a:pt x="2754" y="0"/>
                  <a:pt x="2437" y="0"/>
                </a:cubicBezTo>
                <a:cubicBezTo>
                  <a:pt x="731" y="0"/>
                  <a:pt x="731" y="0"/>
                  <a:pt x="731" y="0"/>
                </a:cubicBezTo>
                <a:cubicBezTo>
                  <a:pt x="328" y="0"/>
                  <a:pt x="0" y="327"/>
                  <a:pt x="0" y="730"/>
                </a:cubicBezTo>
                <a:cubicBezTo>
                  <a:pt x="0" y="1948"/>
                  <a:pt x="0" y="1948"/>
                  <a:pt x="0" y="1948"/>
                </a:cubicBezTo>
                <a:cubicBezTo>
                  <a:pt x="0" y="2266"/>
                  <a:pt x="193" y="2534"/>
                  <a:pt x="476" y="2634"/>
                </a:cubicBezTo>
                <a:close/>
                <a:moveTo>
                  <a:pt x="709" y="1461"/>
                </a:moveTo>
                <a:cubicBezTo>
                  <a:pt x="709" y="2436"/>
                  <a:pt x="709" y="2436"/>
                  <a:pt x="709" y="2436"/>
                </a:cubicBezTo>
                <a:cubicBezTo>
                  <a:pt x="709" y="2839"/>
                  <a:pt x="1058" y="3155"/>
                  <a:pt x="1462" y="3155"/>
                </a:cubicBezTo>
                <a:cubicBezTo>
                  <a:pt x="2193" y="3155"/>
                  <a:pt x="2193" y="3155"/>
                  <a:pt x="2193" y="3155"/>
                </a:cubicBezTo>
                <a:cubicBezTo>
                  <a:pt x="2680" y="3897"/>
                  <a:pt x="2680" y="3897"/>
                  <a:pt x="2680" y="3897"/>
                </a:cubicBezTo>
                <a:cubicBezTo>
                  <a:pt x="3167" y="3155"/>
                  <a:pt x="3167" y="3155"/>
                  <a:pt x="3167" y="3155"/>
                </a:cubicBezTo>
                <a:cubicBezTo>
                  <a:pt x="3571" y="3155"/>
                  <a:pt x="3876" y="2839"/>
                  <a:pt x="3876" y="2436"/>
                </a:cubicBezTo>
                <a:cubicBezTo>
                  <a:pt x="3876" y="1461"/>
                  <a:pt x="3876" y="1461"/>
                  <a:pt x="3876" y="1461"/>
                </a:cubicBezTo>
                <a:cubicBezTo>
                  <a:pt x="3876" y="1058"/>
                  <a:pt x="3571" y="719"/>
                  <a:pt x="3167" y="719"/>
                </a:cubicBezTo>
                <a:cubicBezTo>
                  <a:pt x="1462" y="719"/>
                  <a:pt x="1462" y="719"/>
                  <a:pt x="1462" y="719"/>
                </a:cubicBezTo>
                <a:cubicBezTo>
                  <a:pt x="1058" y="719"/>
                  <a:pt x="709" y="1058"/>
                  <a:pt x="709" y="1461"/>
                </a:cubicBezTo>
                <a:close/>
                <a:moveTo>
                  <a:pt x="3400" y="1427"/>
                </a:moveTo>
                <a:cubicBezTo>
                  <a:pt x="3400" y="2436"/>
                  <a:pt x="3400" y="2436"/>
                  <a:pt x="3400" y="2436"/>
                </a:cubicBezTo>
                <a:cubicBezTo>
                  <a:pt x="3400" y="2570"/>
                  <a:pt x="3291" y="2679"/>
                  <a:pt x="3156" y="2679"/>
                </a:cubicBezTo>
                <a:cubicBezTo>
                  <a:pt x="3005" y="2679"/>
                  <a:pt x="3005" y="2679"/>
                  <a:pt x="3005" y="2679"/>
                </a:cubicBezTo>
                <a:cubicBezTo>
                  <a:pt x="2680" y="3166"/>
                  <a:pt x="2680" y="3166"/>
                  <a:pt x="2680" y="3166"/>
                </a:cubicBezTo>
                <a:cubicBezTo>
                  <a:pt x="2355" y="2679"/>
                  <a:pt x="2355" y="2679"/>
                  <a:pt x="2355" y="2679"/>
                </a:cubicBezTo>
                <a:cubicBezTo>
                  <a:pt x="1462" y="2679"/>
                  <a:pt x="1462" y="2679"/>
                  <a:pt x="1462" y="2679"/>
                </a:cubicBezTo>
                <a:cubicBezTo>
                  <a:pt x="1328" y="2679"/>
                  <a:pt x="1185" y="2570"/>
                  <a:pt x="1185" y="2436"/>
                </a:cubicBezTo>
                <a:cubicBezTo>
                  <a:pt x="1185" y="1427"/>
                  <a:pt x="1185" y="1427"/>
                  <a:pt x="1185" y="1427"/>
                </a:cubicBezTo>
                <a:cubicBezTo>
                  <a:pt x="1185" y="1293"/>
                  <a:pt x="1328" y="1184"/>
                  <a:pt x="1462" y="1184"/>
                </a:cubicBezTo>
                <a:cubicBezTo>
                  <a:pt x="3156" y="1184"/>
                  <a:pt x="3156" y="1184"/>
                  <a:pt x="3156" y="1184"/>
                </a:cubicBezTo>
                <a:cubicBezTo>
                  <a:pt x="3291" y="1184"/>
                  <a:pt x="3400" y="1293"/>
                  <a:pt x="3400" y="1427"/>
                </a:cubicBezTo>
                <a:close/>
              </a:path>
            </a:pathLst>
          </a:custGeom>
          <a:solidFill>
            <a:schemeClr val="accent1"/>
          </a:solidFill>
          <a:ln>
            <a:noFill/>
          </a:ln>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558630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圆角矩形 9"/>
          <p:cNvSpPr/>
          <p:nvPr/>
        </p:nvSpPr>
        <p:spPr>
          <a:xfrm>
            <a:off x="4569511" y="1557090"/>
            <a:ext cx="3530881" cy="426575"/>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b="1" dirty="0">
                <a:latin typeface="微软雅黑" panose="020B0503020204020204" pitchFamily="34" charset="-122"/>
                <a:ea typeface="微软雅黑" panose="020B0503020204020204" pitchFamily="34" charset="-122"/>
              </a:rPr>
              <a:t>绍林科技公司介绍</a:t>
            </a:r>
          </a:p>
        </p:txBody>
      </p:sp>
      <p:sp>
        <p:nvSpPr>
          <p:cNvPr id="11" name="圆角矩形 10"/>
          <p:cNvSpPr/>
          <p:nvPr/>
        </p:nvSpPr>
        <p:spPr>
          <a:xfrm>
            <a:off x="4569512" y="2235565"/>
            <a:ext cx="3530881" cy="426575"/>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b="1" dirty="0">
                <a:latin typeface="微软雅黑" panose="020B0503020204020204" pitchFamily="34" charset="-122"/>
                <a:ea typeface="微软雅黑" panose="020B0503020204020204" pitchFamily="34" charset="-122"/>
              </a:rPr>
              <a:t>绍林科技对知识管理的理解</a:t>
            </a:r>
          </a:p>
        </p:txBody>
      </p:sp>
      <p:sp>
        <p:nvSpPr>
          <p:cNvPr id="12" name="圆角矩形 11"/>
          <p:cNvSpPr/>
          <p:nvPr/>
        </p:nvSpPr>
        <p:spPr>
          <a:xfrm>
            <a:off x="4569510" y="2910597"/>
            <a:ext cx="3530881" cy="426575"/>
          </a:xfrm>
          <a:prstGeom prst="round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b="1" dirty="0">
                <a:latin typeface="微软雅黑" panose="020B0503020204020204" pitchFamily="34" charset="-122"/>
                <a:ea typeface="微软雅黑" panose="020B0503020204020204" pitchFamily="34" charset="-122"/>
              </a:rPr>
              <a:t>怎样实现房地产企业知识管理</a:t>
            </a:r>
          </a:p>
        </p:txBody>
      </p:sp>
      <p:sp>
        <p:nvSpPr>
          <p:cNvPr id="14" name="TextBox 13"/>
          <p:cNvSpPr txBox="1"/>
          <p:nvPr/>
        </p:nvSpPr>
        <p:spPr>
          <a:xfrm>
            <a:off x="3917822" y="1531677"/>
            <a:ext cx="412292" cy="523220"/>
          </a:xfrm>
          <a:prstGeom prst="rect">
            <a:avLst/>
          </a:prstGeom>
          <a:noFill/>
        </p:spPr>
        <p:txBody>
          <a:bodyPr wrap="none" rtlCol="0">
            <a:spAutoFit/>
          </a:bodyPr>
          <a:lstStyle/>
          <a:p>
            <a:r>
              <a:rPr lang="en-US" altLang="zh-CN" sz="2800" b="1" dirty="0" smtClean="0">
                <a:solidFill>
                  <a:schemeClr val="bg2">
                    <a:lumMod val="90000"/>
                  </a:schemeClr>
                </a:solidFill>
                <a:latin typeface="Bernard MT Condensed" panose="02050806060905020404" pitchFamily="18" charset="0"/>
              </a:rPr>
              <a:t>1.</a:t>
            </a:r>
            <a:endParaRPr lang="zh-CN" altLang="en-US" sz="2800" b="1" dirty="0">
              <a:solidFill>
                <a:schemeClr val="bg2">
                  <a:lumMod val="90000"/>
                </a:schemeClr>
              </a:solidFill>
              <a:latin typeface="Bernard MT Condensed" panose="02050806060905020404" pitchFamily="18" charset="0"/>
            </a:endParaRPr>
          </a:p>
        </p:txBody>
      </p:sp>
      <p:sp>
        <p:nvSpPr>
          <p:cNvPr id="15" name="TextBox 14"/>
          <p:cNvSpPr txBox="1"/>
          <p:nvPr/>
        </p:nvSpPr>
        <p:spPr>
          <a:xfrm>
            <a:off x="3917822" y="2187242"/>
            <a:ext cx="453970" cy="523220"/>
          </a:xfrm>
          <a:prstGeom prst="rect">
            <a:avLst/>
          </a:prstGeom>
          <a:noFill/>
        </p:spPr>
        <p:txBody>
          <a:bodyPr wrap="none" rtlCol="0">
            <a:spAutoFit/>
          </a:bodyPr>
          <a:lstStyle/>
          <a:p>
            <a:r>
              <a:rPr lang="en-US" altLang="zh-CN" sz="2800" b="1" dirty="0" smtClean="0">
                <a:solidFill>
                  <a:schemeClr val="bg2">
                    <a:lumMod val="90000"/>
                  </a:schemeClr>
                </a:solidFill>
                <a:latin typeface="Bernard MT Condensed" panose="02050806060905020404" pitchFamily="18" charset="0"/>
              </a:rPr>
              <a:t>2.</a:t>
            </a:r>
            <a:endParaRPr lang="zh-CN" altLang="en-US" sz="2800" b="1" dirty="0">
              <a:solidFill>
                <a:schemeClr val="bg2">
                  <a:lumMod val="90000"/>
                </a:schemeClr>
              </a:solidFill>
              <a:latin typeface="Bernard MT Condensed" panose="02050806060905020404" pitchFamily="18" charset="0"/>
            </a:endParaRPr>
          </a:p>
        </p:txBody>
      </p:sp>
      <p:sp>
        <p:nvSpPr>
          <p:cNvPr id="16" name="TextBox 15"/>
          <p:cNvSpPr txBox="1"/>
          <p:nvPr/>
        </p:nvSpPr>
        <p:spPr>
          <a:xfrm>
            <a:off x="3917822" y="2862274"/>
            <a:ext cx="453970" cy="523220"/>
          </a:xfrm>
          <a:prstGeom prst="rect">
            <a:avLst/>
          </a:prstGeom>
          <a:noFill/>
        </p:spPr>
        <p:txBody>
          <a:bodyPr wrap="none" rtlCol="0">
            <a:spAutoFit/>
          </a:bodyPr>
          <a:lstStyle/>
          <a:p>
            <a:r>
              <a:rPr lang="en-US" altLang="zh-CN" sz="2800" b="1" dirty="0" smtClean="0">
                <a:solidFill>
                  <a:srgbClr val="003296"/>
                </a:solidFill>
                <a:latin typeface="Bernard MT Condensed" panose="02050806060905020404" pitchFamily="18" charset="0"/>
              </a:rPr>
              <a:t>3.</a:t>
            </a:r>
            <a:endParaRPr lang="zh-CN" altLang="en-US" sz="2800" b="1" dirty="0">
              <a:solidFill>
                <a:srgbClr val="003296"/>
              </a:solidFill>
              <a:latin typeface="Bernard MT Condensed" panose="02050806060905020404" pitchFamily="18" charset="0"/>
            </a:endParaRPr>
          </a:p>
        </p:txBody>
      </p:sp>
    </p:spTree>
    <p:extLst>
      <p:ext uri="{BB962C8B-B14F-4D97-AF65-F5344CB8AC3E}">
        <p14:creationId xmlns:p14="http://schemas.microsoft.com/office/powerpoint/2010/main" val="30911550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99792" y="227424"/>
            <a:ext cx="3005951" cy="400110"/>
          </a:xfrm>
          <a:prstGeom prst="rect">
            <a:avLst/>
          </a:prstGeom>
          <a:noFill/>
        </p:spPr>
        <p:txBody>
          <a:bodyPr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房地产企业知识管理需求</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3" name="矩形 2"/>
          <p:cNvSpPr/>
          <p:nvPr/>
        </p:nvSpPr>
        <p:spPr>
          <a:xfrm>
            <a:off x="827584" y="771550"/>
            <a:ext cx="7416824" cy="923330"/>
          </a:xfrm>
          <a:prstGeom prst="rect">
            <a:avLst/>
          </a:prstGeom>
        </p:spPr>
        <p:txBody>
          <a:bodyPr wrap="square">
            <a:spAutoFit/>
          </a:bodyPr>
          <a:lstStyle/>
          <a:p>
            <a:pPr algn="just">
              <a:lnSpc>
                <a:spcPct val="150000"/>
              </a:lnSpc>
            </a:pPr>
            <a:r>
              <a:rPr lang="zh-CN" altLang="zh-CN" sz="1200" dirty="0">
                <a:latin typeface="微软雅黑" panose="020B0503020204020204" pitchFamily="34" charset="-122"/>
                <a:ea typeface="微软雅黑" panose="020B0503020204020204" pitchFamily="34" charset="-122"/>
              </a:rPr>
              <a:t>知识管理的基础是把企业的显性与隐性知识管起来，并利用起来</a:t>
            </a:r>
            <a:r>
              <a:rPr lang="zh-CN" altLang="zh-CN" sz="1200" dirty="0" smtClean="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rPr>
              <a:t>难度在于</a:t>
            </a:r>
            <a:r>
              <a:rPr lang="zh-CN" altLang="zh-CN" sz="1200" b="1" dirty="0" smtClean="0">
                <a:latin typeface="微软雅黑" panose="020B0503020204020204" pitchFamily="34" charset="-122"/>
                <a:ea typeface="微软雅黑" panose="020B0503020204020204" pitchFamily="34" charset="-122"/>
              </a:rPr>
              <a:t>如何</a:t>
            </a:r>
            <a:r>
              <a:rPr lang="zh-CN" altLang="zh-CN" sz="1200" b="1" dirty="0">
                <a:latin typeface="微软雅黑" panose="020B0503020204020204" pitchFamily="34" charset="-122"/>
                <a:ea typeface="微软雅黑" panose="020B0503020204020204" pitchFamily="34" charset="-122"/>
              </a:rPr>
              <a:t>开发和管理员工的隐性</a:t>
            </a:r>
            <a:r>
              <a:rPr lang="zh-CN" altLang="zh-CN" sz="1200" b="1" dirty="0" smtClean="0">
                <a:latin typeface="微软雅黑" panose="020B0503020204020204" pitchFamily="34" charset="-122"/>
                <a:ea typeface="微软雅黑" panose="020B0503020204020204" pitchFamily="34" charset="-122"/>
              </a:rPr>
              <a:t>知识</a:t>
            </a:r>
            <a:r>
              <a:rPr lang="zh-CN" altLang="zh-CN" sz="1200" dirty="0" smtClean="0">
                <a:latin typeface="微软雅黑" panose="020B0503020204020204" pitchFamily="34" charset="-122"/>
                <a:ea typeface="微软雅黑" panose="020B0503020204020204" pitchFamily="34" charset="-122"/>
              </a:rPr>
              <a:t>，</a:t>
            </a:r>
            <a:r>
              <a:rPr lang="zh-CN" altLang="zh-CN" sz="1200" dirty="0">
                <a:latin typeface="微软雅黑" panose="020B0503020204020204" pitchFamily="34" charset="-122"/>
                <a:ea typeface="微软雅黑" panose="020B0503020204020204" pitchFamily="34" charset="-122"/>
              </a:rPr>
              <a:t>同时，房地产企业开发每一个项目的基本过程是相同的，但是这个过程是无法标准化</a:t>
            </a:r>
            <a:r>
              <a:rPr lang="zh-CN" altLang="zh-CN" sz="1200" dirty="0" smtClean="0">
                <a:latin typeface="微软雅黑" panose="020B0503020204020204" pitchFamily="34" charset="-122"/>
                <a:ea typeface="微软雅黑" panose="020B0503020204020204" pitchFamily="34" charset="-122"/>
              </a:rPr>
              <a:t>的</a:t>
            </a:r>
            <a:r>
              <a:rPr lang="zh-CN" altLang="en-US" sz="1200" dirty="0" smtClean="0">
                <a:latin typeface="微软雅黑" panose="020B0503020204020204" pitchFamily="34" charset="-122"/>
                <a:ea typeface="微软雅黑" panose="020B0503020204020204" pitchFamily="34" charset="-122"/>
              </a:rPr>
              <a:t>，而且</a:t>
            </a:r>
            <a:r>
              <a:rPr lang="zh-CN" altLang="en-US" sz="1200" b="1" dirty="0" smtClean="0">
                <a:latin typeface="微软雅黑" panose="020B0503020204020204" pitchFamily="34" charset="-122"/>
                <a:ea typeface="微软雅黑" panose="020B0503020204020204" pitchFamily="34" charset="-122"/>
              </a:rPr>
              <a:t>很多房地产企业还不能明确了解自己企业拥有什么知识</a:t>
            </a:r>
            <a:r>
              <a:rPr lang="zh-CN" altLang="en-US" sz="1200" dirty="0" smtClean="0">
                <a:latin typeface="微软雅黑" panose="020B0503020204020204" pitchFamily="34" charset="-122"/>
                <a:ea typeface="微软雅黑" panose="020B0503020204020204" pitchFamily="34" charset="-122"/>
              </a:rPr>
              <a:t>。</a:t>
            </a:r>
            <a:endParaRPr lang="zh-CN" altLang="en-US" sz="1200" dirty="0">
              <a:latin typeface="微软雅黑" panose="020B0503020204020204" pitchFamily="34" charset="-122"/>
              <a:ea typeface="微软雅黑" panose="020B0503020204020204" pitchFamily="34" charset="-122"/>
            </a:endParaRPr>
          </a:p>
        </p:txBody>
      </p:sp>
      <p:sp>
        <p:nvSpPr>
          <p:cNvPr id="4" name="椭圆 3"/>
          <p:cNvSpPr/>
          <p:nvPr/>
        </p:nvSpPr>
        <p:spPr>
          <a:xfrm>
            <a:off x="930922" y="2295441"/>
            <a:ext cx="914400" cy="914400"/>
          </a:xfrm>
          <a:prstGeom prst="ellipse">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latin typeface="微软雅黑" panose="020B0503020204020204" pitchFamily="34" charset="-122"/>
                <a:ea typeface="微软雅黑" panose="020B0503020204020204" pitchFamily="34" charset="-122"/>
              </a:rPr>
              <a:t>显性知识</a:t>
            </a:r>
            <a:endParaRPr lang="zh-CN" altLang="en-US" sz="1600" b="1" dirty="0">
              <a:latin typeface="微软雅黑" panose="020B0503020204020204" pitchFamily="34" charset="-122"/>
              <a:ea typeface="微软雅黑" panose="020B0503020204020204" pitchFamily="34" charset="-122"/>
            </a:endParaRPr>
          </a:p>
        </p:txBody>
      </p:sp>
      <p:sp>
        <p:nvSpPr>
          <p:cNvPr id="5" name="矩形 4"/>
          <p:cNvSpPr/>
          <p:nvPr/>
        </p:nvSpPr>
        <p:spPr>
          <a:xfrm>
            <a:off x="2080444" y="2290976"/>
            <a:ext cx="2016224" cy="923330"/>
          </a:xfrm>
          <a:prstGeom prst="rect">
            <a:avLst/>
          </a:prstGeom>
        </p:spPr>
        <p:txBody>
          <a:bodyPr wrap="square">
            <a:spAutoFit/>
          </a:bodyPr>
          <a:lstStyle/>
          <a:p>
            <a:pPr algn="just">
              <a:lnSpc>
                <a:spcPct val="150000"/>
              </a:lnSpc>
            </a:pPr>
            <a:r>
              <a:rPr lang="zh-CN" altLang="zh-CN" sz="1200" dirty="0">
                <a:latin typeface="微软雅黑" panose="020B0503020204020204" pitchFamily="34" charset="-122"/>
                <a:ea typeface="微软雅黑" panose="020B0503020204020204" pitchFamily="34" charset="-122"/>
              </a:rPr>
              <a:t>市场信息、行业规范、设计资料和各类过程文件等显性知识作为分析决策的基础</a:t>
            </a:r>
            <a:endParaRPr lang="zh-CN" altLang="en-US" sz="1200" dirty="0"/>
          </a:p>
        </p:txBody>
      </p:sp>
      <p:sp>
        <p:nvSpPr>
          <p:cNvPr id="6" name="椭圆 5"/>
          <p:cNvSpPr/>
          <p:nvPr/>
        </p:nvSpPr>
        <p:spPr>
          <a:xfrm>
            <a:off x="4644008" y="2295441"/>
            <a:ext cx="914400" cy="914400"/>
          </a:xfrm>
          <a:prstGeom prst="ellipse">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latin typeface="微软雅黑" panose="020B0503020204020204" pitchFamily="34" charset="-122"/>
                <a:ea typeface="微软雅黑" panose="020B0503020204020204" pitchFamily="34" charset="-122"/>
              </a:rPr>
              <a:t>隐性知识</a:t>
            </a:r>
            <a:endParaRPr lang="zh-CN" altLang="en-US" sz="1600" b="1" dirty="0">
              <a:latin typeface="微软雅黑" panose="020B0503020204020204" pitchFamily="34" charset="-122"/>
              <a:ea typeface="微软雅黑" panose="020B0503020204020204" pitchFamily="34" charset="-122"/>
            </a:endParaRPr>
          </a:p>
        </p:txBody>
      </p:sp>
      <p:sp>
        <p:nvSpPr>
          <p:cNvPr id="7" name="矩形 6"/>
          <p:cNvSpPr/>
          <p:nvPr/>
        </p:nvSpPr>
        <p:spPr>
          <a:xfrm>
            <a:off x="5830605" y="2152476"/>
            <a:ext cx="2286000" cy="1200329"/>
          </a:xfrm>
          <a:prstGeom prst="rect">
            <a:avLst/>
          </a:prstGeom>
        </p:spPr>
        <p:txBody>
          <a:bodyPr wrap="square">
            <a:spAutoFit/>
          </a:bodyPr>
          <a:lstStyle/>
          <a:p>
            <a:pPr algn="just">
              <a:lnSpc>
                <a:spcPct val="150000"/>
              </a:lnSpc>
            </a:pPr>
            <a:r>
              <a:rPr lang="zh-CN" altLang="zh-CN" sz="1200" dirty="0">
                <a:latin typeface="微软雅黑" panose="020B0503020204020204" pitchFamily="34" charset="-122"/>
                <a:ea typeface="微软雅黑" panose="020B0503020204020204" pitchFamily="34" charset="-122"/>
              </a:rPr>
              <a:t>根据项目本身的特殊性来进行的一系列经验策划和管理控制过程，隐性知识就会起到一个核心组织决策的作用</a:t>
            </a:r>
            <a:endParaRPr lang="zh-CN" altLang="en-US" sz="1200" dirty="0"/>
          </a:p>
        </p:txBody>
      </p:sp>
      <p:sp>
        <p:nvSpPr>
          <p:cNvPr id="9" name="TextBox 8"/>
          <p:cNvSpPr txBox="1"/>
          <p:nvPr/>
        </p:nvSpPr>
        <p:spPr>
          <a:xfrm>
            <a:off x="827585" y="3664644"/>
            <a:ext cx="7416824" cy="923330"/>
          </a:xfrm>
          <a:prstGeom prst="rect">
            <a:avLst/>
          </a:prstGeom>
          <a:noFill/>
        </p:spPr>
        <p:txBody>
          <a:bodyPr wrap="square" rtlCol="0">
            <a:spAutoFit/>
          </a:bodyPr>
          <a:lstStyle/>
          <a:p>
            <a:pPr algn="just">
              <a:lnSpc>
                <a:spcPct val="150000"/>
              </a:lnSpc>
            </a:pPr>
            <a:r>
              <a:rPr lang="zh-CN" altLang="en-US" sz="1200" dirty="0">
                <a:latin typeface="微软雅黑" panose="020B0503020204020204" pitchFamily="34" charset="-122"/>
                <a:ea typeface="微软雅黑" panose="020B0503020204020204" pitchFamily="34" charset="-122"/>
              </a:rPr>
              <a:t>进行</a:t>
            </a:r>
            <a:r>
              <a:rPr lang="zh-CN" altLang="en-US" sz="1200" dirty="0" smtClean="0">
                <a:latin typeface="微软雅黑" panose="020B0503020204020204" pitchFamily="34" charset="-122"/>
                <a:ea typeface="微软雅黑" panose="020B0503020204020204" pitchFamily="34" charset="-122"/>
              </a:rPr>
              <a:t>同类型的房地产开发项目时，只能在</a:t>
            </a:r>
            <a:r>
              <a:rPr lang="en-US" altLang="zh-CN" sz="1200" dirty="0" smtClean="0">
                <a:latin typeface="微软雅黑" panose="020B0503020204020204" pitchFamily="34" charset="-122"/>
                <a:ea typeface="微软雅黑" panose="020B0503020204020204" pitchFamily="34" charset="-122"/>
              </a:rPr>
              <a:t>OA</a:t>
            </a:r>
            <a:r>
              <a:rPr lang="zh-CN" altLang="en-US" sz="1200" dirty="0" smtClean="0">
                <a:latin typeface="微软雅黑" panose="020B0503020204020204" pitchFamily="34" charset="-122"/>
                <a:ea typeface="微软雅黑" panose="020B0503020204020204" pitchFamily="34" charset="-122"/>
              </a:rPr>
              <a:t>系统或是房地产管理软件中找到相关的过程文件，但是找不到</a:t>
            </a:r>
            <a:r>
              <a:rPr lang="zh-CN" altLang="en-US" sz="1200" b="1" dirty="0" smtClean="0">
                <a:latin typeface="微软雅黑" panose="020B0503020204020204" pitchFamily="34" charset="-122"/>
                <a:ea typeface="微软雅黑" panose="020B0503020204020204" pitchFamily="34" charset="-122"/>
              </a:rPr>
              <a:t>以往项目各个阶段的成果文件</a:t>
            </a:r>
            <a:r>
              <a:rPr lang="zh-CN" altLang="en-US" sz="1200" dirty="0" smtClean="0">
                <a:latin typeface="微软雅黑" panose="020B0503020204020204" pitchFamily="34" charset="-122"/>
                <a:ea typeface="微软雅黑" panose="020B0503020204020204" pitchFamily="34" charset="-122"/>
              </a:rPr>
              <a:t>，找不到</a:t>
            </a:r>
            <a:r>
              <a:rPr lang="zh-CN" altLang="en-US" sz="1200" b="1" dirty="0" smtClean="0">
                <a:latin typeface="微软雅黑" panose="020B0503020204020204" pitchFamily="34" charset="-122"/>
                <a:ea typeface="微软雅黑" panose="020B0503020204020204" pitchFamily="34" charset="-122"/>
              </a:rPr>
              <a:t>以往项目实施时的经验总结</a:t>
            </a:r>
            <a:r>
              <a:rPr lang="zh-CN" altLang="en-US" sz="1200" dirty="0" smtClean="0">
                <a:latin typeface="微软雅黑" panose="020B0503020204020204" pitchFamily="34" charset="-122"/>
                <a:ea typeface="微软雅黑" panose="020B0503020204020204" pitchFamily="34" charset="-122"/>
              </a:rPr>
              <a:t>，甚至发现很多以往的文件根本就丢失了。这些都是因为没有考虑到企业知识的生命周期管理，也没有相应的制度作为支撑辅助。</a:t>
            </a:r>
            <a:endParaRPr lang="en-US" altLang="zh-CN" sz="1200" b="1" dirty="0" smtClean="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939496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30248" y="910176"/>
            <a:ext cx="4551994" cy="338554"/>
          </a:xfrm>
          <a:prstGeom prst="rect">
            <a:avLst/>
          </a:prstGeom>
          <a:noFill/>
        </p:spPr>
        <p:txBody>
          <a:bodyPr wrap="square" rtlCol="0">
            <a:spAutoFit/>
          </a:bodyPr>
          <a:lstStyle/>
          <a:p>
            <a:r>
              <a:rPr lang="zh-CN" altLang="en-US" sz="1600" b="1" dirty="0" smtClean="0">
                <a:latin typeface="微软雅黑" panose="020B0503020204020204" pitchFamily="34" charset="-122"/>
                <a:ea typeface="微软雅黑" panose="020B0503020204020204" pitchFamily="34" charset="-122"/>
              </a:rPr>
              <a:t>一个具有统一规范的知识分类与梳理体系</a:t>
            </a:r>
            <a:endParaRPr lang="en-US" altLang="zh-CN" sz="1600" b="1" dirty="0" smtClean="0">
              <a:latin typeface="微软雅黑" panose="020B0503020204020204" pitchFamily="34" charset="-122"/>
              <a:ea typeface="微软雅黑" panose="020B0503020204020204" pitchFamily="34" charset="-122"/>
            </a:endParaRPr>
          </a:p>
        </p:txBody>
      </p:sp>
      <p:sp>
        <p:nvSpPr>
          <p:cNvPr id="3" name="TextBox 2"/>
          <p:cNvSpPr txBox="1"/>
          <p:nvPr/>
        </p:nvSpPr>
        <p:spPr>
          <a:xfrm>
            <a:off x="1330246" y="2343988"/>
            <a:ext cx="4551996" cy="338554"/>
          </a:xfrm>
          <a:prstGeom prst="rect">
            <a:avLst/>
          </a:prstGeom>
          <a:noFill/>
        </p:spPr>
        <p:txBody>
          <a:bodyPr wrap="square" rtlCol="0">
            <a:spAutoFit/>
          </a:bodyPr>
          <a:lstStyle/>
          <a:p>
            <a:r>
              <a:rPr lang="zh-CN" altLang="en-US" sz="1600" b="1" dirty="0" smtClean="0">
                <a:latin typeface="微软雅黑" panose="020B0503020204020204" pitchFamily="34" charset="-122"/>
                <a:ea typeface="微软雅黑" panose="020B0503020204020204" pitchFamily="34" charset="-122"/>
              </a:rPr>
              <a:t>一套与企业业务挂钩的知识管理流程</a:t>
            </a:r>
            <a:endParaRPr lang="en-US" altLang="zh-CN" sz="1600" b="1" dirty="0" smtClean="0">
              <a:latin typeface="微软雅黑" panose="020B0503020204020204" pitchFamily="34" charset="-122"/>
              <a:ea typeface="微软雅黑" panose="020B0503020204020204" pitchFamily="34" charset="-122"/>
            </a:endParaRPr>
          </a:p>
        </p:txBody>
      </p:sp>
      <p:sp>
        <p:nvSpPr>
          <p:cNvPr id="4" name="TextBox 3"/>
          <p:cNvSpPr txBox="1"/>
          <p:nvPr/>
        </p:nvSpPr>
        <p:spPr>
          <a:xfrm>
            <a:off x="1330246" y="3832335"/>
            <a:ext cx="4551996" cy="338554"/>
          </a:xfrm>
          <a:prstGeom prst="rect">
            <a:avLst/>
          </a:prstGeom>
          <a:noFill/>
        </p:spPr>
        <p:txBody>
          <a:bodyPr wrap="square" rtlCol="0">
            <a:spAutoFit/>
          </a:bodyPr>
          <a:lstStyle/>
          <a:p>
            <a:r>
              <a:rPr lang="zh-CN" altLang="en-US" sz="1600" b="1" dirty="0" smtClean="0">
                <a:latin typeface="微软雅黑" panose="020B0503020204020204" pitchFamily="34" charset="-122"/>
                <a:ea typeface="微软雅黑" panose="020B0503020204020204" pitchFamily="34" charset="-122"/>
              </a:rPr>
              <a:t>一个隐性知识显性化的知识审核体系</a:t>
            </a:r>
            <a:endParaRPr lang="en-US" altLang="zh-CN" sz="1600" b="1" dirty="0" smtClean="0">
              <a:latin typeface="微软雅黑" panose="020B0503020204020204" pitchFamily="34" charset="-122"/>
              <a:ea typeface="微软雅黑" panose="020B0503020204020204" pitchFamily="34" charset="-122"/>
            </a:endParaRPr>
          </a:p>
        </p:txBody>
      </p:sp>
      <p:sp>
        <p:nvSpPr>
          <p:cNvPr id="5" name="KSO_Shape"/>
          <p:cNvSpPr>
            <a:spLocks/>
          </p:cNvSpPr>
          <p:nvPr/>
        </p:nvSpPr>
        <p:spPr bwMode="auto">
          <a:xfrm>
            <a:off x="683568" y="2321348"/>
            <a:ext cx="456041" cy="383835"/>
          </a:xfrm>
          <a:custGeom>
            <a:avLst/>
            <a:gdLst>
              <a:gd name="T0" fmla="*/ 1134092 w 2300288"/>
              <a:gd name="T1" fmla="*/ 968860 h 1936750"/>
              <a:gd name="T2" fmla="*/ 1214775 w 2300288"/>
              <a:gd name="T3" fmla="*/ 1049028 h 1936750"/>
              <a:gd name="T4" fmla="*/ 1216884 w 2300288"/>
              <a:gd name="T5" fmla="*/ 1064537 h 1936750"/>
              <a:gd name="T6" fmla="*/ 1151230 w 2300288"/>
              <a:gd name="T7" fmla="*/ 1136031 h 1936750"/>
              <a:gd name="T8" fmla="*/ 1182871 w 2300288"/>
              <a:gd name="T9" fmla="*/ 1247216 h 1936750"/>
              <a:gd name="T10" fmla="*/ 1204228 w 2300288"/>
              <a:gd name="T11" fmla="*/ 1413599 h 1936750"/>
              <a:gd name="T12" fmla="*/ 1046025 w 2300288"/>
              <a:gd name="T13" fmla="*/ 1361555 h 1936750"/>
              <a:gd name="T14" fmla="*/ 1071074 w 2300288"/>
              <a:gd name="T15" fmla="*/ 1209103 h 1936750"/>
              <a:gd name="T16" fmla="*/ 1033632 w 2300288"/>
              <a:gd name="T17" fmla="*/ 1075313 h 1936750"/>
              <a:gd name="T18" fmla="*/ 1028095 w 2300288"/>
              <a:gd name="T19" fmla="*/ 1060068 h 1936750"/>
              <a:gd name="T20" fmla="*/ 1033632 w 2300288"/>
              <a:gd name="T21" fmla="*/ 1045086 h 1936750"/>
              <a:gd name="T22" fmla="*/ 1116162 w 2300288"/>
              <a:gd name="T23" fmla="*/ 967020 h 1936750"/>
              <a:gd name="T24" fmla="*/ 1415999 w 2300288"/>
              <a:gd name="T25" fmla="*/ 862909 h 1936750"/>
              <a:gd name="T26" fmla="*/ 1591713 w 2300288"/>
              <a:gd name="T27" fmla="*/ 924102 h 1936750"/>
              <a:gd name="T28" fmla="*/ 1763745 w 2300288"/>
              <a:gd name="T29" fmla="*/ 983456 h 1936750"/>
              <a:gd name="T30" fmla="*/ 1808726 w 2300288"/>
              <a:gd name="T31" fmla="*/ 1009194 h 1936750"/>
              <a:gd name="T32" fmla="*/ 1836345 w 2300288"/>
              <a:gd name="T33" fmla="*/ 1041235 h 1936750"/>
              <a:gd name="T34" fmla="*/ 1870541 w 2300288"/>
              <a:gd name="T35" fmla="*/ 1114771 h 1936750"/>
              <a:gd name="T36" fmla="*/ 1893952 w 2300288"/>
              <a:gd name="T37" fmla="*/ 1212469 h 1936750"/>
              <a:gd name="T38" fmla="*/ 1905000 w 2300288"/>
              <a:gd name="T39" fmla="*/ 1335643 h 1936750"/>
              <a:gd name="T40" fmla="*/ 1899740 w 2300288"/>
              <a:gd name="T41" fmla="*/ 1362957 h 1936750"/>
              <a:gd name="T42" fmla="*/ 1874487 w 2300288"/>
              <a:gd name="T43" fmla="*/ 1383704 h 1936750"/>
              <a:gd name="T44" fmla="*/ 1781895 w 2300288"/>
              <a:gd name="T45" fmla="*/ 1418897 h 1936750"/>
              <a:gd name="T46" fmla="*/ 1625909 w 2300288"/>
              <a:gd name="T47" fmla="*/ 1447524 h 1936750"/>
              <a:gd name="T48" fmla="*/ 1404950 w 2300288"/>
              <a:gd name="T49" fmla="*/ 1464857 h 1936750"/>
              <a:gd name="T50" fmla="*/ 948915 w 2300288"/>
              <a:gd name="T51" fmla="*/ 1532887 h 1936750"/>
              <a:gd name="T52" fmla="*/ 96732 w 2300288"/>
              <a:gd name="T53" fmla="*/ 835367 h 1936750"/>
              <a:gd name="T54" fmla="*/ 1152637 w 2300288"/>
              <a:gd name="T55" fmla="*/ 1576 h 1936750"/>
              <a:gd name="T56" fmla="*/ 1203190 w 2300288"/>
              <a:gd name="T57" fmla="*/ 12613 h 1936750"/>
              <a:gd name="T58" fmla="*/ 1249793 w 2300288"/>
              <a:gd name="T59" fmla="*/ 32847 h 1936750"/>
              <a:gd name="T60" fmla="*/ 1292446 w 2300288"/>
              <a:gd name="T61" fmla="*/ 62015 h 1936750"/>
              <a:gd name="T62" fmla="*/ 1357480 w 2300288"/>
              <a:gd name="T63" fmla="*/ 134804 h 1936750"/>
              <a:gd name="T64" fmla="*/ 1402767 w 2300288"/>
              <a:gd name="T65" fmla="*/ 235972 h 1936750"/>
              <a:gd name="T66" fmla="*/ 1414352 w 2300288"/>
              <a:gd name="T67" fmla="*/ 301403 h 1936750"/>
              <a:gd name="T68" fmla="*/ 1414615 w 2300288"/>
              <a:gd name="T69" fmla="*/ 367360 h 1936750"/>
              <a:gd name="T70" fmla="*/ 1402767 w 2300288"/>
              <a:gd name="T71" fmla="*/ 444090 h 1936750"/>
              <a:gd name="T72" fmla="*/ 1379596 w 2300288"/>
              <a:gd name="T73" fmla="*/ 521346 h 1936750"/>
              <a:gd name="T74" fmla="*/ 1346158 w 2300288"/>
              <a:gd name="T75" fmla="*/ 595186 h 1936750"/>
              <a:gd name="T76" fmla="*/ 1304295 w 2300288"/>
              <a:gd name="T77" fmla="*/ 661143 h 1936750"/>
              <a:gd name="T78" fmla="*/ 1223990 w 2300288"/>
              <a:gd name="T79" fmla="*/ 866108 h 1936750"/>
              <a:gd name="T80" fmla="*/ 1146318 w 2300288"/>
              <a:gd name="T81" fmla="*/ 934430 h 1936750"/>
              <a:gd name="T82" fmla="*/ 1120778 w 2300288"/>
              <a:gd name="T83" fmla="*/ 944678 h 1936750"/>
              <a:gd name="T84" fmla="*/ 1086550 w 2300288"/>
              <a:gd name="T85" fmla="*/ 925758 h 1936750"/>
              <a:gd name="T86" fmla="*/ 993607 w 2300288"/>
              <a:gd name="T87" fmla="*/ 837202 h 1936750"/>
              <a:gd name="T88" fmla="*/ 928310 w 2300288"/>
              <a:gd name="T89" fmla="*/ 643274 h 1936750"/>
              <a:gd name="T90" fmla="*/ 888553 w 2300288"/>
              <a:gd name="T91" fmla="*/ 574427 h 1936750"/>
              <a:gd name="T92" fmla="*/ 858011 w 2300288"/>
              <a:gd name="T93" fmla="*/ 499273 h 1936750"/>
              <a:gd name="T94" fmla="*/ 837737 w 2300288"/>
              <a:gd name="T95" fmla="*/ 421754 h 1936750"/>
              <a:gd name="T96" fmla="*/ 829575 w 2300288"/>
              <a:gd name="T97" fmla="*/ 346075 h 1936750"/>
              <a:gd name="T98" fmla="*/ 832734 w 2300288"/>
              <a:gd name="T99" fmla="*/ 284848 h 1936750"/>
              <a:gd name="T100" fmla="*/ 852482 w 2300288"/>
              <a:gd name="T101" fmla="*/ 204965 h 1936750"/>
              <a:gd name="T102" fmla="*/ 905667 w 2300288"/>
              <a:gd name="T103" fmla="*/ 109840 h 1936750"/>
              <a:gd name="T104" fmla="*/ 964645 w 2300288"/>
              <a:gd name="T105" fmla="*/ 52818 h 1936750"/>
              <a:gd name="T106" fmla="*/ 1008615 w 2300288"/>
              <a:gd name="T107" fmla="*/ 26277 h 1936750"/>
              <a:gd name="T108" fmla="*/ 1056535 w 2300288"/>
              <a:gd name="T109" fmla="*/ 8671 h 1936750"/>
              <a:gd name="T110" fmla="*/ 1107614 w 2300288"/>
              <a:gd name="T111" fmla="*/ 262 h 19367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00288" h="1936750">
                <a:moveTo>
                  <a:pt x="1352860" y="1166813"/>
                </a:moveTo>
                <a:lnTo>
                  <a:pt x="1355725" y="1166813"/>
                </a:lnTo>
                <a:lnTo>
                  <a:pt x="1358272" y="1166813"/>
                </a:lnTo>
                <a:lnTo>
                  <a:pt x="1361456" y="1167131"/>
                </a:lnTo>
                <a:lnTo>
                  <a:pt x="1364003" y="1168083"/>
                </a:lnTo>
                <a:lnTo>
                  <a:pt x="1366869" y="1168718"/>
                </a:lnTo>
                <a:lnTo>
                  <a:pt x="1369416" y="1170306"/>
                </a:lnTo>
                <a:lnTo>
                  <a:pt x="1371644" y="1171258"/>
                </a:lnTo>
                <a:lnTo>
                  <a:pt x="1374192" y="1173163"/>
                </a:lnTo>
                <a:lnTo>
                  <a:pt x="1376420" y="1175386"/>
                </a:lnTo>
                <a:lnTo>
                  <a:pt x="1461429" y="1260158"/>
                </a:lnTo>
                <a:lnTo>
                  <a:pt x="1463339" y="1262381"/>
                </a:lnTo>
                <a:lnTo>
                  <a:pt x="1465249" y="1264603"/>
                </a:lnTo>
                <a:lnTo>
                  <a:pt x="1466841" y="1267143"/>
                </a:lnTo>
                <a:lnTo>
                  <a:pt x="1467797" y="1269683"/>
                </a:lnTo>
                <a:lnTo>
                  <a:pt x="1469070" y="1272223"/>
                </a:lnTo>
                <a:lnTo>
                  <a:pt x="1469388" y="1275081"/>
                </a:lnTo>
                <a:lnTo>
                  <a:pt x="1469707" y="1277938"/>
                </a:lnTo>
                <a:lnTo>
                  <a:pt x="1470025" y="1280478"/>
                </a:lnTo>
                <a:lnTo>
                  <a:pt x="1469707" y="1283336"/>
                </a:lnTo>
                <a:lnTo>
                  <a:pt x="1469388" y="1285876"/>
                </a:lnTo>
                <a:lnTo>
                  <a:pt x="1469070" y="1289051"/>
                </a:lnTo>
                <a:lnTo>
                  <a:pt x="1467797" y="1291591"/>
                </a:lnTo>
                <a:lnTo>
                  <a:pt x="1466841" y="1294131"/>
                </a:lnTo>
                <a:lnTo>
                  <a:pt x="1465249" y="1296671"/>
                </a:lnTo>
                <a:lnTo>
                  <a:pt x="1463339" y="1298893"/>
                </a:lnTo>
                <a:lnTo>
                  <a:pt x="1461429" y="1301116"/>
                </a:lnTo>
                <a:lnTo>
                  <a:pt x="1390111" y="1372236"/>
                </a:lnTo>
                <a:lnTo>
                  <a:pt x="1396160" y="1386206"/>
                </a:lnTo>
                <a:lnTo>
                  <a:pt x="1401573" y="1402081"/>
                </a:lnTo>
                <a:lnTo>
                  <a:pt x="1407304" y="1420178"/>
                </a:lnTo>
                <a:lnTo>
                  <a:pt x="1412716" y="1439228"/>
                </a:lnTo>
                <a:lnTo>
                  <a:pt x="1418447" y="1460501"/>
                </a:lnTo>
                <a:lnTo>
                  <a:pt x="1423541" y="1483043"/>
                </a:lnTo>
                <a:lnTo>
                  <a:pt x="1428317" y="1506538"/>
                </a:lnTo>
                <a:lnTo>
                  <a:pt x="1433093" y="1531938"/>
                </a:lnTo>
                <a:lnTo>
                  <a:pt x="1437550" y="1558608"/>
                </a:lnTo>
                <a:lnTo>
                  <a:pt x="1441689" y="1586231"/>
                </a:lnTo>
                <a:lnTo>
                  <a:pt x="1445191" y="1614806"/>
                </a:lnTo>
                <a:lnTo>
                  <a:pt x="1448693" y="1644651"/>
                </a:lnTo>
                <a:lnTo>
                  <a:pt x="1451559" y="1675448"/>
                </a:lnTo>
                <a:lnTo>
                  <a:pt x="1454106" y="1707516"/>
                </a:lnTo>
                <a:lnTo>
                  <a:pt x="1456016" y="1739901"/>
                </a:lnTo>
                <a:lnTo>
                  <a:pt x="1457608" y="1773238"/>
                </a:lnTo>
                <a:lnTo>
                  <a:pt x="1254161" y="1773238"/>
                </a:lnTo>
                <a:lnTo>
                  <a:pt x="1255753" y="1739901"/>
                </a:lnTo>
                <a:lnTo>
                  <a:pt x="1257344" y="1707516"/>
                </a:lnTo>
                <a:lnTo>
                  <a:pt x="1260210" y="1675448"/>
                </a:lnTo>
                <a:lnTo>
                  <a:pt x="1263075" y="1644651"/>
                </a:lnTo>
                <a:lnTo>
                  <a:pt x="1266259" y="1614806"/>
                </a:lnTo>
                <a:lnTo>
                  <a:pt x="1270080" y="1586231"/>
                </a:lnTo>
                <a:lnTo>
                  <a:pt x="1274219" y="1558608"/>
                </a:lnTo>
                <a:lnTo>
                  <a:pt x="1278676" y="1531938"/>
                </a:lnTo>
                <a:lnTo>
                  <a:pt x="1283452" y="1506538"/>
                </a:lnTo>
                <a:lnTo>
                  <a:pt x="1288228" y="1483043"/>
                </a:lnTo>
                <a:lnTo>
                  <a:pt x="1293322" y="1460501"/>
                </a:lnTo>
                <a:lnTo>
                  <a:pt x="1298734" y="1439228"/>
                </a:lnTo>
                <a:lnTo>
                  <a:pt x="1304465" y="1419861"/>
                </a:lnTo>
                <a:lnTo>
                  <a:pt x="1309878" y="1402081"/>
                </a:lnTo>
                <a:lnTo>
                  <a:pt x="1315609" y="1386206"/>
                </a:lnTo>
                <a:lnTo>
                  <a:pt x="1321340" y="1371918"/>
                </a:lnTo>
                <a:lnTo>
                  <a:pt x="1250022" y="1301116"/>
                </a:lnTo>
                <a:lnTo>
                  <a:pt x="1248111" y="1298893"/>
                </a:lnTo>
                <a:lnTo>
                  <a:pt x="1246519" y="1296671"/>
                </a:lnTo>
                <a:lnTo>
                  <a:pt x="1244927" y="1294131"/>
                </a:lnTo>
                <a:lnTo>
                  <a:pt x="1243654" y="1291591"/>
                </a:lnTo>
                <a:lnTo>
                  <a:pt x="1242699" y="1289051"/>
                </a:lnTo>
                <a:lnTo>
                  <a:pt x="1242380" y="1285876"/>
                </a:lnTo>
                <a:lnTo>
                  <a:pt x="1242062" y="1283336"/>
                </a:lnTo>
                <a:lnTo>
                  <a:pt x="1241425" y="1280478"/>
                </a:lnTo>
                <a:lnTo>
                  <a:pt x="1242062" y="1277938"/>
                </a:lnTo>
                <a:lnTo>
                  <a:pt x="1242380" y="1275081"/>
                </a:lnTo>
                <a:lnTo>
                  <a:pt x="1243017" y="1272223"/>
                </a:lnTo>
                <a:lnTo>
                  <a:pt x="1243654" y="1269683"/>
                </a:lnTo>
                <a:lnTo>
                  <a:pt x="1244927" y="1267143"/>
                </a:lnTo>
                <a:lnTo>
                  <a:pt x="1246519" y="1264603"/>
                </a:lnTo>
                <a:lnTo>
                  <a:pt x="1248111" y="1262381"/>
                </a:lnTo>
                <a:lnTo>
                  <a:pt x="1250340" y="1260158"/>
                </a:lnTo>
                <a:lnTo>
                  <a:pt x="1335030" y="1175386"/>
                </a:lnTo>
                <a:lnTo>
                  <a:pt x="1337259" y="1173163"/>
                </a:lnTo>
                <a:lnTo>
                  <a:pt x="1339806" y="1171258"/>
                </a:lnTo>
                <a:lnTo>
                  <a:pt x="1342035" y="1170306"/>
                </a:lnTo>
                <a:lnTo>
                  <a:pt x="1344582" y="1168718"/>
                </a:lnTo>
                <a:lnTo>
                  <a:pt x="1347766" y="1168083"/>
                </a:lnTo>
                <a:lnTo>
                  <a:pt x="1350313" y="1167131"/>
                </a:lnTo>
                <a:lnTo>
                  <a:pt x="1352860" y="1166813"/>
                </a:lnTo>
                <a:close/>
                <a:moveTo>
                  <a:pt x="1634223" y="1009650"/>
                </a:moveTo>
                <a:lnTo>
                  <a:pt x="1652963" y="1018533"/>
                </a:lnTo>
                <a:lnTo>
                  <a:pt x="1672339" y="1027098"/>
                </a:lnTo>
                <a:lnTo>
                  <a:pt x="1691079" y="1034712"/>
                </a:lnTo>
                <a:lnTo>
                  <a:pt x="1709819" y="1042326"/>
                </a:lnTo>
                <a:lnTo>
                  <a:pt x="1728241" y="1049939"/>
                </a:lnTo>
                <a:lnTo>
                  <a:pt x="1746663" y="1057236"/>
                </a:lnTo>
                <a:lnTo>
                  <a:pt x="1783191" y="1070560"/>
                </a:lnTo>
                <a:lnTo>
                  <a:pt x="1819083" y="1082932"/>
                </a:lnTo>
                <a:lnTo>
                  <a:pt x="1854022" y="1094670"/>
                </a:lnTo>
                <a:lnTo>
                  <a:pt x="1888325" y="1105773"/>
                </a:lnTo>
                <a:lnTo>
                  <a:pt x="1921994" y="1116242"/>
                </a:lnTo>
                <a:lnTo>
                  <a:pt x="1986155" y="1136545"/>
                </a:lnTo>
                <a:lnTo>
                  <a:pt x="2017282" y="1146379"/>
                </a:lnTo>
                <a:lnTo>
                  <a:pt x="2046821" y="1156213"/>
                </a:lnTo>
                <a:lnTo>
                  <a:pt x="2075408" y="1166682"/>
                </a:lnTo>
                <a:lnTo>
                  <a:pt x="2103042" y="1176834"/>
                </a:lnTo>
                <a:lnTo>
                  <a:pt x="2116700" y="1182544"/>
                </a:lnTo>
                <a:lnTo>
                  <a:pt x="2129722" y="1187937"/>
                </a:lnTo>
                <a:lnTo>
                  <a:pt x="2142427" y="1193965"/>
                </a:lnTo>
                <a:lnTo>
                  <a:pt x="2155132" y="1199675"/>
                </a:lnTo>
                <a:lnTo>
                  <a:pt x="2161167" y="1203164"/>
                </a:lnTo>
                <a:lnTo>
                  <a:pt x="2166885" y="1206337"/>
                </a:lnTo>
                <a:lnTo>
                  <a:pt x="2172920" y="1210461"/>
                </a:lnTo>
                <a:lnTo>
                  <a:pt x="2178319" y="1214585"/>
                </a:lnTo>
                <a:lnTo>
                  <a:pt x="2184037" y="1219026"/>
                </a:lnTo>
                <a:lnTo>
                  <a:pt x="2189119" y="1223785"/>
                </a:lnTo>
                <a:lnTo>
                  <a:pt x="2194201" y="1228861"/>
                </a:lnTo>
                <a:lnTo>
                  <a:pt x="2198965" y="1233936"/>
                </a:lnTo>
                <a:lnTo>
                  <a:pt x="2203729" y="1239647"/>
                </a:lnTo>
                <a:lnTo>
                  <a:pt x="2208494" y="1245357"/>
                </a:lnTo>
                <a:lnTo>
                  <a:pt x="2212941" y="1251384"/>
                </a:lnTo>
                <a:lnTo>
                  <a:pt x="2217387" y="1257729"/>
                </a:lnTo>
                <a:lnTo>
                  <a:pt x="2221517" y="1264391"/>
                </a:lnTo>
                <a:lnTo>
                  <a:pt x="2225646" y="1271053"/>
                </a:lnTo>
                <a:lnTo>
                  <a:pt x="2233269" y="1285011"/>
                </a:lnTo>
                <a:lnTo>
                  <a:pt x="2240257" y="1299287"/>
                </a:lnTo>
                <a:lnTo>
                  <a:pt x="2246927" y="1314832"/>
                </a:lnTo>
                <a:lnTo>
                  <a:pt x="2253279" y="1330693"/>
                </a:lnTo>
                <a:lnTo>
                  <a:pt x="2258679" y="1346555"/>
                </a:lnTo>
                <a:lnTo>
                  <a:pt x="2264079" y="1363052"/>
                </a:lnTo>
                <a:lnTo>
                  <a:pt x="2268843" y="1379865"/>
                </a:lnTo>
                <a:lnTo>
                  <a:pt x="2273290" y="1396996"/>
                </a:lnTo>
                <a:lnTo>
                  <a:pt x="2277101" y="1413809"/>
                </a:lnTo>
                <a:lnTo>
                  <a:pt x="2280595" y="1430940"/>
                </a:lnTo>
                <a:lnTo>
                  <a:pt x="2283772" y="1447754"/>
                </a:lnTo>
                <a:lnTo>
                  <a:pt x="2286948" y="1464567"/>
                </a:lnTo>
                <a:lnTo>
                  <a:pt x="2288854" y="1481381"/>
                </a:lnTo>
                <a:lnTo>
                  <a:pt x="2291077" y="1497243"/>
                </a:lnTo>
                <a:lnTo>
                  <a:pt x="2293300" y="1513104"/>
                </a:lnTo>
                <a:lnTo>
                  <a:pt x="2296477" y="1542925"/>
                </a:lnTo>
                <a:lnTo>
                  <a:pt x="2298382" y="1570207"/>
                </a:lnTo>
                <a:lnTo>
                  <a:pt x="2299653" y="1593682"/>
                </a:lnTo>
                <a:lnTo>
                  <a:pt x="2300288" y="1613351"/>
                </a:lnTo>
                <a:lnTo>
                  <a:pt x="2300288" y="1627944"/>
                </a:lnTo>
                <a:lnTo>
                  <a:pt x="2300288" y="1630799"/>
                </a:lnTo>
                <a:lnTo>
                  <a:pt x="2299653" y="1633971"/>
                </a:lnTo>
                <a:lnTo>
                  <a:pt x="2299018" y="1636827"/>
                </a:lnTo>
                <a:lnTo>
                  <a:pt x="2297430" y="1639999"/>
                </a:lnTo>
                <a:lnTo>
                  <a:pt x="2296159" y="1643171"/>
                </a:lnTo>
                <a:lnTo>
                  <a:pt x="2293936" y="1646344"/>
                </a:lnTo>
                <a:lnTo>
                  <a:pt x="2291077" y="1649199"/>
                </a:lnTo>
                <a:lnTo>
                  <a:pt x="2288536" y="1652688"/>
                </a:lnTo>
                <a:lnTo>
                  <a:pt x="2285360" y="1655544"/>
                </a:lnTo>
                <a:lnTo>
                  <a:pt x="2281548" y="1659033"/>
                </a:lnTo>
                <a:lnTo>
                  <a:pt x="2278054" y="1661888"/>
                </a:lnTo>
                <a:lnTo>
                  <a:pt x="2273608" y="1665061"/>
                </a:lnTo>
                <a:lnTo>
                  <a:pt x="2263443" y="1671405"/>
                </a:lnTo>
                <a:lnTo>
                  <a:pt x="2252644" y="1677750"/>
                </a:lnTo>
                <a:lnTo>
                  <a:pt x="2239621" y="1684095"/>
                </a:lnTo>
                <a:lnTo>
                  <a:pt x="2225328" y="1690122"/>
                </a:lnTo>
                <a:lnTo>
                  <a:pt x="2208811" y="1696150"/>
                </a:lnTo>
                <a:lnTo>
                  <a:pt x="2191660" y="1701860"/>
                </a:lnTo>
                <a:lnTo>
                  <a:pt x="2172602" y="1707888"/>
                </a:lnTo>
                <a:lnTo>
                  <a:pt x="2151639" y="1713915"/>
                </a:lnTo>
                <a:lnTo>
                  <a:pt x="2129722" y="1719308"/>
                </a:lnTo>
                <a:lnTo>
                  <a:pt x="2105900" y="1724384"/>
                </a:lnTo>
                <a:lnTo>
                  <a:pt x="2080490" y="1730094"/>
                </a:lnTo>
                <a:lnTo>
                  <a:pt x="2053809" y="1734853"/>
                </a:lnTo>
                <a:lnTo>
                  <a:pt x="2025223" y="1739611"/>
                </a:lnTo>
                <a:lnTo>
                  <a:pt x="1995048" y="1744052"/>
                </a:lnTo>
                <a:lnTo>
                  <a:pt x="1963285" y="1748494"/>
                </a:lnTo>
                <a:lnTo>
                  <a:pt x="1930252" y="1752618"/>
                </a:lnTo>
                <a:lnTo>
                  <a:pt x="1895313" y="1756107"/>
                </a:lnTo>
                <a:lnTo>
                  <a:pt x="1858786" y="1759597"/>
                </a:lnTo>
                <a:lnTo>
                  <a:pt x="1820671" y="1762452"/>
                </a:lnTo>
                <a:lnTo>
                  <a:pt x="1780967" y="1765307"/>
                </a:lnTo>
                <a:lnTo>
                  <a:pt x="1739676" y="1767528"/>
                </a:lnTo>
                <a:lnTo>
                  <a:pt x="1696478" y="1769431"/>
                </a:lnTo>
                <a:lnTo>
                  <a:pt x="1652011" y="1771335"/>
                </a:lnTo>
                <a:lnTo>
                  <a:pt x="1605955" y="1772287"/>
                </a:lnTo>
                <a:lnTo>
                  <a:pt x="1557993" y="1773238"/>
                </a:lnTo>
                <a:lnTo>
                  <a:pt x="1508125" y="1773238"/>
                </a:lnTo>
                <a:lnTo>
                  <a:pt x="1634223" y="1009650"/>
                </a:lnTo>
                <a:close/>
                <a:moveTo>
                  <a:pt x="969658" y="942975"/>
                </a:moveTo>
                <a:lnTo>
                  <a:pt x="1145815" y="1851606"/>
                </a:lnTo>
                <a:lnTo>
                  <a:pt x="1263254" y="1851606"/>
                </a:lnTo>
                <a:lnTo>
                  <a:pt x="2020888" y="1851606"/>
                </a:lnTo>
                <a:lnTo>
                  <a:pt x="2020888" y="1936750"/>
                </a:lnTo>
                <a:lnTo>
                  <a:pt x="1163907" y="1936750"/>
                </a:lnTo>
                <a:lnTo>
                  <a:pt x="194249" y="1936750"/>
                </a:lnTo>
                <a:lnTo>
                  <a:pt x="0" y="1009057"/>
                </a:lnTo>
                <a:lnTo>
                  <a:pt x="116804" y="1009057"/>
                </a:lnTo>
                <a:lnTo>
                  <a:pt x="969658" y="942975"/>
                </a:lnTo>
                <a:close/>
                <a:moveTo>
                  <a:pt x="1346346" y="0"/>
                </a:moveTo>
                <a:lnTo>
                  <a:pt x="1355566" y="0"/>
                </a:lnTo>
                <a:lnTo>
                  <a:pt x="1364786" y="0"/>
                </a:lnTo>
                <a:lnTo>
                  <a:pt x="1373688" y="317"/>
                </a:lnTo>
                <a:lnTo>
                  <a:pt x="1382908" y="952"/>
                </a:lnTo>
                <a:lnTo>
                  <a:pt x="1391810" y="1904"/>
                </a:lnTo>
                <a:lnTo>
                  <a:pt x="1400712" y="3174"/>
                </a:lnTo>
                <a:lnTo>
                  <a:pt x="1409613" y="4444"/>
                </a:lnTo>
                <a:lnTo>
                  <a:pt x="1418515" y="6348"/>
                </a:lnTo>
                <a:lnTo>
                  <a:pt x="1426782" y="8252"/>
                </a:lnTo>
                <a:lnTo>
                  <a:pt x="1435684" y="10474"/>
                </a:lnTo>
                <a:lnTo>
                  <a:pt x="1444268" y="12379"/>
                </a:lnTo>
                <a:lnTo>
                  <a:pt x="1452852" y="15236"/>
                </a:lnTo>
                <a:lnTo>
                  <a:pt x="1460800" y="18092"/>
                </a:lnTo>
                <a:lnTo>
                  <a:pt x="1469384" y="21266"/>
                </a:lnTo>
                <a:lnTo>
                  <a:pt x="1477650" y="24758"/>
                </a:lnTo>
                <a:lnTo>
                  <a:pt x="1485598" y="27932"/>
                </a:lnTo>
                <a:lnTo>
                  <a:pt x="1493228" y="31741"/>
                </a:lnTo>
                <a:lnTo>
                  <a:pt x="1501495" y="35867"/>
                </a:lnTo>
                <a:lnTo>
                  <a:pt x="1509125" y="39676"/>
                </a:lnTo>
                <a:lnTo>
                  <a:pt x="1517073" y="44120"/>
                </a:lnTo>
                <a:lnTo>
                  <a:pt x="1524385" y="48881"/>
                </a:lnTo>
                <a:lnTo>
                  <a:pt x="1531698" y="53960"/>
                </a:lnTo>
                <a:lnTo>
                  <a:pt x="1539010" y="58721"/>
                </a:lnTo>
                <a:lnTo>
                  <a:pt x="1546640" y="63800"/>
                </a:lnTo>
                <a:lnTo>
                  <a:pt x="1553635" y="69196"/>
                </a:lnTo>
                <a:lnTo>
                  <a:pt x="1560629" y="74909"/>
                </a:lnTo>
                <a:lnTo>
                  <a:pt x="1567624" y="80305"/>
                </a:lnTo>
                <a:lnTo>
                  <a:pt x="1580976" y="92684"/>
                </a:lnTo>
                <a:lnTo>
                  <a:pt x="1593694" y="105380"/>
                </a:lnTo>
                <a:lnTo>
                  <a:pt x="1606093" y="118712"/>
                </a:lnTo>
                <a:lnTo>
                  <a:pt x="1617856" y="132678"/>
                </a:lnTo>
                <a:lnTo>
                  <a:pt x="1628984" y="147596"/>
                </a:lnTo>
                <a:lnTo>
                  <a:pt x="1639157" y="162832"/>
                </a:lnTo>
                <a:lnTo>
                  <a:pt x="1649331" y="178703"/>
                </a:lnTo>
                <a:lnTo>
                  <a:pt x="1658551" y="195525"/>
                </a:lnTo>
                <a:lnTo>
                  <a:pt x="1666817" y="212348"/>
                </a:lnTo>
                <a:lnTo>
                  <a:pt x="1674765" y="229806"/>
                </a:lnTo>
                <a:lnTo>
                  <a:pt x="1682078" y="247581"/>
                </a:lnTo>
                <a:lnTo>
                  <a:pt x="1688436" y="266308"/>
                </a:lnTo>
                <a:lnTo>
                  <a:pt x="1693841" y="285036"/>
                </a:lnTo>
                <a:lnTo>
                  <a:pt x="1698610" y="304080"/>
                </a:lnTo>
                <a:lnTo>
                  <a:pt x="1700517" y="314237"/>
                </a:lnTo>
                <a:lnTo>
                  <a:pt x="1702743" y="324077"/>
                </a:lnTo>
                <a:lnTo>
                  <a:pt x="1704332" y="333917"/>
                </a:lnTo>
                <a:lnTo>
                  <a:pt x="1705604" y="344074"/>
                </a:lnTo>
                <a:lnTo>
                  <a:pt x="1706876" y="353914"/>
                </a:lnTo>
                <a:lnTo>
                  <a:pt x="1707830" y="364071"/>
                </a:lnTo>
                <a:lnTo>
                  <a:pt x="1708466" y="374546"/>
                </a:lnTo>
                <a:lnTo>
                  <a:pt x="1709419" y="385020"/>
                </a:lnTo>
                <a:lnTo>
                  <a:pt x="1709737" y="395178"/>
                </a:lnTo>
                <a:lnTo>
                  <a:pt x="1709737" y="405652"/>
                </a:lnTo>
                <a:lnTo>
                  <a:pt x="1709737" y="418031"/>
                </a:lnTo>
                <a:lnTo>
                  <a:pt x="1709101" y="431045"/>
                </a:lnTo>
                <a:lnTo>
                  <a:pt x="1708148" y="443742"/>
                </a:lnTo>
                <a:lnTo>
                  <a:pt x="1707194" y="456755"/>
                </a:lnTo>
                <a:lnTo>
                  <a:pt x="1705604" y="470087"/>
                </a:lnTo>
                <a:lnTo>
                  <a:pt x="1703697" y="482783"/>
                </a:lnTo>
                <a:lnTo>
                  <a:pt x="1702107" y="496114"/>
                </a:lnTo>
                <a:lnTo>
                  <a:pt x="1699881" y="509446"/>
                </a:lnTo>
                <a:lnTo>
                  <a:pt x="1696702" y="522777"/>
                </a:lnTo>
                <a:lnTo>
                  <a:pt x="1693841" y="536426"/>
                </a:lnTo>
                <a:lnTo>
                  <a:pt x="1690979" y="549757"/>
                </a:lnTo>
                <a:lnTo>
                  <a:pt x="1687164" y="562771"/>
                </a:lnTo>
                <a:lnTo>
                  <a:pt x="1683667" y="576420"/>
                </a:lnTo>
                <a:lnTo>
                  <a:pt x="1679534" y="589751"/>
                </a:lnTo>
                <a:lnTo>
                  <a:pt x="1675401" y="603082"/>
                </a:lnTo>
                <a:lnTo>
                  <a:pt x="1670632" y="616414"/>
                </a:lnTo>
                <a:lnTo>
                  <a:pt x="1665863" y="629745"/>
                </a:lnTo>
                <a:lnTo>
                  <a:pt x="1661094" y="642441"/>
                </a:lnTo>
                <a:lnTo>
                  <a:pt x="1655372" y="655773"/>
                </a:lnTo>
                <a:lnTo>
                  <a:pt x="1650285" y="668787"/>
                </a:lnTo>
                <a:lnTo>
                  <a:pt x="1644244" y="681166"/>
                </a:lnTo>
                <a:lnTo>
                  <a:pt x="1638521" y="693862"/>
                </a:lnTo>
                <a:lnTo>
                  <a:pt x="1632163" y="706241"/>
                </a:lnTo>
                <a:lnTo>
                  <a:pt x="1625486" y="718938"/>
                </a:lnTo>
                <a:lnTo>
                  <a:pt x="1618810" y="730682"/>
                </a:lnTo>
                <a:lnTo>
                  <a:pt x="1612133" y="742744"/>
                </a:lnTo>
                <a:lnTo>
                  <a:pt x="1605139" y="754170"/>
                </a:lnTo>
                <a:lnTo>
                  <a:pt x="1597827" y="765597"/>
                </a:lnTo>
                <a:lnTo>
                  <a:pt x="1590514" y="777024"/>
                </a:lnTo>
                <a:lnTo>
                  <a:pt x="1582566" y="787816"/>
                </a:lnTo>
                <a:lnTo>
                  <a:pt x="1574936" y="798608"/>
                </a:lnTo>
                <a:lnTo>
                  <a:pt x="1566988" y="808765"/>
                </a:lnTo>
                <a:lnTo>
                  <a:pt x="1566988" y="950966"/>
                </a:lnTo>
                <a:lnTo>
                  <a:pt x="1559357" y="959219"/>
                </a:lnTo>
                <a:lnTo>
                  <a:pt x="1539964" y="980485"/>
                </a:lnTo>
                <a:lnTo>
                  <a:pt x="1511350" y="1011274"/>
                </a:lnTo>
                <a:lnTo>
                  <a:pt x="1495136" y="1028415"/>
                </a:lnTo>
                <a:lnTo>
                  <a:pt x="1477968" y="1046190"/>
                </a:lnTo>
                <a:lnTo>
                  <a:pt x="1459846" y="1063965"/>
                </a:lnTo>
                <a:lnTo>
                  <a:pt x="1441724" y="1081105"/>
                </a:lnTo>
                <a:lnTo>
                  <a:pt x="1423920" y="1096976"/>
                </a:lnTo>
                <a:lnTo>
                  <a:pt x="1407388" y="1111576"/>
                </a:lnTo>
                <a:lnTo>
                  <a:pt x="1399122" y="1118242"/>
                </a:lnTo>
                <a:lnTo>
                  <a:pt x="1391492" y="1123638"/>
                </a:lnTo>
                <a:lnTo>
                  <a:pt x="1384179" y="1128717"/>
                </a:lnTo>
                <a:lnTo>
                  <a:pt x="1377503" y="1133160"/>
                </a:lnTo>
                <a:lnTo>
                  <a:pt x="1371144" y="1136652"/>
                </a:lnTo>
                <a:lnTo>
                  <a:pt x="1365104" y="1139191"/>
                </a:lnTo>
                <a:lnTo>
                  <a:pt x="1360017" y="1140461"/>
                </a:lnTo>
                <a:lnTo>
                  <a:pt x="1357791" y="1141096"/>
                </a:lnTo>
                <a:lnTo>
                  <a:pt x="1355566" y="1141413"/>
                </a:lnTo>
                <a:lnTo>
                  <a:pt x="1353340" y="1141096"/>
                </a:lnTo>
                <a:lnTo>
                  <a:pt x="1351115" y="1140461"/>
                </a:lnTo>
                <a:lnTo>
                  <a:pt x="1346028" y="1139191"/>
                </a:lnTo>
                <a:lnTo>
                  <a:pt x="1340305" y="1136652"/>
                </a:lnTo>
                <a:lnTo>
                  <a:pt x="1333947" y="1133160"/>
                </a:lnTo>
                <a:lnTo>
                  <a:pt x="1327270" y="1128717"/>
                </a:lnTo>
                <a:lnTo>
                  <a:pt x="1319958" y="1123638"/>
                </a:lnTo>
                <a:lnTo>
                  <a:pt x="1312010" y="1118242"/>
                </a:lnTo>
                <a:lnTo>
                  <a:pt x="1304061" y="1111576"/>
                </a:lnTo>
                <a:lnTo>
                  <a:pt x="1287211" y="1096976"/>
                </a:lnTo>
                <a:lnTo>
                  <a:pt x="1269725" y="1081105"/>
                </a:lnTo>
                <a:lnTo>
                  <a:pt x="1251603" y="1063965"/>
                </a:lnTo>
                <a:lnTo>
                  <a:pt x="1233482" y="1046190"/>
                </a:lnTo>
                <a:lnTo>
                  <a:pt x="1215996" y="1028415"/>
                </a:lnTo>
                <a:lnTo>
                  <a:pt x="1199781" y="1011274"/>
                </a:lnTo>
                <a:lnTo>
                  <a:pt x="1171486" y="980485"/>
                </a:lnTo>
                <a:lnTo>
                  <a:pt x="1151774" y="959219"/>
                </a:lnTo>
                <a:lnTo>
                  <a:pt x="1144462" y="950966"/>
                </a:lnTo>
                <a:lnTo>
                  <a:pt x="1144462" y="808765"/>
                </a:lnTo>
                <a:lnTo>
                  <a:pt x="1136196" y="798608"/>
                </a:lnTo>
                <a:lnTo>
                  <a:pt x="1128565" y="787816"/>
                </a:lnTo>
                <a:lnTo>
                  <a:pt x="1120935" y="777024"/>
                </a:lnTo>
                <a:lnTo>
                  <a:pt x="1113305" y="765597"/>
                </a:lnTo>
                <a:lnTo>
                  <a:pt x="1105993" y="754170"/>
                </a:lnTo>
                <a:lnTo>
                  <a:pt x="1098998" y="742744"/>
                </a:lnTo>
                <a:lnTo>
                  <a:pt x="1092322" y="730682"/>
                </a:lnTo>
                <a:lnTo>
                  <a:pt x="1085645" y="718938"/>
                </a:lnTo>
                <a:lnTo>
                  <a:pt x="1078969" y="706241"/>
                </a:lnTo>
                <a:lnTo>
                  <a:pt x="1072928" y="693862"/>
                </a:lnTo>
                <a:lnTo>
                  <a:pt x="1066887" y="681166"/>
                </a:lnTo>
                <a:lnTo>
                  <a:pt x="1061165" y="668787"/>
                </a:lnTo>
                <a:lnTo>
                  <a:pt x="1055442" y="655773"/>
                </a:lnTo>
                <a:lnTo>
                  <a:pt x="1050355" y="642441"/>
                </a:lnTo>
                <a:lnTo>
                  <a:pt x="1045268" y="629745"/>
                </a:lnTo>
                <a:lnTo>
                  <a:pt x="1040499" y="616414"/>
                </a:lnTo>
                <a:lnTo>
                  <a:pt x="1036048" y="603082"/>
                </a:lnTo>
                <a:lnTo>
                  <a:pt x="1031915" y="589751"/>
                </a:lnTo>
                <a:lnTo>
                  <a:pt x="1027782" y="576420"/>
                </a:lnTo>
                <a:lnTo>
                  <a:pt x="1023967" y="562771"/>
                </a:lnTo>
                <a:lnTo>
                  <a:pt x="1020470" y="549757"/>
                </a:lnTo>
                <a:lnTo>
                  <a:pt x="1016973" y="536426"/>
                </a:lnTo>
                <a:lnTo>
                  <a:pt x="1014429" y="522777"/>
                </a:lnTo>
                <a:lnTo>
                  <a:pt x="1011568" y="509446"/>
                </a:lnTo>
                <a:lnTo>
                  <a:pt x="1009343" y="496114"/>
                </a:lnTo>
                <a:lnTo>
                  <a:pt x="1007435" y="482783"/>
                </a:lnTo>
                <a:lnTo>
                  <a:pt x="1005527" y="470087"/>
                </a:lnTo>
                <a:lnTo>
                  <a:pt x="1004256" y="456755"/>
                </a:lnTo>
                <a:lnTo>
                  <a:pt x="1002984" y="443742"/>
                </a:lnTo>
                <a:lnTo>
                  <a:pt x="1002348" y="431045"/>
                </a:lnTo>
                <a:lnTo>
                  <a:pt x="1001712" y="418031"/>
                </a:lnTo>
                <a:lnTo>
                  <a:pt x="1001712" y="405652"/>
                </a:lnTo>
                <a:lnTo>
                  <a:pt x="1001712" y="395178"/>
                </a:lnTo>
                <a:lnTo>
                  <a:pt x="1002030" y="385020"/>
                </a:lnTo>
                <a:lnTo>
                  <a:pt x="1002666" y="374546"/>
                </a:lnTo>
                <a:lnTo>
                  <a:pt x="1003302" y="364071"/>
                </a:lnTo>
                <a:lnTo>
                  <a:pt x="1004574" y="353914"/>
                </a:lnTo>
                <a:lnTo>
                  <a:pt x="1005527" y="344074"/>
                </a:lnTo>
                <a:lnTo>
                  <a:pt x="1007117" y="333917"/>
                </a:lnTo>
                <a:lnTo>
                  <a:pt x="1008707" y="324077"/>
                </a:lnTo>
                <a:lnTo>
                  <a:pt x="1010296" y="314237"/>
                </a:lnTo>
                <a:lnTo>
                  <a:pt x="1012522" y="304080"/>
                </a:lnTo>
                <a:lnTo>
                  <a:pt x="1017609" y="285036"/>
                </a:lnTo>
                <a:lnTo>
                  <a:pt x="1023013" y="266308"/>
                </a:lnTo>
                <a:lnTo>
                  <a:pt x="1029372" y="247581"/>
                </a:lnTo>
                <a:lnTo>
                  <a:pt x="1036366" y="229806"/>
                </a:lnTo>
                <a:lnTo>
                  <a:pt x="1044315" y="212348"/>
                </a:lnTo>
                <a:lnTo>
                  <a:pt x="1052899" y="195525"/>
                </a:lnTo>
                <a:lnTo>
                  <a:pt x="1062119" y="178703"/>
                </a:lnTo>
                <a:lnTo>
                  <a:pt x="1071656" y="162832"/>
                </a:lnTo>
                <a:lnTo>
                  <a:pt x="1082466" y="147596"/>
                </a:lnTo>
                <a:lnTo>
                  <a:pt x="1093593" y="132678"/>
                </a:lnTo>
                <a:lnTo>
                  <a:pt x="1105357" y="118712"/>
                </a:lnTo>
                <a:lnTo>
                  <a:pt x="1117438" y="105380"/>
                </a:lnTo>
                <a:lnTo>
                  <a:pt x="1130473" y="92684"/>
                </a:lnTo>
                <a:lnTo>
                  <a:pt x="1143826" y="80305"/>
                </a:lnTo>
                <a:lnTo>
                  <a:pt x="1150820" y="74909"/>
                </a:lnTo>
                <a:lnTo>
                  <a:pt x="1157815" y="69196"/>
                </a:lnTo>
                <a:lnTo>
                  <a:pt x="1164809" y="63800"/>
                </a:lnTo>
                <a:lnTo>
                  <a:pt x="1172121" y="58721"/>
                </a:lnTo>
                <a:lnTo>
                  <a:pt x="1179434" y="53960"/>
                </a:lnTo>
                <a:lnTo>
                  <a:pt x="1187064" y="48881"/>
                </a:lnTo>
                <a:lnTo>
                  <a:pt x="1194376" y="44120"/>
                </a:lnTo>
                <a:lnTo>
                  <a:pt x="1202007" y="39676"/>
                </a:lnTo>
                <a:lnTo>
                  <a:pt x="1209955" y="35867"/>
                </a:lnTo>
                <a:lnTo>
                  <a:pt x="1217903" y="31741"/>
                </a:lnTo>
                <a:lnTo>
                  <a:pt x="1225851" y="27932"/>
                </a:lnTo>
                <a:lnTo>
                  <a:pt x="1233799" y="24758"/>
                </a:lnTo>
                <a:lnTo>
                  <a:pt x="1242066" y="21266"/>
                </a:lnTo>
                <a:lnTo>
                  <a:pt x="1250332" y="18092"/>
                </a:lnTo>
                <a:lnTo>
                  <a:pt x="1258916" y="15236"/>
                </a:lnTo>
                <a:lnTo>
                  <a:pt x="1267182" y="12379"/>
                </a:lnTo>
                <a:lnTo>
                  <a:pt x="1275766" y="10474"/>
                </a:lnTo>
                <a:lnTo>
                  <a:pt x="1284350" y="8252"/>
                </a:lnTo>
                <a:lnTo>
                  <a:pt x="1292934" y="6348"/>
                </a:lnTo>
                <a:lnTo>
                  <a:pt x="1301836" y="4444"/>
                </a:lnTo>
                <a:lnTo>
                  <a:pt x="1310738" y="3174"/>
                </a:lnTo>
                <a:lnTo>
                  <a:pt x="1319322" y="1904"/>
                </a:lnTo>
                <a:lnTo>
                  <a:pt x="1328224" y="952"/>
                </a:lnTo>
                <a:lnTo>
                  <a:pt x="1337444" y="317"/>
                </a:lnTo>
                <a:lnTo>
                  <a:pt x="1346346" y="0"/>
                </a:lnTo>
                <a:close/>
              </a:path>
            </a:pathLst>
          </a:custGeom>
          <a:solidFill>
            <a:schemeClr val="accent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6" name="KSO_Shape"/>
          <p:cNvSpPr>
            <a:spLocks/>
          </p:cNvSpPr>
          <p:nvPr/>
        </p:nvSpPr>
        <p:spPr bwMode="auto">
          <a:xfrm>
            <a:off x="752353" y="3786133"/>
            <a:ext cx="343552" cy="430959"/>
          </a:xfrm>
          <a:custGeom>
            <a:avLst/>
            <a:gdLst>
              <a:gd name="T0" fmla="*/ 288248 w 7158"/>
              <a:gd name="T1" fmla="*/ 137213 h 8988"/>
              <a:gd name="T2" fmla="*/ 167460 w 7158"/>
              <a:gd name="T3" fmla="*/ 305274 h 8988"/>
              <a:gd name="T4" fmla="*/ 1265766 w 7158"/>
              <a:gd name="T5" fmla="*/ 1632737 h 8988"/>
              <a:gd name="T6" fmla="*/ 1029599 w 7158"/>
              <a:gd name="T7" fmla="*/ 305274 h 8988"/>
              <a:gd name="T8" fmla="*/ 374381 w 7158"/>
              <a:gd name="T9" fmla="*/ 374782 h 8988"/>
              <a:gd name="T10" fmla="*/ 374381 w 7158"/>
              <a:gd name="T11" fmla="*/ 137213 h 8988"/>
              <a:gd name="T12" fmla="*/ 499376 w 7158"/>
              <a:gd name="T13" fmla="*/ 67505 h 8988"/>
              <a:gd name="T14" fmla="*/ 902602 w 7158"/>
              <a:gd name="T15" fmla="*/ 0 h 8988"/>
              <a:gd name="T16" fmla="*/ 1029599 w 7158"/>
              <a:gd name="T17" fmla="*/ 67505 h 8988"/>
              <a:gd name="T18" fmla="*/ 1350097 w 7158"/>
              <a:gd name="T19" fmla="*/ 137213 h 8988"/>
              <a:gd name="T20" fmla="*/ 1433827 w 7158"/>
              <a:gd name="T21" fmla="*/ 220943 h 8988"/>
              <a:gd name="T22" fmla="*/ 1433827 w 7158"/>
              <a:gd name="T23" fmla="*/ 1800397 h 8988"/>
              <a:gd name="T24" fmla="*/ 83730 w 7158"/>
              <a:gd name="T25" fmla="*/ 1800397 h 8988"/>
              <a:gd name="T26" fmla="*/ 0 w 7158"/>
              <a:gd name="T27" fmla="*/ 1716467 h 8988"/>
              <a:gd name="T28" fmla="*/ 0 w 7158"/>
              <a:gd name="T29" fmla="*/ 137213 h 8988"/>
              <a:gd name="T30" fmla="*/ 83730 w 7158"/>
              <a:gd name="T31" fmla="*/ 137213 h 8988"/>
              <a:gd name="T32" fmla="*/ 392409 w 7158"/>
              <a:gd name="T33" fmla="*/ 1059246 h 8988"/>
              <a:gd name="T34" fmla="*/ 392409 w 7158"/>
              <a:gd name="T35" fmla="*/ 1352501 h 8988"/>
              <a:gd name="T36" fmla="*/ 588314 w 7158"/>
              <a:gd name="T37" fmla="*/ 1352501 h 8988"/>
              <a:gd name="T38" fmla="*/ 504584 w 7158"/>
              <a:gd name="T39" fmla="*/ 1185442 h 8988"/>
              <a:gd name="T40" fmla="*/ 802847 w 7158"/>
              <a:gd name="T41" fmla="*/ 1433026 h 8988"/>
              <a:gd name="T42" fmla="*/ 1000153 w 7158"/>
              <a:gd name="T43" fmla="*/ 1352501 h 8988"/>
              <a:gd name="T44" fmla="*/ 1056040 w 7158"/>
              <a:gd name="T45" fmla="*/ 1296815 h 8988"/>
              <a:gd name="T46" fmla="*/ 1171019 w 7158"/>
              <a:gd name="T47" fmla="*/ 629378 h 8988"/>
              <a:gd name="T48" fmla="*/ 744156 w 7158"/>
              <a:gd name="T49" fmla="*/ 1157598 h 8988"/>
              <a:gd name="T50" fmla="*/ 341330 w 7158"/>
              <a:gd name="T51" fmla="*/ 1001356 h 8988"/>
              <a:gd name="T52" fmla="*/ 890784 w 7158"/>
              <a:gd name="T53" fmla="*/ 1240527 h 8988"/>
              <a:gd name="T54" fmla="*/ 943866 w 7158"/>
              <a:gd name="T55" fmla="*/ 1124948 h 8988"/>
              <a:gd name="T56" fmla="*/ 890784 w 7158"/>
              <a:gd name="T57" fmla="*/ 1240527 h 8988"/>
              <a:gd name="T58" fmla="*/ 392409 w 7158"/>
              <a:gd name="T59" fmla="*/ 690473 h 8988"/>
              <a:gd name="T60" fmla="*/ 392409 w 7158"/>
              <a:gd name="T61" fmla="*/ 880768 h 8988"/>
              <a:gd name="T62" fmla="*/ 504584 w 7158"/>
              <a:gd name="T63" fmla="*/ 802647 h 8988"/>
              <a:gd name="T64" fmla="*/ 938257 w 7158"/>
              <a:gd name="T65" fmla="*/ 690473 h 898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7158" h="8988">
                <a:moveTo>
                  <a:pt x="418" y="685"/>
                </a:moveTo>
                <a:lnTo>
                  <a:pt x="1439" y="685"/>
                </a:lnTo>
                <a:lnTo>
                  <a:pt x="1439" y="1524"/>
                </a:lnTo>
                <a:lnTo>
                  <a:pt x="836" y="1524"/>
                </a:lnTo>
                <a:lnTo>
                  <a:pt x="836" y="8151"/>
                </a:lnTo>
                <a:lnTo>
                  <a:pt x="6319" y="8151"/>
                </a:lnTo>
                <a:lnTo>
                  <a:pt x="6319" y="1524"/>
                </a:lnTo>
                <a:lnTo>
                  <a:pt x="5140" y="1524"/>
                </a:lnTo>
                <a:lnTo>
                  <a:pt x="5140" y="1871"/>
                </a:lnTo>
                <a:lnTo>
                  <a:pt x="1869" y="1871"/>
                </a:lnTo>
                <a:lnTo>
                  <a:pt x="1869" y="1524"/>
                </a:lnTo>
                <a:lnTo>
                  <a:pt x="1869" y="685"/>
                </a:lnTo>
                <a:lnTo>
                  <a:pt x="1869" y="337"/>
                </a:lnTo>
                <a:lnTo>
                  <a:pt x="2493" y="337"/>
                </a:lnTo>
                <a:lnTo>
                  <a:pt x="2493" y="0"/>
                </a:lnTo>
                <a:lnTo>
                  <a:pt x="4506" y="0"/>
                </a:lnTo>
                <a:lnTo>
                  <a:pt x="4506" y="337"/>
                </a:lnTo>
                <a:lnTo>
                  <a:pt x="5140" y="337"/>
                </a:lnTo>
                <a:lnTo>
                  <a:pt x="5140" y="685"/>
                </a:lnTo>
                <a:lnTo>
                  <a:pt x="6740" y="685"/>
                </a:lnTo>
                <a:lnTo>
                  <a:pt x="7158" y="685"/>
                </a:lnTo>
                <a:lnTo>
                  <a:pt x="7158" y="1103"/>
                </a:lnTo>
                <a:lnTo>
                  <a:pt x="7158" y="8569"/>
                </a:lnTo>
                <a:lnTo>
                  <a:pt x="7158" y="8988"/>
                </a:lnTo>
                <a:lnTo>
                  <a:pt x="6740" y="8988"/>
                </a:lnTo>
                <a:lnTo>
                  <a:pt x="418" y="8988"/>
                </a:lnTo>
                <a:lnTo>
                  <a:pt x="0" y="8988"/>
                </a:lnTo>
                <a:lnTo>
                  <a:pt x="0" y="8569"/>
                </a:lnTo>
                <a:lnTo>
                  <a:pt x="0" y="1103"/>
                </a:lnTo>
                <a:lnTo>
                  <a:pt x="0" y="685"/>
                </a:lnTo>
                <a:lnTo>
                  <a:pt x="418" y="685"/>
                </a:lnTo>
                <a:close/>
                <a:moveTo>
                  <a:pt x="1704" y="4999"/>
                </a:moveTo>
                <a:lnTo>
                  <a:pt x="1959" y="5288"/>
                </a:lnTo>
                <a:lnTo>
                  <a:pt x="1959" y="6474"/>
                </a:lnTo>
                <a:lnTo>
                  <a:pt x="1959" y="6752"/>
                </a:lnTo>
                <a:lnTo>
                  <a:pt x="2238" y="6752"/>
                </a:lnTo>
                <a:lnTo>
                  <a:pt x="2937" y="6752"/>
                </a:lnTo>
                <a:lnTo>
                  <a:pt x="2519" y="6193"/>
                </a:lnTo>
                <a:lnTo>
                  <a:pt x="2519" y="5918"/>
                </a:lnTo>
                <a:lnTo>
                  <a:pt x="3623" y="7171"/>
                </a:lnTo>
                <a:lnTo>
                  <a:pt x="4008" y="7154"/>
                </a:lnTo>
                <a:lnTo>
                  <a:pt x="4192" y="6752"/>
                </a:lnTo>
                <a:lnTo>
                  <a:pt x="4993" y="6752"/>
                </a:lnTo>
                <a:lnTo>
                  <a:pt x="5272" y="6752"/>
                </a:lnTo>
                <a:lnTo>
                  <a:pt x="5272" y="6474"/>
                </a:lnTo>
                <a:lnTo>
                  <a:pt x="5272" y="4397"/>
                </a:lnTo>
                <a:lnTo>
                  <a:pt x="5846" y="3142"/>
                </a:lnTo>
                <a:lnTo>
                  <a:pt x="5440" y="2951"/>
                </a:lnTo>
                <a:lnTo>
                  <a:pt x="3715" y="5779"/>
                </a:lnTo>
                <a:lnTo>
                  <a:pt x="1961" y="4718"/>
                </a:lnTo>
                <a:lnTo>
                  <a:pt x="1704" y="4999"/>
                </a:lnTo>
                <a:close/>
                <a:moveTo>
                  <a:pt x="4447" y="6193"/>
                </a:moveTo>
                <a:lnTo>
                  <a:pt x="4712" y="6193"/>
                </a:lnTo>
                <a:lnTo>
                  <a:pt x="4712" y="5616"/>
                </a:lnTo>
                <a:lnTo>
                  <a:pt x="4447" y="6193"/>
                </a:lnTo>
                <a:close/>
                <a:moveTo>
                  <a:pt x="2238" y="3447"/>
                </a:moveTo>
                <a:lnTo>
                  <a:pt x="1959" y="3447"/>
                </a:lnTo>
                <a:lnTo>
                  <a:pt x="1959" y="3728"/>
                </a:lnTo>
                <a:lnTo>
                  <a:pt x="1959" y="4397"/>
                </a:lnTo>
                <a:lnTo>
                  <a:pt x="2519" y="4680"/>
                </a:lnTo>
                <a:lnTo>
                  <a:pt x="2519" y="4007"/>
                </a:lnTo>
                <a:lnTo>
                  <a:pt x="4341" y="4007"/>
                </a:lnTo>
                <a:lnTo>
                  <a:pt x="4684" y="3447"/>
                </a:lnTo>
                <a:lnTo>
                  <a:pt x="2238" y="344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7" name="KSO_Shape"/>
          <p:cNvSpPr>
            <a:spLocks/>
          </p:cNvSpPr>
          <p:nvPr/>
        </p:nvSpPr>
        <p:spPr bwMode="auto">
          <a:xfrm>
            <a:off x="708650" y="863974"/>
            <a:ext cx="430959" cy="430959"/>
          </a:xfrm>
          <a:custGeom>
            <a:avLst/>
            <a:gdLst>
              <a:gd name="T0" fmla="*/ 1457935 w 3279"/>
              <a:gd name="T1" fmla="*/ 1800397 h 3279"/>
              <a:gd name="T2" fmla="*/ 336911 w 3279"/>
              <a:gd name="T3" fmla="*/ 1800397 h 3279"/>
              <a:gd name="T4" fmla="*/ 0 w 3279"/>
              <a:gd name="T5" fmla="*/ 1458876 h 3279"/>
              <a:gd name="T6" fmla="*/ 0 w 3279"/>
              <a:gd name="T7" fmla="*/ 0 h 3279"/>
              <a:gd name="T8" fmla="*/ 1332828 w 3279"/>
              <a:gd name="T9" fmla="*/ 0 h 3279"/>
              <a:gd name="T10" fmla="*/ 1332828 w 3279"/>
              <a:gd name="T11" fmla="*/ 107618 h 3279"/>
              <a:gd name="T12" fmla="*/ 1584139 w 3279"/>
              <a:gd name="T13" fmla="*/ 107618 h 3279"/>
              <a:gd name="T14" fmla="*/ 1584139 w 3279"/>
              <a:gd name="T15" fmla="*/ 107618 h 3279"/>
              <a:gd name="T16" fmla="*/ 1584139 w 3279"/>
              <a:gd name="T17" fmla="*/ 215235 h 3279"/>
              <a:gd name="T18" fmla="*/ 1682359 w 3279"/>
              <a:gd name="T19" fmla="*/ 215235 h 3279"/>
              <a:gd name="T20" fmla="*/ 1799235 w 3279"/>
              <a:gd name="T21" fmla="*/ 215235 h 3279"/>
              <a:gd name="T22" fmla="*/ 1799235 w 3279"/>
              <a:gd name="T23" fmla="*/ 1458876 h 3279"/>
              <a:gd name="T24" fmla="*/ 1457935 w 3279"/>
              <a:gd name="T25" fmla="*/ 1800397 h 3279"/>
              <a:gd name="T26" fmla="*/ 1189064 w 3279"/>
              <a:gd name="T27" fmla="*/ 143307 h 3279"/>
              <a:gd name="T28" fmla="*/ 143763 w 3279"/>
              <a:gd name="T29" fmla="*/ 143307 h 3279"/>
              <a:gd name="T30" fmla="*/ 143763 w 3279"/>
              <a:gd name="T31" fmla="*/ 1495115 h 3279"/>
              <a:gd name="T32" fmla="*/ 264480 w 3279"/>
              <a:gd name="T33" fmla="*/ 1620851 h 3279"/>
              <a:gd name="T34" fmla="*/ 1189064 w 3279"/>
              <a:gd name="T35" fmla="*/ 1620851 h 3279"/>
              <a:gd name="T36" fmla="*/ 1189064 w 3279"/>
              <a:gd name="T37" fmla="*/ 143307 h 3279"/>
              <a:gd name="T38" fmla="*/ 1687297 w 3279"/>
              <a:gd name="T39" fmla="*/ 322303 h 3279"/>
              <a:gd name="T40" fmla="*/ 1584139 w 3279"/>
              <a:gd name="T41" fmla="*/ 322303 h 3279"/>
              <a:gd name="T42" fmla="*/ 1584139 w 3279"/>
              <a:gd name="T43" fmla="*/ 1402871 h 3279"/>
              <a:gd name="T44" fmla="*/ 1514452 w 3279"/>
              <a:gd name="T45" fmla="*/ 1458876 h 3279"/>
              <a:gd name="T46" fmla="*/ 1440376 w 3279"/>
              <a:gd name="T47" fmla="*/ 1402871 h 3279"/>
              <a:gd name="T48" fmla="*/ 1440376 w 3279"/>
              <a:gd name="T49" fmla="*/ 215235 h 3279"/>
              <a:gd name="T50" fmla="*/ 1332828 w 3279"/>
              <a:gd name="T51" fmla="*/ 215235 h 3279"/>
              <a:gd name="T52" fmla="*/ 1332828 w 3279"/>
              <a:gd name="T53" fmla="*/ 1456680 h 3279"/>
              <a:gd name="T54" fmla="*/ 1514452 w 3279"/>
              <a:gd name="T55" fmla="*/ 1625244 h 3279"/>
              <a:gd name="T56" fmla="*/ 1687297 w 3279"/>
              <a:gd name="T57" fmla="*/ 1456680 h 3279"/>
              <a:gd name="T58" fmla="*/ 1687297 w 3279"/>
              <a:gd name="T59" fmla="*/ 322303 h 3279"/>
              <a:gd name="T60" fmla="*/ 323193 w 3279"/>
              <a:gd name="T61" fmla="*/ 1333139 h 3279"/>
              <a:gd name="T62" fmla="*/ 686442 w 3279"/>
              <a:gd name="T63" fmla="*/ 1333139 h 3279"/>
              <a:gd name="T64" fmla="*/ 686442 w 3279"/>
              <a:gd name="T65" fmla="*/ 1440757 h 3279"/>
              <a:gd name="T66" fmla="*/ 323193 w 3279"/>
              <a:gd name="T67" fmla="*/ 1440757 h 3279"/>
              <a:gd name="T68" fmla="*/ 323193 w 3279"/>
              <a:gd name="T69" fmla="*/ 1333139 h 3279"/>
              <a:gd name="T70" fmla="*/ 323193 w 3279"/>
              <a:gd name="T71" fmla="*/ 1113512 h 3279"/>
              <a:gd name="T72" fmla="*/ 789600 w 3279"/>
              <a:gd name="T73" fmla="*/ 1113512 h 3279"/>
              <a:gd name="T74" fmla="*/ 789600 w 3279"/>
              <a:gd name="T75" fmla="*/ 1225522 h 3279"/>
              <a:gd name="T76" fmla="*/ 323193 w 3279"/>
              <a:gd name="T77" fmla="*/ 1225522 h 3279"/>
              <a:gd name="T78" fmla="*/ 323193 w 3279"/>
              <a:gd name="T79" fmla="*/ 1113512 h 3279"/>
              <a:gd name="T80" fmla="*/ 1009635 w 3279"/>
              <a:gd name="T81" fmla="*/ 1225522 h 3279"/>
              <a:gd name="T82" fmla="*/ 897697 w 3279"/>
              <a:gd name="T83" fmla="*/ 1225522 h 3279"/>
              <a:gd name="T84" fmla="*/ 897697 w 3279"/>
              <a:gd name="T85" fmla="*/ 1113512 h 3279"/>
              <a:gd name="T86" fmla="*/ 1009635 w 3279"/>
              <a:gd name="T87" fmla="*/ 1113512 h 3279"/>
              <a:gd name="T88" fmla="*/ 1009635 w 3279"/>
              <a:gd name="T89" fmla="*/ 1225522 h 3279"/>
              <a:gd name="T90" fmla="*/ 789600 w 3279"/>
              <a:gd name="T91" fmla="*/ 897728 h 3279"/>
              <a:gd name="T92" fmla="*/ 1009635 w 3279"/>
              <a:gd name="T93" fmla="*/ 897728 h 3279"/>
              <a:gd name="T94" fmla="*/ 1009635 w 3279"/>
              <a:gd name="T95" fmla="*/ 1010287 h 3279"/>
              <a:gd name="T96" fmla="*/ 789600 w 3279"/>
              <a:gd name="T97" fmla="*/ 1010287 h 3279"/>
              <a:gd name="T98" fmla="*/ 789600 w 3279"/>
              <a:gd name="T99" fmla="*/ 897728 h 3279"/>
              <a:gd name="T100" fmla="*/ 323193 w 3279"/>
              <a:gd name="T101" fmla="*/ 327794 h 3279"/>
              <a:gd name="T102" fmla="*/ 1009635 w 3279"/>
              <a:gd name="T103" fmla="*/ 327794 h 3279"/>
              <a:gd name="T104" fmla="*/ 1009635 w 3279"/>
              <a:gd name="T105" fmla="*/ 790110 h 3279"/>
              <a:gd name="T106" fmla="*/ 323193 w 3279"/>
              <a:gd name="T107" fmla="*/ 790110 h 3279"/>
              <a:gd name="T108" fmla="*/ 323193 w 3279"/>
              <a:gd name="T109" fmla="*/ 327794 h 3279"/>
              <a:gd name="T110" fmla="*/ 682052 w 3279"/>
              <a:gd name="T111" fmla="*/ 1010287 h 3279"/>
              <a:gd name="T112" fmla="*/ 323193 w 3279"/>
              <a:gd name="T113" fmla="*/ 1010287 h 3279"/>
              <a:gd name="T114" fmla="*/ 323193 w 3279"/>
              <a:gd name="T115" fmla="*/ 897728 h 3279"/>
              <a:gd name="T116" fmla="*/ 682052 w 3279"/>
              <a:gd name="T117" fmla="*/ 897728 h 3279"/>
              <a:gd name="T118" fmla="*/ 682052 w 3279"/>
              <a:gd name="T119" fmla="*/ 1010287 h 327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279" h="3279">
                <a:moveTo>
                  <a:pt x="2657" y="3279"/>
                </a:moveTo>
                <a:cubicBezTo>
                  <a:pt x="614" y="3279"/>
                  <a:pt x="614" y="3279"/>
                  <a:pt x="614" y="3279"/>
                </a:cubicBezTo>
                <a:cubicBezTo>
                  <a:pt x="275" y="3279"/>
                  <a:pt x="0" y="2996"/>
                  <a:pt x="0" y="2657"/>
                </a:cubicBezTo>
                <a:cubicBezTo>
                  <a:pt x="0" y="0"/>
                  <a:pt x="0" y="0"/>
                  <a:pt x="0" y="0"/>
                </a:cubicBezTo>
                <a:cubicBezTo>
                  <a:pt x="2429" y="0"/>
                  <a:pt x="2429" y="0"/>
                  <a:pt x="2429" y="0"/>
                </a:cubicBezTo>
                <a:cubicBezTo>
                  <a:pt x="2429" y="196"/>
                  <a:pt x="2429" y="196"/>
                  <a:pt x="2429" y="196"/>
                </a:cubicBezTo>
                <a:cubicBezTo>
                  <a:pt x="2887" y="196"/>
                  <a:pt x="2887" y="196"/>
                  <a:pt x="2887" y="196"/>
                </a:cubicBezTo>
                <a:cubicBezTo>
                  <a:pt x="2887" y="196"/>
                  <a:pt x="2887" y="196"/>
                  <a:pt x="2887" y="196"/>
                </a:cubicBezTo>
                <a:cubicBezTo>
                  <a:pt x="2887" y="392"/>
                  <a:pt x="2887" y="392"/>
                  <a:pt x="2887" y="392"/>
                </a:cubicBezTo>
                <a:cubicBezTo>
                  <a:pt x="3066" y="392"/>
                  <a:pt x="3066" y="392"/>
                  <a:pt x="3066" y="392"/>
                </a:cubicBezTo>
                <a:cubicBezTo>
                  <a:pt x="3279" y="392"/>
                  <a:pt x="3279" y="392"/>
                  <a:pt x="3279" y="392"/>
                </a:cubicBezTo>
                <a:cubicBezTo>
                  <a:pt x="3279" y="2657"/>
                  <a:pt x="3279" y="2657"/>
                  <a:pt x="3279" y="2657"/>
                </a:cubicBezTo>
                <a:cubicBezTo>
                  <a:pt x="3279" y="2996"/>
                  <a:pt x="2996" y="3279"/>
                  <a:pt x="2657" y="3279"/>
                </a:cubicBezTo>
                <a:close/>
                <a:moveTo>
                  <a:pt x="2167" y="261"/>
                </a:moveTo>
                <a:cubicBezTo>
                  <a:pt x="262" y="261"/>
                  <a:pt x="262" y="261"/>
                  <a:pt x="262" y="261"/>
                </a:cubicBezTo>
                <a:cubicBezTo>
                  <a:pt x="262" y="2723"/>
                  <a:pt x="262" y="2723"/>
                  <a:pt x="262" y="2723"/>
                </a:cubicBezTo>
                <a:cubicBezTo>
                  <a:pt x="262" y="2836"/>
                  <a:pt x="370" y="2952"/>
                  <a:pt x="482" y="2952"/>
                </a:cubicBezTo>
                <a:cubicBezTo>
                  <a:pt x="2167" y="2952"/>
                  <a:pt x="2167" y="2952"/>
                  <a:pt x="2167" y="2952"/>
                </a:cubicBezTo>
                <a:lnTo>
                  <a:pt x="2167" y="261"/>
                </a:lnTo>
                <a:close/>
                <a:moveTo>
                  <a:pt x="3075" y="587"/>
                </a:moveTo>
                <a:cubicBezTo>
                  <a:pt x="2887" y="587"/>
                  <a:pt x="2887" y="587"/>
                  <a:pt x="2887" y="587"/>
                </a:cubicBezTo>
                <a:cubicBezTo>
                  <a:pt x="2887" y="2555"/>
                  <a:pt x="2887" y="2555"/>
                  <a:pt x="2887" y="2555"/>
                </a:cubicBezTo>
                <a:cubicBezTo>
                  <a:pt x="2887" y="2611"/>
                  <a:pt x="2816" y="2657"/>
                  <a:pt x="2760" y="2657"/>
                </a:cubicBezTo>
                <a:cubicBezTo>
                  <a:pt x="2703" y="2657"/>
                  <a:pt x="2625" y="2611"/>
                  <a:pt x="2625" y="2555"/>
                </a:cubicBezTo>
                <a:cubicBezTo>
                  <a:pt x="2625" y="392"/>
                  <a:pt x="2625" y="392"/>
                  <a:pt x="2625" y="392"/>
                </a:cubicBezTo>
                <a:cubicBezTo>
                  <a:pt x="2429" y="392"/>
                  <a:pt x="2429" y="392"/>
                  <a:pt x="2429" y="392"/>
                </a:cubicBezTo>
                <a:cubicBezTo>
                  <a:pt x="2429" y="2653"/>
                  <a:pt x="2429" y="2653"/>
                  <a:pt x="2429" y="2653"/>
                </a:cubicBezTo>
                <a:cubicBezTo>
                  <a:pt x="2429" y="2823"/>
                  <a:pt x="2590" y="2960"/>
                  <a:pt x="2760" y="2960"/>
                </a:cubicBezTo>
                <a:cubicBezTo>
                  <a:pt x="2929" y="2960"/>
                  <a:pt x="3075" y="2823"/>
                  <a:pt x="3075" y="2653"/>
                </a:cubicBezTo>
                <a:lnTo>
                  <a:pt x="3075" y="587"/>
                </a:lnTo>
                <a:close/>
                <a:moveTo>
                  <a:pt x="589" y="2428"/>
                </a:moveTo>
                <a:cubicBezTo>
                  <a:pt x="1251" y="2428"/>
                  <a:pt x="1251" y="2428"/>
                  <a:pt x="1251" y="2428"/>
                </a:cubicBezTo>
                <a:cubicBezTo>
                  <a:pt x="1251" y="2624"/>
                  <a:pt x="1251" y="2624"/>
                  <a:pt x="1251" y="2624"/>
                </a:cubicBezTo>
                <a:cubicBezTo>
                  <a:pt x="589" y="2624"/>
                  <a:pt x="589" y="2624"/>
                  <a:pt x="589" y="2624"/>
                </a:cubicBezTo>
                <a:lnTo>
                  <a:pt x="589" y="2428"/>
                </a:lnTo>
                <a:close/>
                <a:moveTo>
                  <a:pt x="589" y="2028"/>
                </a:moveTo>
                <a:cubicBezTo>
                  <a:pt x="1439" y="2028"/>
                  <a:pt x="1439" y="2028"/>
                  <a:pt x="1439" y="2028"/>
                </a:cubicBezTo>
                <a:cubicBezTo>
                  <a:pt x="1439" y="2232"/>
                  <a:pt x="1439" y="2232"/>
                  <a:pt x="1439" y="2232"/>
                </a:cubicBezTo>
                <a:cubicBezTo>
                  <a:pt x="589" y="2232"/>
                  <a:pt x="589" y="2232"/>
                  <a:pt x="589" y="2232"/>
                </a:cubicBezTo>
                <a:lnTo>
                  <a:pt x="589" y="2028"/>
                </a:lnTo>
                <a:close/>
                <a:moveTo>
                  <a:pt x="1840" y="2232"/>
                </a:moveTo>
                <a:cubicBezTo>
                  <a:pt x="1636" y="2232"/>
                  <a:pt x="1636" y="2232"/>
                  <a:pt x="1636" y="2232"/>
                </a:cubicBezTo>
                <a:cubicBezTo>
                  <a:pt x="1636" y="2028"/>
                  <a:pt x="1636" y="2028"/>
                  <a:pt x="1636" y="2028"/>
                </a:cubicBezTo>
                <a:cubicBezTo>
                  <a:pt x="1840" y="2028"/>
                  <a:pt x="1840" y="2028"/>
                  <a:pt x="1840" y="2028"/>
                </a:cubicBezTo>
                <a:lnTo>
                  <a:pt x="1840" y="2232"/>
                </a:lnTo>
                <a:close/>
                <a:moveTo>
                  <a:pt x="1439" y="1635"/>
                </a:moveTo>
                <a:cubicBezTo>
                  <a:pt x="1840" y="1635"/>
                  <a:pt x="1840" y="1635"/>
                  <a:pt x="1840" y="1635"/>
                </a:cubicBezTo>
                <a:cubicBezTo>
                  <a:pt x="1840" y="1840"/>
                  <a:pt x="1840" y="1840"/>
                  <a:pt x="1840" y="1840"/>
                </a:cubicBezTo>
                <a:cubicBezTo>
                  <a:pt x="1439" y="1840"/>
                  <a:pt x="1439" y="1840"/>
                  <a:pt x="1439" y="1840"/>
                </a:cubicBezTo>
                <a:lnTo>
                  <a:pt x="1439" y="1635"/>
                </a:lnTo>
                <a:close/>
                <a:moveTo>
                  <a:pt x="589" y="597"/>
                </a:moveTo>
                <a:cubicBezTo>
                  <a:pt x="1840" y="597"/>
                  <a:pt x="1840" y="597"/>
                  <a:pt x="1840" y="597"/>
                </a:cubicBezTo>
                <a:cubicBezTo>
                  <a:pt x="1840" y="1439"/>
                  <a:pt x="1840" y="1439"/>
                  <a:pt x="1840" y="1439"/>
                </a:cubicBezTo>
                <a:cubicBezTo>
                  <a:pt x="589" y="1439"/>
                  <a:pt x="589" y="1439"/>
                  <a:pt x="589" y="1439"/>
                </a:cubicBezTo>
                <a:lnTo>
                  <a:pt x="589" y="597"/>
                </a:lnTo>
                <a:close/>
                <a:moveTo>
                  <a:pt x="1243" y="1840"/>
                </a:moveTo>
                <a:cubicBezTo>
                  <a:pt x="589" y="1840"/>
                  <a:pt x="589" y="1840"/>
                  <a:pt x="589" y="1840"/>
                </a:cubicBezTo>
                <a:cubicBezTo>
                  <a:pt x="589" y="1635"/>
                  <a:pt x="589" y="1635"/>
                  <a:pt x="589" y="1635"/>
                </a:cubicBezTo>
                <a:cubicBezTo>
                  <a:pt x="1243" y="1635"/>
                  <a:pt x="1243" y="1635"/>
                  <a:pt x="1243" y="1635"/>
                </a:cubicBezTo>
                <a:lnTo>
                  <a:pt x="1243" y="184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8" name="TextBox 7"/>
          <p:cNvSpPr txBox="1"/>
          <p:nvPr/>
        </p:nvSpPr>
        <p:spPr>
          <a:xfrm>
            <a:off x="2699792" y="227424"/>
            <a:ext cx="3775393" cy="400110"/>
          </a:xfrm>
          <a:prstGeom prst="rect">
            <a:avLst/>
          </a:prstGeom>
          <a:noFill/>
        </p:spPr>
        <p:txBody>
          <a:bodyPr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房地产企业知识管理的制度支撑</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1330248" y="1241228"/>
            <a:ext cx="7011250" cy="923330"/>
          </a:xfrm>
          <a:prstGeom prst="rect">
            <a:avLst/>
          </a:prstGeom>
        </p:spPr>
        <p:txBody>
          <a:bodyPr wrap="square">
            <a:spAutoFit/>
          </a:bodyPr>
          <a:lstStyle/>
          <a:p>
            <a:pPr algn="just">
              <a:lnSpc>
                <a:spcPct val="150000"/>
              </a:lnSpc>
            </a:pPr>
            <a:r>
              <a:rPr lang="zh-CN" altLang="en-US" sz="1200" dirty="0" smtClean="0">
                <a:latin typeface="微软雅黑" panose="020B0503020204020204" pitchFamily="34" charset="-122"/>
                <a:ea typeface="微软雅黑" panose="020B0503020204020204" pitchFamily="34" charset="-122"/>
              </a:rPr>
              <a:t>制定一套企业知识分类与梳理的体系，分类的方法可以有很多种，可以由项目进行分类，可以用部门进行分类，也可以由一些常用的大类（例如合同、证照）进行分类，需要做好分类目录，并罗列出对应产生的知识内容，实现分类清晰，有序可循。</a:t>
            </a:r>
            <a:endParaRPr lang="zh-CN" altLang="en-US" sz="1200" dirty="0"/>
          </a:p>
        </p:txBody>
      </p:sp>
      <p:sp>
        <p:nvSpPr>
          <p:cNvPr id="10" name="矩形 9"/>
          <p:cNvSpPr/>
          <p:nvPr/>
        </p:nvSpPr>
        <p:spPr>
          <a:xfrm>
            <a:off x="1330248" y="2682542"/>
            <a:ext cx="7011250" cy="923330"/>
          </a:xfrm>
          <a:prstGeom prst="rect">
            <a:avLst/>
          </a:prstGeom>
        </p:spPr>
        <p:txBody>
          <a:bodyPr wrap="square">
            <a:spAutoFit/>
          </a:bodyPr>
          <a:lstStyle/>
          <a:p>
            <a:pPr algn="just">
              <a:lnSpc>
                <a:spcPct val="150000"/>
              </a:lnSpc>
            </a:pPr>
            <a:r>
              <a:rPr lang="zh-CN" altLang="en-US" sz="1200" dirty="0" smtClean="0">
                <a:latin typeface="微软雅黑" panose="020B0503020204020204" pitchFamily="34" charset="-122"/>
                <a:ea typeface="微软雅黑" panose="020B0503020204020204" pitchFamily="34" charset="-122"/>
              </a:rPr>
              <a:t>一套与业务挂钩的知识管理流程的意思是，在房地产开发项目的各个阶段形成的文件，都应该有对应的罗列与所需要归入的类目，从知识的形成开始，就进行管理，一切与业务有关的成果文件，都需要加入业务流程进行归集和移交。</a:t>
            </a:r>
            <a:endParaRPr lang="zh-CN" altLang="en-US" sz="1200" dirty="0"/>
          </a:p>
        </p:txBody>
      </p:sp>
      <p:sp>
        <p:nvSpPr>
          <p:cNvPr id="11" name="矩形 10"/>
          <p:cNvSpPr/>
          <p:nvPr/>
        </p:nvSpPr>
        <p:spPr>
          <a:xfrm>
            <a:off x="1330248" y="4168700"/>
            <a:ext cx="7011250" cy="923330"/>
          </a:xfrm>
          <a:prstGeom prst="rect">
            <a:avLst/>
          </a:prstGeom>
        </p:spPr>
        <p:txBody>
          <a:bodyPr wrap="square">
            <a:spAutoFit/>
          </a:bodyPr>
          <a:lstStyle/>
          <a:p>
            <a:pPr algn="just">
              <a:lnSpc>
                <a:spcPct val="150000"/>
              </a:lnSpc>
            </a:pPr>
            <a:r>
              <a:rPr lang="zh-CN" altLang="en-US" sz="1200" dirty="0" smtClean="0">
                <a:latin typeface="微软雅黑" panose="020B0503020204020204" pitchFamily="34" charset="-122"/>
                <a:ea typeface="微软雅黑" panose="020B0503020204020204" pitchFamily="34" charset="-122"/>
              </a:rPr>
              <a:t>房地产开发项目进行中，在成果文件出现之前，都会有一个经验累积的过程，这些内容基本上都是工作人员脑子里内容，可以是对一些问题的处理方法，遇到某些特殊情况时的处理方法等，因此，一个隐性知识显性化的知识审核体系则至关重要。</a:t>
            </a:r>
            <a:endParaRPr lang="zh-CN" altLang="en-US" sz="1200" dirty="0"/>
          </a:p>
        </p:txBody>
      </p:sp>
    </p:spTree>
    <p:extLst>
      <p:ext uri="{BB962C8B-B14F-4D97-AF65-F5344CB8AC3E}">
        <p14:creationId xmlns:p14="http://schemas.microsoft.com/office/powerpoint/2010/main" val="7507922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99792" y="227424"/>
            <a:ext cx="4496744" cy="400110"/>
          </a:xfrm>
          <a:prstGeom prst="rect">
            <a:avLst/>
          </a:prstGeom>
          <a:noFill/>
        </p:spPr>
        <p:txBody>
          <a:bodyPr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知识管理平台支撑 </a:t>
            </a:r>
            <a:r>
              <a:rPr lang="en-US" altLang="zh-CN" sz="1600" b="1" dirty="0" smtClean="0">
                <a:solidFill>
                  <a:schemeClr val="bg1"/>
                </a:solidFill>
                <a:latin typeface="微软雅黑" panose="020B0503020204020204" pitchFamily="34" charset="-122"/>
                <a:ea typeface="微软雅黑" panose="020B0503020204020204" pitchFamily="34" charset="-122"/>
              </a:rPr>
              <a:t>| </a:t>
            </a:r>
            <a:r>
              <a:rPr lang="zh-CN" altLang="en-US" sz="1600" b="1" dirty="0" smtClean="0">
                <a:solidFill>
                  <a:schemeClr val="bg1"/>
                </a:solidFill>
                <a:latin typeface="微软雅黑" panose="020B0503020204020204" pitchFamily="34" charset="-122"/>
                <a:ea typeface="微软雅黑" panose="020B0503020204020204" pitchFamily="34" charset="-122"/>
              </a:rPr>
              <a:t>知识的全生命周期管理</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3" name="矩形 2"/>
          <p:cNvSpPr/>
          <p:nvPr/>
        </p:nvSpPr>
        <p:spPr>
          <a:xfrm>
            <a:off x="1259632" y="843558"/>
            <a:ext cx="6912768" cy="461665"/>
          </a:xfrm>
          <a:prstGeom prst="rect">
            <a:avLst/>
          </a:prstGeom>
        </p:spPr>
        <p:txBody>
          <a:bodyPr wrap="square">
            <a:spAutoFit/>
          </a:bodyPr>
          <a:lstStyle/>
          <a:p>
            <a:r>
              <a:rPr lang="en-US" altLang="zh-CN" sz="1200" dirty="0" smtClean="0">
                <a:latin typeface="微软雅黑" panose="020B0503020204020204" pitchFamily="34" charset="-122"/>
                <a:ea typeface="微软雅黑" panose="020B0503020204020204" pitchFamily="34" charset="-122"/>
              </a:rPr>
              <a:t>3Hmis</a:t>
            </a:r>
            <a:r>
              <a:rPr lang="zh-CN" altLang="en-US" sz="1200" dirty="0" smtClean="0">
                <a:latin typeface="微软雅黑" panose="020B0503020204020204" pitchFamily="34" charset="-122"/>
                <a:ea typeface="微软雅黑" panose="020B0503020204020204" pitchFamily="34" charset="-122"/>
              </a:rPr>
              <a:t>知识</a:t>
            </a:r>
            <a:r>
              <a:rPr lang="zh-CN" altLang="en-US" sz="1200" dirty="0">
                <a:latin typeface="微软雅黑" panose="020B0503020204020204" pitchFamily="34" charset="-122"/>
                <a:ea typeface="微软雅黑" panose="020B0503020204020204" pitchFamily="34" charset="-122"/>
              </a:rPr>
              <a:t>管理系统提供知识的形成、存储、共享、归档、再利用以及不断自我发酵改善的全生命周期管理，组成知识价值链。</a:t>
            </a:r>
          </a:p>
        </p:txBody>
      </p:sp>
      <p:graphicFrame>
        <p:nvGraphicFramePr>
          <p:cNvPr id="4" name="图示 3"/>
          <p:cNvGraphicFramePr/>
          <p:nvPr>
            <p:extLst>
              <p:ext uri="{D42A27DB-BD31-4B8C-83A1-F6EECF244321}">
                <p14:modId xmlns:p14="http://schemas.microsoft.com/office/powerpoint/2010/main" val="3286325186"/>
              </p:ext>
            </p:extLst>
          </p:nvPr>
        </p:nvGraphicFramePr>
        <p:xfrm>
          <a:off x="1336643" y="1419622"/>
          <a:ext cx="6835757" cy="3600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矩形 4"/>
          <p:cNvSpPr/>
          <p:nvPr/>
        </p:nvSpPr>
        <p:spPr>
          <a:xfrm>
            <a:off x="1058516" y="865426"/>
            <a:ext cx="64054" cy="417927"/>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53636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3673567" y="2200135"/>
            <a:ext cx="1472650" cy="1472650"/>
          </a:xfrm>
          <a:prstGeom prst="ellipse">
            <a:avLst/>
          </a:prstGeom>
          <a:solidFill>
            <a:srgbClr val="003296"/>
          </a:solidFill>
          <a:ln>
            <a:noFill/>
          </a:ln>
          <a:effectLst>
            <a:outerShdw blurRad="107950" dist="12700" dir="5400000" algn="ctr">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latin typeface="微软雅黑" panose="020B0503020204020204" pitchFamily="34" charset="-122"/>
                <a:ea typeface="微软雅黑" panose="020B0503020204020204" pitchFamily="34" charset="-122"/>
              </a:rPr>
              <a:t>知识库</a:t>
            </a:r>
            <a:endParaRPr lang="zh-CN" altLang="en-US" sz="2000" b="1" dirty="0">
              <a:latin typeface="微软雅黑" panose="020B0503020204020204" pitchFamily="34" charset="-122"/>
              <a:ea typeface="微软雅黑" panose="020B0503020204020204" pitchFamily="34" charset="-122"/>
            </a:endParaRPr>
          </a:p>
        </p:txBody>
      </p:sp>
      <p:sp>
        <p:nvSpPr>
          <p:cNvPr id="4" name="右箭头 3"/>
          <p:cNvSpPr/>
          <p:nvPr/>
        </p:nvSpPr>
        <p:spPr>
          <a:xfrm rot="2364678">
            <a:off x="3230621" y="1921787"/>
            <a:ext cx="489204" cy="484632"/>
          </a:xfrm>
          <a:prstGeom prst="rightArrow">
            <a:avLst/>
          </a:prstGeom>
          <a:gradFill>
            <a:gsLst>
              <a:gs pos="0">
                <a:srgbClr val="003296"/>
              </a:gs>
              <a:gs pos="76000">
                <a:schemeClr val="accent1">
                  <a:tint val="44500"/>
                  <a:satMod val="160000"/>
                </a:schemeClr>
              </a:gs>
              <a:gs pos="100000">
                <a:schemeClr val="accent1">
                  <a:tint val="23500"/>
                  <a:satMod val="16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2699792" y="227424"/>
            <a:ext cx="3470822" cy="400110"/>
          </a:xfrm>
          <a:prstGeom prst="rect">
            <a:avLst/>
          </a:prstGeom>
          <a:noFill/>
        </p:spPr>
        <p:txBody>
          <a:bodyPr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知识的采集与形成 </a:t>
            </a:r>
            <a:r>
              <a:rPr lang="en-US" altLang="zh-CN" sz="1600" b="1" dirty="0" smtClean="0">
                <a:solidFill>
                  <a:schemeClr val="bg1"/>
                </a:solidFill>
                <a:latin typeface="微软雅黑" panose="020B0503020204020204" pitchFamily="34" charset="-122"/>
                <a:ea typeface="微软雅黑" panose="020B0503020204020204" pitchFamily="34" charset="-122"/>
              </a:rPr>
              <a:t>| </a:t>
            </a:r>
            <a:r>
              <a:rPr lang="zh-CN" altLang="en-US" sz="1600" b="1" dirty="0" smtClean="0">
                <a:solidFill>
                  <a:schemeClr val="bg1"/>
                </a:solidFill>
                <a:latin typeface="微软雅黑" panose="020B0503020204020204" pitchFamily="34" charset="-122"/>
                <a:ea typeface="微软雅黑" panose="020B0503020204020204" pitchFamily="34" charset="-122"/>
              </a:rPr>
              <a:t>形成知识库</a:t>
            </a:r>
            <a:endParaRPr lang="zh-CN" altLang="en-US" sz="1050" b="1" dirty="0">
              <a:solidFill>
                <a:schemeClr val="bg1"/>
              </a:solidFill>
              <a:latin typeface="微软雅黑" panose="020B0503020204020204" pitchFamily="34" charset="-122"/>
              <a:ea typeface="微软雅黑" panose="020B0503020204020204" pitchFamily="34" charset="-122"/>
            </a:endParaRPr>
          </a:p>
        </p:txBody>
      </p:sp>
      <p:sp>
        <p:nvSpPr>
          <p:cNvPr id="6" name="TextBox 5"/>
          <p:cNvSpPr txBox="1"/>
          <p:nvPr/>
        </p:nvSpPr>
        <p:spPr>
          <a:xfrm>
            <a:off x="2213417" y="1378700"/>
            <a:ext cx="1261806" cy="646331"/>
          </a:xfrm>
          <a:prstGeom prst="rect">
            <a:avLst/>
          </a:prstGeom>
          <a:noFill/>
        </p:spPr>
        <p:txBody>
          <a:bodyPr wrap="square" rtlCol="0">
            <a:spAutoFit/>
          </a:bodyPr>
          <a:lstStyle/>
          <a:p>
            <a:pPr algn="ctr"/>
            <a:r>
              <a:rPr lang="zh-CN" altLang="en-US" sz="1200" b="1" dirty="0" smtClean="0">
                <a:latin typeface="微软雅黑" panose="020B0503020204020204" pitchFamily="34" charset="-122"/>
                <a:ea typeface="微软雅黑" panose="020B0503020204020204" pitchFamily="34" charset="-122"/>
              </a:rPr>
              <a:t>各类专业领域的一般性理论与实践知识</a:t>
            </a:r>
            <a:endParaRPr lang="zh-CN" altLang="en-US" sz="1200" b="1" dirty="0">
              <a:latin typeface="微软雅黑" panose="020B0503020204020204" pitchFamily="34" charset="-122"/>
              <a:ea typeface="微软雅黑" panose="020B0503020204020204" pitchFamily="34" charset="-122"/>
            </a:endParaRPr>
          </a:p>
        </p:txBody>
      </p:sp>
      <p:sp>
        <p:nvSpPr>
          <p:cNvPr id="7" name="TextBox 6"/>
          <p:cNvSpPr txBox="1"/>
          <p:nvPr/>
        </p:nvSpPr>
        <p:spPr>
          <a:xfrm>
            <a:off x="3396256" y="1035298"/>
            <a:ext cx="1261806" cy="646331"/>
          </a:xfrm>
          <a:prstGeom prst="rect">
            <a:avLst/>
          </a:prstGeom>
          <a:noFill/>
        </p:spPr>
        <p:txBody>
          <a:bodyPr wrap="square" rtlCol="0">
            <a:spAutoFit/>
          </a:bodyPr>
          <a:lstStyle/>
          <a:p>
            <a:pPr algn="ctr"/>
            <a:r>
              <a:rPr lang="zh-CN" altLang="en-US" sz="1200" b="1" dirty="0" smtClean="0">
                <a:latin typeface="微软雅黑" panose="020B0503020204020204" pitchFamily="34" charset="-122"/>
                <a:ea typeface="微软雅黑" panose="020B0503020204020204" pitchFamily="34" charset="-122"/>
              </a:rPr>
              <a:t>专业规范文件，如技术标准，法律法规</a:t>
            </a:r>
            <a:endParaRPr lang="zh-CN" altLang="en-US" sz="1200" b="1" dirty="0">
              <a:latin typeface="微软雅黑" panose="020B0503020204020204" pitchFamily="34" charset="-122"/>
              <a:ea typeface="微软雅黑" panose="020B0503020204020204" pitchFamily="34" charset="-122"/>
            </a:endParaRPr>
          </a:p>
        </p:txBody>
      </p:sp>
      <p:sp>
        <p:nvSpPr>
          <p:cNvPr id="8" name="TextBox 7"/>
          <p:cNvSpPr txBox="1"/>
          <p:nvPr/>
        </p:nvSpPr>
        <p:spPr>
          <a:xfrm>
            <a:off x="4774550" y="1280345"/>
            <a:ext cx="1261806" cy="461665"/>
          </a:xfrm>
          <a:prstGeom prst="rect">
            <a:avLst/>
          </a:prstGeom>
          <a:noFill/>
        </p:spPr>
        <p:txBody>
          <a:bodyPr wrap="square" rtlCol="0">
            <a:spAutoFit/>
          </a:bodyPr>
          <a:lstStyle/>
          <a:p>
            <a:pPr algn="ctr"/>
            <a:r>
              <a:rPr lang="zh-CN" altLang="en-US" sz="1200" b="1" dirty="0" smtClean="0">
                <a:latin typeface="微软雅黑" panose="020B0503020204020204" pitchFamily="34" charset="-122"/>
                <a:ea typeface="微软雅黑" panose="020B0503020204020204" pitchFamily="34" charset="-122"/>
              </a:rPr>
              <a:t>企业编制的各类规范性文件</a:t>
            </a:r>
            <a:endParaRPr lang="zh-CN" altLang="en-US" sz="1200" b="1" dirty="0">
              <a:latin typeface="微软雅黑" panose="020B0503020204020204" pitchFamily="34" charset="-122"/>
              <a:ea typeface="微软雅黑" panose="020B0503020204020204" pitchFamily="34" charset="-122"/>
            </a:endParaRPr>
          </a:p>
        </p:txBody>
      </p:sp>
      <p:sp>
        <p:nvSpPr>
          <p:cNvPr id="9" name="TextBox 8"/>
          <p:cNvSpPr txBox="1"/>
          <p:nvPr/>
        </p:nvSpPr>
        <p:spPr>
          <a:xfrm>
            <a:off x="5589195" y="2062327"/>
            <a:ext cx="1261806" cy="461665"/>
          </a:xfrm>
          <a:prstGeom prst="rect">
            <a:avLst/>
          </a:prstGeom>
          <a:noFill/>
        </p:spPr>
        <p:txBody>
          <a:bodyPr wrap="square" rtlCol="0">
            <a:spAutoFit/>
          </a:bodyPr>
          <a:lstStyle/>
          <a:p>
            <a:pPr algn="ctr"/>
            <a:r>
              <a:rPr lang="zh-CN" altLang="en-US" sz="1200" b="1" dirty="0" smtClean="0">
                <a:latin typeface="微软雅黑" panose="020B0503020204020204" pitchFamily="34" charset="-122"/>
                <a:ea typeface="微软雅黑" panose="020B0503020204020204" pitchFamily="34" charset="-122"/>
              </a:rPr>
              <a:t>项目不同阶段形成的成果文件</a:t>
            </a:r>
            <a:endParaRPr lang="zh-CN" altLang="en-US" sz="1200" b="1" dirty="0">
              <a:latin typeface="微软雅黑" panose="020B0503020204020204" pitchFamily="34" charset="-122"/>
              <a:ea typeface="微软雅黑" panose="020B0503020204020204" pitchFamily="34" charset="-122"/>
            </a:endParaRPr>
          </a:p>
        </p:txBody>
      </p:sp>
      <p:sp>
        <p:nvSpPr>
          <p:cNvPr id="10" name="TextBox 9"/>
          <p:cNvSpPr txBox="1"/>
          <p:nvPr/>
        </p:nvSpPr>
        <p:spPr>
          <a:xfrm>
            <a:off x="5846366" y="2828864"/>
            <a:ext cx="1261806" cy="461665"/>
          </a:xfrm>
          <a:prstGeom prst="rect">
            <a:avLst/>
          </a:prstGeom>
          <a:noFill/>
        </p:spPr>
        <p:txBody>
          <a:bodyPr wrap="square" rtlCol="0">
            <a:spAutoFit/>
          </a:bodyPr>
          <a:lstStyle/>
          <a:p>
            <a:pPr algn="ctr"/>
            <a:r>
              <a:rPr lang="zh-CN" altLang="en-US" sz="1200" b="1" dirty="0" smtClean="0">
                <a:latin typeface="微软雅黑" panose="020B0503020204020204" pitchFamily="34" charset="-122"/>
                <a:ea typeface="微软雅黑" panose="020B0503020204020204" pitchFamily="34" charset="-122"/>
              </a:rPr>
              <a:t>企业经营管理活动中形成的文件</a:t>
            </a:r>
            <a:endParaRPr lang="zh-CN" altLang="en-US" sz="1200" b="1" dirty="0">
              <a:latin typeface="微软雅黑" panose="020B0503020204020204" pitchFamily="34" charset="-122"/>
              <a:ea typeface="微软雅黑" panose="020B0503020204020204" pitchFamily="34" charset="-122"/>
            </a:endParaRPr>
          </a:p>
        </p:txBody>
      </p:sp>
      <p:sp>
        <p:nvSpPr>
          <p:cNvPr id="11" name="TextBox 10"/>
          <p:cNvSpPr txBox="1"/>
          <p:nvPr/>
        </p:nvSpPr>
        <p:spPr>
          <a:xfrm>
            <a:off x="5146217" y="3647847"/>
            <a:ext cx="1261806" cy="276999"/>
          </a:xfrm>
          <a:prstGeom prst="rect">
            <a:avLst/>
          </a:prstGeom>
          <a:noFill/>
        </p:spPr>
        <p:txBody>
          <a:bodyPr wrap="square" rtlCol="0">
            <a:spAutoFit/>
          </a:bodyPr>
          <a:lstStyle/>
          <a:p>
            <a:pPr algn="ctr"/>
            <a:r>
              <a:rPr lang="zh-CN" altLang="en-US" sz="1200" b="1" dirty="0" smtClean="0">
                <a:latin typeface="微软雅黑" panose="020B0503020204020204" pitchFamily="34" charset="-122"/>
                <a:ea typeface="微软雅黑" panose="020B0503020204020204" pitchFamily="34" charset="-122"/>
              </a:rPr>
              <a:t>合同</a:t>
            </a:r>
            <a:endParaRPr lang="zh-CN" altLang="en-US" sz="1200" b="1" dirty="0">
              <a:latin typeface="微软雅黑" panose="020B0503020204020204" pitchFamily="34" charset="-122"/>
              <a:ea typeface="微软雅黑" panose="020B0503020204020204" pitchFamily="34" charset="-122"/>
            </a:endParaRPr>
          </a:p>
        </p:txBody>
      </p:sp>
      <p:sp>
        <p:nvSpPr>
          <p:cNvPr id="12" name="TextBox 11"/>
          <p:cNvSpPr txBox="1"/>
          <p:nvPr/>
        </p:nvSpPr>
        <p:spPr>
          <a:xfrm>
            <a:off x="4729584" y="4208891"/>
            <a:ext cx="1261806" cy="276999"/>
          </a:xfrm>
          <a:prstGeom prst="rect">
            <a:avLst/>
          </a:prstGeom>
          <a:noFill/>
        </p:spPr>
        <p:txBody>
          <a:bodyPr wrap="square" rtlCol="0">
            <a:spAutoFit/>
          </a:bodyPr>
          <a:lstStyle/>
          <a:p>
            <a:pPr algn="ctr"/>
            <a:r>
              <a:rPr lang="zh-CN" altLang="en-US" sz="1200" b="1" dirty="0" smtClean="0">
                <a:latin typeface="微软雅黑" panose="020B0503020204020204" pitchFamily="34" charset="-122"/>
                <a:ea typeface="微软雅黑" panose="020B0503020204020204" pitchFamily="34" charset="-122"/>
              </a:rPr>
              <a:t>证照</a:t>
            </a:r>
            <a:endParaRPr lang="zh-CN" altLang="en-US" sz="1200" b="1" dirty="0">
              <a:latin typeface="微软雅黑" panose="020B0503020204020204" pitchFamily="34" charset="-122"/>
              <a:ea typeface="微软雅黑" panose="020B0503020204020204" pitchFamily="34" charset="-122"/>
            </a:endParaRPr>
          </a:p>
        </p:txBody>
      </p:sp>
      <p:sp>
        <p:nvSpPr>
          <p:cNvPr id="13" name="TextBox 12"/>
          <p:cNvSpPr txBox="1"/>
          <p:nvPr/>
        </p:nvSpPr>
        <p:spPr>
          <a:xfrm>
            <a:off x="3779912" y="4526999"/>
            <a:ext cx="1261806" cy="276999"/>
          </a:xfrm>
          <a:prstGeom prst="rect">
            <a:avLst/>
          </a:prstGeom>
          <a:noFill/>
        </p:spPr>
        <p:txBody>
          <a:bodyPr wrap="square" rtlCol="0">
            <a:spAutoFit/>
          </a:bodyPr>
          <a:lstStyle/>
          <a:p>
            <a:pPr algn="ctr"/>
            <a:r>
              <a:rPr lang="zh-CN" altLang="en-US" sz="1200" b="1" dirty="0" smtClean="0">
                <a:latin typeface="微软雅黑" panose="020B0503020204020204" pitchFamily="34" charset="-122"/>
                <a:ea typeface="微软雅黑" panose="020B0503020204020204" pitchFamily="34" charset="-122"/>
              </a:rPr>
              <a:t>规章制度</a:t>
            </a:r>
            <a:endParaRPr lang="zh-CN" altLang="en-US" sz="1200" b="1" dirty="0">
              <a:latin typeface="微软雅黑" panose="020B0503020204020204" pitchFamily="34" charset="-122"/>
              <a:ea typeface="微软雅黑" panose="020B0503020204020204" pitchFamily="34" charset="-122"/>
            </a:endParaRPr>
          </a:p>
        </p:txBody>
      </p:sp>
      <p:sp>
        <p:nvSpPr>
          <p:cNvPr id="14" name="TextBox 13"/>
          <p:cNvSpPr txBox="1"/>
          <p:nvPr/>
        </p:nvSpPr>
        <p:spPr>
          <a:xfrm>
            <a:off x="2887933" y="4268144"/>
            <a:ext cx="1261806" cy="276999"/>
          </a:xfrm>
          <a:prstGeom prst="rect">
            <a:avLst/>
          </a:prstGeom>
          <a:noFill/>
        </p:spPr>
        <p:txBody>
          <a:bodyPr wrap="square" rtlCol="0">
            <a:spAutoFit/>
          </a:bodyPr>
          <a:lstStyle/>
          <a:p>
            <a:pPr algn="ctr"/>
            <a:r>
              <a:rPr lang="zh-CN" altLang="en-US" sz="1200" b="1" dirty="0" smtClean="0">
                <a:latin typeface="微软雅黑" panose="020B0503020204020204" pitchFamily="34" charset="-122"/>
                <a:ea typeface="微软雅黑" panose="020B0503020204020204" pitchFamily="34" charset="-122"/>
              </a:rPr>
              <a:t>市场信息</a:t>
            </a:r>
            <a:endParaRPr lang="zh-CN" altLang="en-US" sz="1200" b="1" dirty="0">
              <a:latin typeface="微软雅黑" panose="020B0503020204020204" pitchFamily="34" charset="-122"/>
              <a:ea typeface="微软雅黑" panose="020B0503020204020204" pitchFamily="34" charset="-122"/>
            </a:endParaRPr>
          </a:p>
        </p:txBody>
      </p:sp>
      <p:sp>
        <p:nvSpPr>
          <p:cNvPr id="15" name="TextBox 14"/>
          <p:cNvSpPr txBox="1"/>
          <p:nvPr/>
        </p:nvSpPr>
        <p:spPr>
          <a:xfrm>
            <a:off x="2091042" y="3461322"/>
            <a:ext cx="1261806" cy="276999"/>
          </a:xfrm>
          <a:prstGeom prst="rect">
            <a:avLst/>
          </a:prstGeom>
          <a:noFill/>
        </p:spPr>
        <p:txBody>
          <a:bodyPr wrap="square" rtlCol="0">
            <a:spAutoFit/>
          </a:bodyPr>
          <a:lstStyle/>
          <a:p>
            <a:pPr algn="ctr"/>
            <a:r>
              <a:rPr lang="zh-CN" altLang="en-US" sz="1200" b="1" dirty="0" smtClean="0">
                <a:latin typeface="微软雅黑" panose="020B0503020204020204" pitchFamily="34" charset="-122"/>
                <a:ea typeface="微软雅黑" panose="020B0503020204020204" pitchFamily="34" charset="-122"/>
              </a:rPr>
              <a:t>客户资料</a:t>
            </a:r>
            <a:endParaRPr lang="zh-CN" altLang="en-US" sz="1200" b="1" dirty="0">
              <a:latin typeface="微软雅黑" panose="020B0503020204020204" pitchFamily="34" charset="-122"/>
              <a:ea typeface="微软雅黑" panose="020B0503020204020204" pitchFamily="34" charset="-122"/>
            </a:endParaRPr>
          </a:p>
        </p:txBody>
      </p:sp>
      <p:sp>
        <p:nvSpPr>
          <p:cNvPr id="16" name="TextBox 15"/>
          <p:cNvSpPr txBox="1"/>
          <p:nvPr/>
        </p:nvSpPr>
        <p:spPr>
          <a:xfrm>
            <a:off x="1852585" y="2533991"/>
            <a:ext cx="1261806" cy="276999"/>
          </a:xfrm>
          <a:prstGeom prst="rect">
            <a:avLst/>
          </a:prstGeom>
          <a:noFill/>
        </p:spPr>
        <p:txBody>
          <a:bodyPr wrap="square" rtlCol="0">
            <a:spAutoFit/>
          </a:bodyPr>
          <a:lstStyle/>
          <a:p>
            <a:pPr algn="ctr"/>
            <a:r>
              <a:rPr lang="zh-CN" altLang="en-US" sz="1200" b="1" dirty="0" smtClean="0">
                <a:latin typeface="微软雅黑" panose="020B0503020204020204" pitchFamily="34" charset="-122"/>
                <a:ea typeface="微软雅黑" panose="020B0503020204020204" pitchFamily="34" charset="-122"/>
              </a:rPr>
              <a:t>工作流程规范</a:t>
            </a:r>
            <a:endParaRPr lang="zh-CN" altLang="en-US" sz="1200" b="1" dirty="0">
              <a:latin typeface="微软雅黑" panose="020B0503020204020204" pitchFamily="34" charset="-122"/>
              <a:ea typeface="微软雅黑" panose="020B0503020204020204" pitchFamily="34" charset="-122"/>
            </a:endParaRPr>
          </a:p>
        </p:txBody>
      </p:sp>
      <p:sp>
        <p:nvSpPr>
          <p:cNvPr id="19" name="右箭头 18"/>
          <p:cNvSpPr/>
          <p:nvPr/>
        </p:nvSpPr>
        <p:spPr>
          <a:xfrm rot="4709048">
            <a:off x="3905136" y="1649545"/>
            <a:ext cx="489204" cy="484632"/>
          </a:xfrm>
          <a:prstGeom prst="rightArrow">
            <a:avLst/>
          </a:prstGeom>
          <a:gradFill>
            <a:gsLst>
              <a:gs pos="0">
                <a:srgbClr val="003296"/>
              </a:gs>
              <a:gs pos="76000">
                <a:schemeClr val="accent1">
                  <a:tint val="44500"/>
                  <a:satMod val="160000"/>
                </a:schemeClr>
              </a:gs>
              <a:gs pos="100000">
                <a:schemeClr val="accent1">
                  <a:tint val="23500"/>
                  <a:satMod val="16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右箭头 20"/>
          <p:cNvSpPr/>
          <p:nvPr/>
        </p:nvSpPr>
        <p:spPr>
          <a:xfrm rot="7834484">
            <a:off x="4691699" y="1709218"/>
            <a:ext cx="489204" cy="484632"/>
          </a:xfrm>
          <a:prstGeom prst="rightArrow">
            <a:avLst/>
          </a:prstGeom>
          <a:gradFill>
            <a:gsLst>
              <a:gs pos="0">
                <a:srgbClr val="003296"/>
              </a:gs>
              <a:gs pos="76000">
                <a:schemeClr val="accent1">
                  <a:tint val="44500"/>
                  <a:satMod val="160000"/>
                </a:schemeClr>
              </a:gs>
              <a:gs pos="100000">
                <a:schemeClr val="accent1">
                  <a:tint val="23500"/>
                  <a:satMod val="16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右箭头 21"/>
          <p:cNvSpPr/>
          <p:nvPr/>
        </p:nvSpPr>
        <p:spPr>
          <a:xfrm rot="1044131">
            <a:off x="3083838" y="2568674"/>
            <a:ext cx="489204" cy="484632"/>
          </a:xfrm>
          <a:prstGeom prst="rightArrow">
            <a:avLst/>
          </a:prstGeom>
          <a:gradFill>
            <a:gsLst>
              <a:gs pos="0">
                <a:srgbClr val="003296"/>
              </a:gs>
              <a:gs pos="76000">
                <a:schemeClr val="accent1">
                  <a:tint val="44500"/>
                  <a:satMod val="160000"/>
                </a:schemeClr>
              </a:gs>
              <a:gs pos="100000">
                <a:schemeClr val="accent1">
                  <a:tint val="23500"/>
                  <a:satMod val="16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右箭头 22"/>
          <p:cNvSpPr/>
          <p:nvPr/>
        </p:nvSpPr>
        <p:spPr>
          <a:xfrm rot="20248225">
            <a:off x="3096741" y="3248835"/>
            <a:ext cx="489204" cy="484632"/>
          </a:xfrm>
          <a:prstGeom prst="rightArrow">
            <a:avLst/>
          </a:prstGeom>
          <a:gradFill>
            <a:gsLst>
              <a:gs pos="0">
                <a:srgbClr val="003296"/>
              </a:gs>
              <a:gs pos="76000">
                <a:schemeClr val="accent1">
                  <a:tint val="44500"/>
                  <a:satMod val="160000"/>
                </a:schemeClr>
              </a:gs>
              <a:gs pos="100000">
                <a:schemeClr val="accent1">
                  <a:tint val="23500"/>
                  <a:satMod val="16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右箭头 23"/>
          <p:cNvSpPr/>
          <p:nvPr/>
        </p:nvSpPr>
        <p:spPr>
          <a:xfrm rot="18219317">
            <a:off x="3567879" y="3768363"/>
            <a:ext cx="489204" cy="484632"/>
          </a:xfrm>
          <a:prstGeom prst="rightArrow">
            <a:avLst/>
          </a:prstGeom>
          <a:gradFill>
            <a:gsLst>
              <a:gs pos="0">
                <a:srgbClr val="003296"/>
              </a:gs>
              <a:gs pos="76000">
                <a:schemeClr val="accent1">
                  <a:tint val="44500"/>
                  <a:satMod val="160000"/>
                </a:schemeClr>
              </a:gs>
              <a:gs pos="100000">
                <a:schemeClr val="accent1">
                  <a:tint val="23500"/>
                  <a:satMod val="16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右箭头 24"/>
          <p:cNvSpPr/>
          <p:nvPr/>
        </p:nvSpPr>
        <p:spPr>
          <a:xfrm rot="16200000">
            <a:off x="4166213" y="3920763"/>
            <a:ext cx="489204" cy="484632"/>
          </a:xfrm>
          <a:prstGeom prst="rightArrow">
            <a:avLst/>
          </a:prstGeom>
          <a:gradFill>
            <a:gsLst>
              <a:gs pos="0">
                <a:srgbClr val="003296"/>
              </a:gs>
              <a:gs pos="76000">
                <a:schemeClr val="accent1">
                  <a:tint val="44500"/>
                  <a:satMod val="160000"/>
                </a:schemeClr>
              </a:gs>
              <a:gs pos="100000">
                <a:schemeClr val="accent1">
                  <a:tint val="23500"/>
                  <a:satMod val="16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右箭头 25"/>
          <p:cNvSpPr/>
          <p:nvPr/>
        </p:nvSpPr>
        <p:spPr>
          <a:xfrm rot="13414988">
            <a:off x="4815652" y="3760917"/>
            <a:ext cx="489204" cy="484632"/>
          </a:xfrm>
          <a:prstGeom prst="rightArrow">
            <a:avLst/>
          </a:prstGeom>
          <a:gradFill>
            <a:gsLst>
              <a:gs pos="0">
                <a:srgbClr val="003296"/>
              </a:gs>
              <a:gs pos="76000">
                <a:schemeClr val="accent1">
                  <a:tint val="44500"/>
                  <a:satMod val="160000"/>
                </a:schemeClr>
              </a:gs>
              <a:gs pos="100000">
                <a:schemeClr val="accent1">
                  <a:tint val="23500"/>
                  <a:satMod val="16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右箭头 27"/>
          <p:cNvSpPr/>
          <p:nvPr/>
        </p:nvSpPr>
        <p:spPr>
          <a:xfrm rot="12520041">
            <a:off x="5146515" y="3346207"/>
            <a:ext cx="489204" cy="484632"/>
          </a:xfrm>
          <a:prstGeom prst="rightArrow">
            <a:avLst/>
          </a:prstGeom>
          <a:gradFill>
            <a:gsLst>
              <a:gs pos="0">
                <a:srgbClr val="003296"/>
              </a:gs>
              <a:gs pos="76000">
                <a:schemeClr val="accent1">
                  <a:tint val="44500"/>
                  <a:satMod val="160000"/>
                </a:schemeClr>
              </a:gs>
              <a:gs pos="100000">
                <a:schemeClr val="accent1">
                  <a:tint val="23500"/>
                  <a:satMod val="16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右箭头 28"/>
          <p:cNvSpPr/>
          <p:nvPr/>
        </p:nvSpPr>
        <p:spPr>
          <a:xfrm rot="11074347">
            <a:off x="5293838" y="2787168"/>
            <a:ext cx="489204" cy="484632"/>
          </a:xfrm>
          <a:prstGeom prst="rightArrow">
            <a:avLst/>
          </a:prstGeom>
          <a:gradFill>
            <a:gsLst>
              <a:gs pos="0">
                <a:srgbClr val="003296"/>
              </a:gs>
              <a:gs pos="76000">
                <a:schemeClr val="accent1">
                  <a:tint val="44500"/>
                  <a:satMod val="160000"/>
                </a:schemeClr>
              </a:gs>
              <a:gs pos="100000">
                <a:schemeClr val="accent1">
                  <a:tint val="23500"/>
                  <a:satMod val="16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右箭头 30"/>
          <p:cNvSpPr/>
          <p:nvPr/>
        </p:nvSpPr>
        <p:spPr>
          <a:xfrm rot="9092104">
            <a:off x="5197756" y="2185756"/>
            <a:ext cx="489204" cy="484632"/>
          </a:xfrm>
          <a:prstGeom prst="rightArrow">
            <a:avLst/>
          </a:prstGeom>
          <a:gradFill>
            <a:gsLst>
              <a:gs pos="0">
                <a:srgbClr val="003296"/>
              </a:gs>
              <a:gs pos="76000">
                <a:schemeClr val="accent1">
                  <a:tint val="44500"/>
                  <a:satMod val="160000"/>
                </a:schemeClr>
              </a:gs>
              <a:gs pos="100000">
                <a:schemeClr val="accent1">
                  <a:tint val="23500"/>
                  <a:satMod val="16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31"/>
          <p:cNvSpPr txBox="1"/>
          <p:nvPr/>
        </p:nvSpPr>
        <p:spPr>
          <a:xfrm>
            <a:off x="5966259" y="4192468"/>
            <a:ext cx="1261806" cy="276999"/>
          </a:xfrm>
          <a:prstGeom prst="rect">
            <a:avLst/>
          </a:prstGeom>
          <a:noFill/>
        </p:spPr>
        <p:txBody>
          <a:bodyPr wrap="square" rtlCol="0">
            <a:spAutoFit/>
          </a:bodyPr>
          <a:lstStyle/>
          <a:p>
            <a:pPr algn="ctr"/>
            <a:r>
              <a:rPr lang="en-US" altLang="zh-CN" sz="1200" b="1" dirty="0" smtClean="0">
                <a:latin typeface="微软雅黑" panose="020B0503020204020204" pitchFamily="34" charset="-122"/>
                <a:ea typeface="微软雅黑" panose="020B0503020204020204" pitchFamily="34" charset="-122"/>
              </a:rPr>
              <a:t>……</a:t>
            </a:r>
            <a:endParaRPr lang="zh-CN" altLang="en-US" sz="12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512960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99792" y="227424"/>
            <a:ext cx="4086375" cy="400110"/>
          </a:xfrm>
          <a:prstGeom prst="rect">
            <a:avLst/>
          </a:prstGeom>
          <a:noFill/>
        </p:spPr>
        <p:txBody>
          <a:bodyPr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知识的储存与积累 </a:t>
            </a:r>
            <a:r>
              <a:rPr lang="en-US" altLang="zh-CN" sz="1600" b="1" dirty="0" smtClean="0">
                <a:solidFill>
                  <a:schemeClr val="bg1"/>
                </a:solidFill>
                <a:latin typeface="微软雅黑" panose="020B0503020204020204" pitchFamily="34" charset="-122"/>
                <a:ea typeface="微软雅黑" panose="020B0503020204020204" pitchFamily="34" charset="-122"/>
              </a:rPr>
              <a:t>| </a:t>
            </a:r>
            <a:r>
              <a:rPr lang="zh-CN" altLang="en-US" sz="1600" b="1" dirty="0" smtClean="0">
                <a:solidFill>
                  <a:schemeClr val="bg1"/>
                </a:solidFill>
                <a:latin typeface="微软雅黑" panose="020B0503020204020204" pitchFamily="34" charset="-122"/>
                <a:ea typeface="微软雅黑" panose="020B0503020204020204" pitchFamily="34" charset="-122"/>
              </a:rPr>
              <a:t>知识的统一化管理</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3" name="文本框 8"/>
          <p:cNvSpPr txBox="1"/>
          <p:nvPr/>
        </p:nvSpPr>
        <p:spPr>
          <a:xfrm>
            <a:off x="4344845" y="1851670"/>
            <a:ext cx="3421395" cy="1015663"/>
          </a:xfrm>
          <a:prstGeom prst="rect">
            <a:avLst/>
          </a:prstGeom>
          <a:noFill/>
        </p:spPr>
        <p:txBody>
          <a:bodyPr wrap="square" rtlCol="0">
            <a:spAutoFit/>
          </a:bodyPr>
          <a:lst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indent="361950" algn="just"/>
            <a:r>
              <a:rPr lang="zh-CN" altLang="en-US" sz="1200" dirty="0" smtClean="0">
                <a:latin typeface="微软雅黑" panose="020B0503020204020204" pitchFamily="34" charset="-122"/>
                <a:ea typeface="微软雅黑" panose="020B0503020204020204" pitchFamily="34" charset="-122"/>
              </a:rPr>
              <a:t>文件</a:t>
            </a:r>
            <a:r>
              <a:rPr lang="zh-CN" altLang="en-US" sz="1200" dirty="0">
                <a:latin typeface="微软雅黑" panose="020B0503020204020204" pitchFamily="34" charset="-122"/>
                <a:ea typeface="微软雅黑" panose="020B0503020204020204" pitchFamily="34" charset="-122"/>
              </a:rPr>
              <a:t>与档案是机构最为基础且最规范的知识，但知识的范畴可以更为广泛，如合同、方案、报表</a:t>
            </a:r>
            <a:r>
              <a:rPr lang="zh-CN" altLang="en-US" sz="1200" dirty="0" smtClean="0">
                <a:latin typeface="微软雅黑" panose="020B0503020204020204" pitchFamily="34" charset="-122"/>
                <a:ea typeface="微软雅黑" panose="020B0503020204020204" pitchFamily="34" charset="-122"/>
              </a:rPr>
              <a:t>、工程图档、等</a:t>
            </a:r>
            <a:r>
              <a:rPr lang="zh-CN" altLang="en-US" sz="1200" dirty="0">
                <a:latin typeface="微软雅黑" panose="020B0503020204020204" pitchFamily="34" charset="-122"/>
                <a:ea typeface="微软雅黑" panose="020B0503020204020204" pitchFamily="34" charset="-122"/>
              </a:rPr>
              <a:t>，都是知识</a:t>
            </a:r>
            <a:r>
              <a:rPr lang="zh-CN" altLang="en-US" sz="1200" dirty="0" smtClean="0">
                <a:latin typeface="微软雅黑" panose="020B0503020204020204" pitchFamily="34" charset="-122"/>
                <a:ea typeface="微软雅黑" panose="020B0503020204020204" pitchFamily="34" charset="-122"/>
              </a:rPr>
              <a:t>，</a:t>
            </a:r>
            <a:r>
              <a:rPr lang="en-US" altLang="zh-CN" sz="1200" dirty="0" smtClean="0">
                <a:latin typeface="微软雅黑" panose="020B0503020204020204" pitchFamily="34" charset="-122"/>
                <a:ea typeface="微软雅黑" panose="020B0503020204020204" pitchFamily="34" charset="-122"/>
              </a:rPr>
              <a:t>3Hmis</a:t>
            </a:r>
            <a:r>
              <a:rPr lang="zh-CN" altLang="en-US" sz="1200" dirty="0" smtClean="0">
                <a:latin typeface="微软雅黑" panose="020B0503020204020204" pitchFamily="34" charset="-122"/>
                <a:ea typeface="微软雅黑" panose="020B0503020204020204" pitchFamily="34" charset="-122"/>
              </a:rPr>
              <a:t>容许</a:t>
            </a:r>
            <a:r>
              <a:rPr lang="zh-CN" altLang="en-US" sz="1200" dirty="0">
                <a:latin typeface="微软雅黑" panose="020B0503020204020204" pitchFamily="34" charset="-122"/>
                <a:ea typeface="微软雅黑" panose="020B0503020204020204" pitchFamily="34" charset="-122"/>
              </a:rPr>
              <a:t>按需要来定义知识，并对其实施有效的管理，提供满足需要的利用</a:t>
            </a:r>
            <a:r>
              <a:rPr lang="zh-CN" altLang="en-US" sz="1200" dirty="0" smtClean="0">
                <a:latin typeface="微软雅黑" panose="020B0503020204020204" pitchFamily="34" charset="-122"/>
                <a:ea typeface="微软雅黑" panose="020B0503020204020204" pitchFamily="34" charset="-122"/>
              </a:rPr>
              <a:t>。</a:t>
            </a:r>
            <a:endParaRPr lang="zh-CN" altLang="en-US" sz="1200" dirty="0">
              <a:latin typeface="微软雅黑" panose="020B0503020204020204" pitchFamily="34" charset="-122"/>
              <a:ea typeface="微软雅黑" panose="020B0503020204020204" pitchFamily="34" charset="-122"/>
            </a:endParaRPr>
          </a:p>
        </p:txBody>
      </p:sp>
      <p:sp>
        <p:nvSpPr>
          <p:cNvPr id="4" name="矩形 3"/>
          <p:cNvSpPr/>
          <p:nvPr/>
        </p:nvSpPr>
        <p:spPr>
          <a:xfrm>
            <a:off x="1161661" y="821530"/>
            <a:ext cx="6722707" cy="461665"/>
          </a:xfrm>
          <a:prstGeom prst="rect">
            <a:avLst/>
          </a:prstGeom>
        </p:spPr>
        <p:txBody>
          <a:bodyPr wrap="square">
            <a:spAutoFit/>
          </a:bodyPr>
          <a:lstStyle/>
          <a:p>
            <a:pPr algn="just"/>
            <a:r>
              <a:rPr lang="zh-CN" altLang="en-US" sz="1200" dirty="0">
                <a:latin typeface="微软雅黑" panose="020B0503020204020204" pitchFamily="34" charset="-122"/>
                <a:ea typeface="微软雅黑" panose="020B0503020204020204" pitchFamily="34" charset="-122"/>
              </a:rPr>
              <a:t>将不同来源、不同用途、涉及不同环境的知识内容整合起来，也就是用一个统一的数据框架和平台来管理所有的知识内容</a:t>
            </a:r>
            <a:r>
              <a:rPr lang="zh-CN" altLang="en-US" sz="1200" dirty="0" smtClean="0">
                <a:latin typeface="微软雅黑" panose="020B0503020204020204" pitchFamily="34" charset="-122"/>
                <a:ea typeface="微软雅黑" panose="020B0503020204020204" pitchFamily="34" charset="-122"/>
              </a:rPr>
              <a:t>，进行</a:t>
            </a:r>
            <a:r>
              <a:rPr lang="zh-CN" altLang="en-US" sz="1200" dirty="0">
                <a:latin typeface="微软雅黑" panose="020B0503020204020204" pitchFamily="34" charset="-122"/>
                <a:ea typeface="微软雅黑" panose="020B0503020204020204" pitchFamily="34" charset="-122"/>
              </a:rPr>
              <a:t>统一规范的分类结构化</a:t>
            </a:r>
            <a:r>
              <a:rPr lang="zh-CN" altLang="en-US" sz="1200" dirty="0" smtClean="0">
                <a:latin typeface="微软雅黑" panose="020B0503020204020204" pitchFamily="34" charset="-122"/>
                <a:ea typeface="微软雅黑" panose="020B0503020204020204" pitchFamily="34" charset="-122"/>
              </a:rPr>
              <a:t>管理！</a:t>
            </a:r>
            <a:endParaRPr kumimoji="1" lang="en-US" altLang="zh-CN" sz="1200" dirty="0">
              <a:latin typeface="微软雅黑" panose="020B0503020204020204" pitchFamily="34" charset="-122"/>
              <a:ea typeface="微软雅黑" panose="020B0503020204020204" pitchFamily="34" charset="-122"/>
            </a:endParaRPr>
          </a:p>
        </p:txBody>
      </p:sp>
      <p:sp>
        <p:nvSpPr>
          <p:cNvPr id="5" name="矩形 4"/>
          <p:cNvSpPr/>
          <p:nvPr/>
        </p:nvSpPr>
        <p:spPr>
          <a:xfrm>
            <a:off x="4344844" y="3363838"/>
            <a:ext cx="3421395" cy="1015663"/>
          </a:xfrm>
          <a:prstGeom prst="rect">
            <a:avLst/>
          </a:prstGeom>
        </p:spPr>
        <p:txBody>
          <a:bodyPr wrap="square">
            <a:spAutoFit/>
          </a:bodyPr>
          <a:lstStyle/>
          <a:p>
            <a:pPr lvl="0" indent="361950" algn="just">
              <a:defRPr/>
            </a:pPr>
            <a:r>
              <a:rPr lang="en-US" altLang="zh-CN" sz="1200" b="1" dirty="0" smtClean="0">
                <a:solidFill>
                  <a:prstClr val="black"/>
                </a:solidFill>
                <a:latin typeface="微软雅黑" panose="020B0503020204020204" pitchFamily="34" charset="-122"/>
                <a:ea typeface="微软雅黑" panose="020B0503020204020204" pitchFamily="34" charset="-122"/>
              </a:rPr>
              <a:t>3Hmis</a:t>
            </a:r>
            <a:r>
              <a:rPr lang="zh-CN" altLang="en-US" sz="1200" b="1" dirty="0" smtClean="0">
                <a:solidFill>
                  <a:prstClr val="black"/>
                </a:solidFill>
                <a:latin typeface="微软雅黑" panose="020B0503020204020204" pitchFamily="34" charset="-122"/>
                <a:ea typeface="微软雅黑" panose="020B0503020204020204" pitchFamily="34" charset="-122"/>
              </a:rPr>
              <a:t>则</a:t>
            </a:r>
            <a:r>
              <a:rPr lang="zh-CN" altLang="en-US" sz="1200" b="1" dirty="0">
                <a:solidFill>
                  <a:prstClr val="black"/>
                </a:solidFill>
                <a:latin typeface="微软雅黑" panose="020B0503020204020204" pitchFamily="34" charset="-122"/>
                <a:ea typeface="微软雅黑" panose="020B0503020204020204" pitchFamily="34" charset="-122"/>
              </a:rPr>
              <a:t>是一个统一管理各种知识内容的平台</a:t>
            </a:r>
            <a:r>
              <a:rPr lang="zh-CN" altLang="en-US" sz="1200" dirty="0">
                <a:solidFill>
                  <a:prstClr val="black"/>
                </a:solidFill>
                <a:latin typeface="微软雅黑" panose="020B0503020204020204" pitchFamily="34" charset="-122"/>
                <a:ea typeface="微软雅黑" panose="020B0503020204020204" pitchFamily="34" charset="-122"/>
              </a:rPr>
              <a:t>，或称统一内容管理平台，可将原来分散于不同系统的文件、档案、合同、报表、</a:t>
            </a:r>
            <a:r>
              <a:rPr lang="zh-CN" altLang="en-US" sz="1200" dirty="0" smtClean="0">
                <a:solidFill>
                  <a:prstClr val="black"/>
                </a:solidFill>
                <a:latin typeface="微软雅黑" panose="020B0503020204020204" pitchFamily="34" charset="-122"/>
                <a:ea typeface="微软雅黑" panose="020B0503020204020204" pitchFamily="34" charset="-122"/>
              </a:rPr>
              <a:t>图纸、</a:t>
            </a:r>
            <a:r>
              <a:rPr lang="zh-CN" altLang="en-US" sz="1200" dirty="0">
                <a:solidFill>
                  <a:prstClr val="black"/>
                </a:solidFill>
                <a:latin typeface="微软雅黑" panose="020B0503020204020204" pitchFamily="34" charset="-122"/>
                <a:ea typeface="微软雅黑" panose="020B0503020204020204" pitchFamily="34" charset="-122"/>
              </a:rPr>
              <a:t>文摘、内部期刊等，集成到一个</a:t>
            </a:r>
            <a:r>
              <a:rPr lang="zh-CN" altLang="en-US" sz="1200" dirty="0" smtClean="0">
                <a:solidFill>
                  <a:prstClr val="black"/>
                </a:solidFill>
                <a:latin typeface="微软雅黑" panose="020B0503020204020204" pitchFamily="34" charset="-122"/>
                <a:ea typeface="微软雅黑" panose="020B0503020204020204" pitchFamily="34" charset="-122"/>
              </a:rPr>
              <a:t>系统，分门别类进行管理</a:t>
            </a:r>
            <a:r>
              <a:rPr lang="zh-CN" altLang="en-US" sz="1200" dirty="0">
                <a:solidFill>
                  <a:prstClr val="black"/>
                </a:solidFill>
                <a:latin typeface="微软雅黑" panose="020B0503020204020204" pitchFamily="34" charset="-122"/>
                <a:ea typeface="微软雅黑" panose="020B0503020204020204" pitchFamily="34" charset="-122"/>
              </a:rPr>
              <a:t>。</a:t>
            </a:r>
          </a:p>
        </p:txBody>
      </p:sp>
      <p:pic>
        <p:nvPicPr>
          <p:cNvPr id="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385" y="1413892"/>
            <a:ext cx="1432686" cy="34951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矩形 6"/>
          <p:cNvSpPr/>
          <p:nvPr/>
        </p:nvSpPr>
        <p:spPr>
          <a:xfrm>
            <a:off x="1097607" y="843398"/>
            <a:ext cx="64054" cy="417927"/>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3808" y="1851670"/>
            <a:ext cx="1295285" cy="30127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721347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99792" y="227424"/>
            <a:ext cx="3676006" cy="400110"/>
          </a:xfrm>
          <a:prstGeom prst="rect">
            <a:avLst/>
          </a:prstGeom>
          <a:noFill/>
        </p:spPr>
        <p:txBody>
          <a:bodyPr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知识的储存与积累 </a:t>
            </a:r>
            <a:r>
              <a:rPr lang="en-US" altLang="zh-CN" sz="1600" b="1" dirty="0" smtClean="0">
                <a:solidFill>
                  <a:schemeClr val="bg1"/>
                </a:solidFill>
                <a:latin typeface="微软雅黑" panose="020B0503020204020204" pitchFamily="34" charset="-122"/>
                <a:ea typeface="微软雅黑" panose="020B0503020204020204" pitchFamily="34" charset="-122"/>
              </a:rPr>
              <a:t>| </a:t>
            </a:r>
            <a:r>
              <a:rPr lang="zh-CN" altLang="en-US" sz="1600" b="1" dirty="0" smtClean="0">
                <a:solidFill>
                  <a:schemeClr val="bg1"/>
                </a:solidFill>
                <a:latin typeface="微软雅黑" panose="020B0503020204020204" pitchFamily="34" charset="-122"/>
                <a:ea typeface="微软雅黑" panose="020B0503020204020204" pitchFamily="34" charset="-122"/>
              </a:rPr>
              <a:t>综合档案管理</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3" name="矩形 2"/>
          <p:cNvSpPr/>
          <p:nvPr/>
        </p:nvSpPr>
        <p:spPr>
          <a:xfrm>
            <a:off x="793379" y="733125"/>
            <a:ext cx="7488832" cy="646331"/>
          </a:xfrm>
          <a:prstGeom prst="rect">
            <a:avLst/>
          </a:prstGeom>
        </p:spPr>
        <p:txBody>
          <a:bodyPr wrap="square">
            <a:spAutoFit/>
          </a:bodyPr>
          <a:lstStyle/>
          <a:p>
            <a:pPr algn="just"/>
            <a:r>
              <a:rPr lang="zh-CN" altLang="en-US" sz="1200" dirty="0" smtClean="0">
                <a:latin typeface="微软雅黑" panose="020B0503020204020204" pitchFamily="34" charset="-122"/>
                <a:ea typeface="微软雅黑" panose="020B0503020204020204" pitchFamily="34" charset="-122"/>
              </a:rPr>
              <a:t>档案是企业内部知识的一种最为规范的显示模式，做好</a:t>
            </a:r>
            <a:r>
              <a:rPr lang="zh-CN" altLang="en-US" sz="1200" dirty="0">
                <a:latin typeface="微软雅黑" panose="020B0503020204020204" pitchFamily="34" charset="-122"/>
                <a:ea typeface="微软雅黑" panose="020B0503020204020204" pitchFamily="34" charset="-122"/>
              </a:rPr>
              <a:t>档案管理</a:t>
            </a:r>
            <a:r>
              <a:rPr lang="zh-CN" altLang="en-US" sz="1200" dirty="0" smtClean="0">
                <a:latin typeface="微软雅黑" panose="020B0503020204020204" pitchFamily="34" charset="-122"/>
                <a:ea typeface="微软雅黑" panose="020B0503020204020204" pitchFamily="34" charset="-122"/>
              </a:rPr>
              <a:t>工作是一</a:t>
            </a:r>
            <a:r>
              <a:rPr lang="zh-CN" altLang="en-US" sz="1200" dirty="0">
                <a:latin typeface="微软雅黑" panose="020B0503020204020204" pitchFamily="34" charset="-122"/>
                <a:ea typeface="微软雅黑" panose="020B0503020204020204" pitchFamily="34" charset="-122"/>
              </a:rPr>
              <a:t>个企业健康发展的需要</a:t>
            </a:r>
            <a:r>
              <a:rPr lang="zh-CN" altLang="en-US" sz="1200" dirty="0" smtClean="0">
                <a:latin typeface="微软雅黑" panose="020B0503020204020204" pitchFamily="34" charset="-122"/>
                <a:ea typeface="微软雅黑" panose="020B0503020204020204" pitchFamily="34" charset="-122"/>
              </a:rPr>
              <a:t>，档案</a:t>
            </a:r>
            <a:r>
              <a:rPr lang="zh-CN" altLang="en-US" sz="1200" dirty="0">
                <a:latin typeface="微软雅黑" panose="020B0503020204020204" pitchFamily="34" charset="-122"/>
                <a:ea typeface="微软雅黑" panose="020B0503020204020204" pitchFamily="34" charset="-122"/>
              </a:rPr>
              <a:t>管理工作是企业管理工作的一部分</a:t>
            </a:r>
            <a:r>
              <a:rPr lang="zh-CN" altLang="en-US" sz="1200" dirty="0" smtClean="0">
                <a:latin typeface="微软雅黑" panose="020B0503020204020204" pitchFamily="34" charset="-122"/>
                <a:ea typeface="微软雅黑" panose="020B0503020204020204" pitchFamily="34" charset="-122"/>
              </a:rPr>
              <a:t>，是</a:t>
            </a:r>
            <a:r>
              <a:rPr lang="zh-CN" altLang="en-US" sz="1200" dirty="0">
                <a:latin typeface="微软雅黑" panose="020B0503020204020204" pitchFamily="34" charset="-122"/>
                <a:ea typeface="微软雅黑" panose="020B0503020204020204" pitchFamily="34" charset="-122"/>
              </a:rPr>
              <a:t>提高</a:t>
            </a:r>
            <a:r>
              <a:rPr lang="zh-CN" altLang="en-US" sz="1200" dirty="0" smtClean="0">
                <a:latin typeface="微软雅黑" panose="020B0503020204020204" pitchFamily="34" charset="-122"/>
                <a:ea typeface="微软雅黑" panose="020B0503020204020204" pitchFamily="34" charset="-122"/>
              </a:rPr>
              <a:t>企业工作</a:t>
            </a:r>
            <a:r>
              <a:rPr lang="zh-CN" altLang="en-US" sz="1200" dirty="0">
                <a:latin typeface="微软雅黑" panose="020B0503020204020204" pitchFamily="34" charset="-122"/>
                <a:ea typeface="微软雅黑" panose="020B0503020204020204" pitchFamily="34" charset="-122"/>
              </a:rPr>
              <a:t>质量和工作效率的必要条件</a:t>
            </a:r>
            <a:r>
              <a:rPr lang="zh-CN" altLang="en-US" sz="1200" dirty="0" smtClean="0">
                <a:latin typeface="微软雅黑" panose="020B0503020204020204" pitchFamily="34" charset="-122"/>
                <a:ea typeface="微软雅黑" panose="020B0503020204020204" pitchFamily="34" charset="-122"/>
              </a:rPr>
              <a:t>，是</a:t>
            </a:r>
            <a:r>
              <a:rPr lang="zh-CN" altLang="en-US" sz="1200" dirty="0">
                <a:latin typeface="微软雅黑" panose="020B0503020204020204" pitchFamily="34" charset="-122"/>
                <a:ea typeface="微软雅黑" panose="020B0503020204020204" pitchFamily="34" charset="-122"/>
              </a:rPr>
              <a:t>维护历史真实面貌的一项重要工作</a:t>
            </a:r>
            <a:r>
              <a:rPr lang="zh-CN" altLang="en-US" sz="1200" dirty="0" smtClean="0">
                <a:latin typeface="微软雅黑" panose="020B0503020204020204" pitchFamily="34" charset="-122"/>
                <a:ea typeface="微软雅黑" panose="020B0503020204020204" pitchFamily="34" charset="-122"/>
              </a:rPr>
              <a:t>。科学规范</a:t>
            </a:r>
            <a:r>
              <a:rPr lang="zh-CN" altLang="en-US" sz="1200" dirty="0">
                <a:latin typeface="微软雅黑" panose="020B0503020204020204" pitchFamily="34" charset="-122"/>
                <a:ea typeface="微软雅黑" panose="020B0503020204020204" pitchFamily="34" charset="-122"/>
              </a:rPr>
              <a:t>的管理档案</a:t>
            </a:r>
            <a:r>
              <a:rPr lang="zh-CN" altLang="en-US" sz="1200" dirty="0" smtClean="0">
                <a:latin typeface="微软雅黑" panose="020B0503020204020204" pitchFamily="34" charset="-122"/>
                <a:ea typeface="微软雅黑" panose="020B0503020204020204" pitchFamily="34" charset="-122"/>
              </a:rPr>
              <a:t>，是</a:t>
            </a:r>
            <a:r>
              <a:rPr lang="zh-CN" altLang="en-US" sz="1200" dirty="0">
                <a:latin typeface="微软雅黑" panose="020B0503020204020204" pitchFamily="34" charset="-122"/>
                <a:ea typeface="微软雅黑" panose="020B0503020204020204" pitchFamily="34" charset="-122"/>
              </a:rPr>
              <a:t>衡量一个企业业绩与管理水平的重要尺度。</a:t>
            </a:r>
            <a:endParaRPr lang="zh-CN" altLang="en-US" sz="1200" dirty="0">
              <a:effectLst/>
              <a:latin typeface="微软雅黑" panose="020B0503020204020204" pitchFamily="34" charset="-122"/>
              <a:ea typeface="微软雅黑" panose="020B0503020204020204" pitchFamily="34" charset="-122"/>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24982" y="2161482"/>
            <a:ext cx="3341793" cy="2129934"/>
          </a:xfrm>
          <a:prstGeom prst="rect">
            <a:avLst/>
          </a:prstGeom>
          <a:noFill/>
          <a:ln w="9525">
            <a:solidFill>
              <a:schemeClr val="bg1">
                <a:lumMod val="8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矩形 4"/>
          <p:cNvSpPr/>
          <p:nvPr/>
        </p:nvSpPr>
        <p:spPr>
          <a:xfrm>
            <a:off x="144633" y="1563638"/>
            <a:ext cx="2185214" cy="276999"/>
          </a:xfrm>
          <a:prstGeom prst="rect">
            <a:avLst/>
          </a:prstGeom>
        </p:spPr>
        <p:txBody>
          <a:bodyPr wrap="none">
            <a:spAutoFit/>
          </a:bodyPr>
          <a:lstStyle/>
          <a:p>
            <a:r>
              <a:rPr lang="zh-CN" altLang="en-US" sz="1200" b="1" dirty="0">
                <a:latin typeface="微软雅黑" panose="020B0503020204020204" pitchFamily="34" charset="-122"/>
                <a:ea typeface="微软雅黑" panose="020B0503020204020204" pitchFamily="34" charset="-122"/>
              </a:rPr>
              <a:t>符合档案管理规范的管理</a:t>
            </a:r>
            <a:r>
              <a:rPr lang="zh-CN" altLang="en-US" sz="1200" b="1" dirty="0" smtClean="0">
                <a:latin typeface="微软雅黑" panose="020B0503020204020204" pitchFamily="34" charset="-122"/>
                <a:ea typeface="微软雅黑" panose="020B0503020204020204" pitchFamily="34" charset="-122"/>
              </a:rPr>
              <a:t>分类</a:t>
            </a:r>
            <a:endParaRPr lang="zh-CN" altLang="en-US" sz="1200" b="1" dirty="0">
              <a:latin typeface="微软雅黑" panose="020B0503020204020204" pitchFamily="34" charset="-122"/>
              <a:ea typeface="微软雅黑" panose="020B0503020204020204" pitchFamily="34" charset="-122"/>
            </a:endParaRPr>
          </a:p>
        </p:txBody>
      </p:sp>
      <p:sp>
        <p:nvSpPr>
          <p:cNvPr id="6" name="矩形 5"/>
          <p:cNvSpPr/>
          <p:nvPr/>
        </p:nvSpPr>
        <p:spPr>
          <a:xfrm>
            <a:off x="3111048" y="1819455"/>
            <a:ext cx="1569660" cy="276999"/>
          </a:xfrm>
          <a:prstGeom prst="rect">
            <a:avLst/>
          </a:prstGeom>
        </p:spPr>
        <p:txBody>
          <a:bodyPr wrap="none">
            <a:spAutoFit/>
          </a:bodyPr>
          <a:lstStyle/>
          <a:p>
            <a:r>
              <a:rPr lang="zh-CN" altLang="en-US" sz="1200" b="1" dirty="0">
                <a:latin typeface="微软雅黑" panose="020B0503020204020204" pitchFamily="34" charset="-122"/>
                <a:ea typeface="微软雅黑" panose="020B0503020204020204" pitchFamily="34" charset="-122"/>
              </a:rPr>
              <a:t>高效的归档编辑工具</a:t>
            </a:r>
          </a:p>
        </p:txBody>
      </p:sp>
      <p:sp>
        <p:nvSpPr>
          <p:cNvPr id="7" name="矩形 6"/>
          <p:cNvSpPr/>
          <p:nvPr/>
        </p:nvSpPr>
        <p:spPr>
          <a:xfrm>
            <a:off x="6409329" y="2139702"/>
            <a:ext cx="1822086" cy="461665"/>
          </a:xfrm>
          <a:prstGeom prst="rect">
            <a:avLst/>
          </a:prstGeom>
        </p:spPr>
        <p:txBody>
          <a:bodyPr wrap="square">
            <a:spAutoFit/>
          </a:bodyPr>
          <a:lstStyle/>
          <a:p>
            <a:pPr algn="ctr"/>
            <a:r>
              <a:rPr lang="zh-CN" altLang="en-US" sz="1200" b="1" dirty="0">
                <a:latin typeface="微软雅黑" panose="020B0503020204020204" pitchFamily="34" charset="-122"/>
                <a:ea typeface="微软雅黑" panose="020B0503020204020204" pitchFamily="34" charset="-122"/>
              </a:rPr>
              <a:t>方便快捷的借阅申请和借阅与归还管理模块</a:t>
            </a:r>
          </a:p>
        </p:txBody>
      </p:sp>
      <p:pic>
        <p:nvPicPr>
          <p:cNvPr id="8"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48263" y="2715765"/>
            <a:ext cx="3144217" cy="2127505"/>
          </a:xfrm>
          <a:prstGeom prst="rect">
            <a:avLst/>
          </a:prstGeom>
          <a:noFill/>
          <a:ln w="952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pic>
        <p:nvPicPr>
          <p:cNvPr id="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0760" y="1902262"/>
            <a:ext cx="1112959" cy="29410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矩形 9"/>
          <p:cNvSpPr/>
          <p:nvPr/>
        </p:nvSpPr>
        <p:spPr>
          <a:xfrm>
            <a:off x="691522" y="760092"/>
            <a:ext cx="64054" cy="556261"/>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1787365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0841" y="2098620"/>
            <a:ext cx="876300" cy="1485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983084" y="1692542"/>
            <a:ext cx="1011815" cy="338554"/>
          </a:xfrm>
          <a:prstGeom prst="rect">
            <a:avLst/>
          </a:prstGeom>
          <a:noFill/>
        </p:spPr>
        <p:txBody>
          <a:bodyPr wrap="none" rtlCol="0">
            <a:spAutoFit/>
          </a:bodyPr>
          <a:lstStyle/>
          <a:p>
            <a:r>
              <a:rPr lang="zh-CN" altLang="en-US" sz="1600" b="1" dirty="0" smtClean="0">
                <a:latin typeface="微软雅黑" panose="020B0503020204020204" pitchFamily="34" charset="-122"/>
                <a:ea typeface="微软雅黑" panose="020B0503020204020204" pitchFamily="34" charset="-122"/>
              </a:rPr>
              <a:t>岗位权限</a:t>
            </a:r>
            <a:endParaRPr lang="zh-CN" altLang="en-US" sz="1600" b="1" dirty="0">
              <a:latin typeface="微软雅黑" panose="020B0503020204020204" pitchFamily="34" charset="-122"/>
              <a:ea typeface="微软雅黑" panose="020B0503020204020204" pitchFamily="34" charset="-122"/>
            </a:endParaRPr>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28307" y="2599253"/>
            <a:ext cx="752475" cy="1200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60238" y="1692542"/>
            <a:ext cx="1638300" cy="3295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5268967" y="1692542"/>
            <a:ext cx="1011815" cy="338554"/>
          </a:xfrm>
          <a:prstGeom prst="rect">
            <a:avLst/>
          </a:prstGeom>
          <a:noFill/>
        </p:spPr>
        <p:txBody>
          <a:bodyPr wrap="none" rtlCol="0">
            <a:spAutoFit/>
          </a:bodyPr>
          <a:lstStyle/>
          <a:p>
            <a:r>
              <a:rPr lang="zh-CN" altLang="en-US" sz="1600" b="1" dirty="0" smtClean="0">
                <a:latin typeface="微软雅黑" panose="020B0503020204020204" pitchFamily="34" charset="-122"/>
                <a:ea typeface="微软雅黑" panose="020B0503020204020204" pitchFamily="34" charset="-122"/>
              </a:rPr>
              <a:t>文件密级</a:t>
            </a:r>
            <a:endParaRPr lang="zh-CN" altLang="en-US" sz="1600" b="1" dirty="0">
              <a:latin typeface="微软雅黑" panose="020B0503020204020204" pitchFamily="34" charset="-122"/>
              <a:ea typeface="微软雅黑" panose="020B0503020204020204" pitchFamily="34" charset="-122"/>
            </a:endParaRPr>
          </a:p>
        </p:txBody>
      </p:sp>
      <p:sp>
        <p:nvSpPr>
          <p:cNvPr id="7" name="矩形 6"/>
          <p:cNvSpPr/>
          <p:nvPr/>
        </p:nvSpPr>
        <p:spPr>
          <a:xfrm>
            <a:off x="755576" y="854738"/>
            <a:ext cx="7848872" cy="461665"/>
          </a:xfrm>
          <a:prstGeom prst="rect">
            <a:avLst/>
          </a:prstGeom>
        </p:spPr>
        <p:txBody>
          <a:bodyPr wrap="square">
            <a:spAutoFit/>
          </a:bodyPr>
          <a:lstStyle/>
          <a:p>
            <a:pPr lvl="0"/>
            <a:r>
              <a:rPr lang="zh-CN" altLang="en-US" sz="1200" dirty="0" smtClean="0">
                <a:latin typeface="微软雅黑" panose="020B0503020204020204" pitchFamily="34" charset="-122"/>
                <a:ea typeface="微软雅黑" panose="020B0503020204020204" pitchFamily="34" charset="-122"/>
              </a:rPr>
              <a:t>实现知识共享时，进行权限角色和文件密级的二维管理，用户根据职能职责，授予角色权限以及相关密级文件的使用权限，而权限的设置可分级可继承，亦可具体授权到某一文件夹，而</a:t>
            </a:r>
            <a:r>
              <a:rPr lang="zh-CN" altLang="en-US" sz="1200" dirty="0" smtClean="0">
                <a:solidFill>
                  <a:prstClr val="black"/>
                </a:solidFill>
                <a:latin typeface="微软雅黑" panose="020B0503020204020204" pitchFamily="34" charset="-122"/>
                <a:ea typeface="微软雅黑" panose="020B0503020204020204" pitchFamily="34" charset="-122"/>
              </a:rPr>
              <a:t>权限角色的制定则按照实际工作需要界定：</a:t>
            </a:r>
            <a:endParaRPr lang="zh-CN" altLang="en-US" sz="1200" dirty="0">
              <a:solidFill>
                <a:prstClr val="black"/>
              </a:solidFill>
              <a:latin typeface="微软雅黑" panose="020B0503020204020204" pitchFamily="34" charset="-122"/>
              <a:ea typeface="微软雅黑" panose="020B0503020204020204" pitchFamily="34" charset="-122"/>
            </a:endParaRPr>
          </a:p>
        </p:txBody>
      </p:sp>
      <p:sp>
        <p:nvSpPr>
          <p:cNvPr id="8" name="矩形 7"/>
          <p:cNvSpPr/>
          <p:nvPr/>
        </p:nvSpPr>
        <p:spPr>
          <a:xfrm>
            <a:off x="683568" y="843558"/>
            <a:ext cx="72008" cy="48402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 name="下箭头 8"/>
          <p:cNvSpPr/>
          <p:nvPr/>
        </p:nvSpPr>
        <p:spPr>
          <a:xfrm rot="16200000">
            <a:off x="2169444" y="2697554"/>
            <a:ext cx="484632" cy="288032"/>
          </a:xfrm>
          <a:prstGeom prst="downArrow">
            <a:avLst/>
          </a:prstGeom>
          <a:gradFill>
            <a:gsLst>
              <a:gs pos="92000">
                <a:srgbClr val="002060"/>
              </a:gs>
              <a:gs pos="33000">
                <a:schemeClr val="accent1">
                  <a:tint val="44500"/>
                  <a:satMod val="160000"/>
                </a:schemeClr>
              </a:gs>
              <a:gs pos="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sp>
        <p:nvSpPr>
          <p:cNvPr id="10" name="文本框 8"/>
          <p:cNvSpPr txBox="1"/>
          <p:nvPr/>
        </p:nvSpPr>
        <p:spPr>
          <a:xfrm>
            <a:off x="983084" y="3737295"/>
            <a:ext cx="1542149" cy="1200329"/>
          </a:xfrm>
          <a:prstGeom prst="rect">
            <a:avLst/>
          </a:prstGeom>
          <a:noFill/>
        </p:spPr>
        <p:txBody>
          <a:bodyPr wrap="square" rtlCol="0">
            <a:spAutoFit/>
          </a:bodyPr>
          <a:lst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a:r>
              <a:rPr kumimoji="1" lang="zh-CN" altLang="en-US" sz="1200" dirty="0" smtClean="0">
                <a:latin typeface="微软雅黑" panose="020B0503020204020204" pitchFamily="34" charset="-122"/>
                <a:ea typeface="微软雅黑" panose="020B0503020204020204" pitchFamily="34" charset="-122"/>
              </a:rPr>
              <a:t>用户可以自定义岗位权限，授予不同职能的权限，根据职责与工作性质，进行不同程度的系统应用。</a:t>
            </a:r>
            <a:endParaRPr kumimoji="1" lang="en-US" altLang="zh-CN" sz="1200" dirty="0" smtClean="0">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4928038" y="1654717"/>
            <a:ext cx="0" cy="3245082"/>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sp>
        <p:nvSpPr>
          <p:cNvPr id="12" name="文本框 8"/>
          <p:cNvSpPr txBox="1"/>
          <p:nvPr/>
        </p:nvSpPr>
        <p:spPr>
          <a:xfrm>
            <a:off x="6948264" y="2483721"/>
            <a:ext cx="1542149" cy="1569660"/>
          </a:xfrm>
          <a:prstGeom prst="rect">
            <a:avLst/>
          </a:prstGeom>
          <a:noFill/>
        </p:spPr>
        <p:txBody>
          <a:bodyPr wrap="square" rtlCol="0">
            <a:spAutoFit/>
          </a:bodyPr>
          <a:lst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a:r>
              <a:rPr kumimoji="1" lang="zh-CN" altLang="en-US" sz="1200" dirty="0" smtClean="0">
                <a:latin typeface="微软雅黑" panose="020B0503020204020204" pitchFamily="34" charset="-122"/>
                <a:ea typeface="微软雅黑" panose="020B0503020204020204" pitchFamily="34" charset="-122"/>
              </a:rPr>
              <a:t>同时，在第二个维度上，系统可以给文件自身设定一个密级，而拥有不同密级权限的用户，在系统中就能根据情况接触到不同密级的文件。</a:t>
            </a:r>
            <a:endParaRPr kumimoji="1" lang="en-US" altLang="zh-CN" sz="1200" dirty="0" smtClean="0">
              <a:latin typeface="微软雅黑" panose="020B0503020204020204" pitchFamily="34" charset="-122"/>
              <a:ea typeface="微软雅黑" panose="020B0503020204020204" pitchFamily="34" charset="-122"/>
            </a:endParaRPr>
          </a:p>
        </p:txBody>
      </p:sp>
      <p:sp>
        <p:nvSpPr>
          <p:cNvPr id="13" name="TextBox 12"/>
          <p:cNvSpPr txBox="1"/>
          <p:nvPr/>
        </p:nvSpPr>
        <p:spPr>
          <a:xfrm>
            <a:off x="2699792" y="227424"/>
            <a:ext cx="3881191" cy="400110"/>
          </a:xfrm>
          <a:prstGeom prst="rect">
            <a:avLst/>
          </a:prstGeom>
          <a:noFill/>
        </p:spPr>
        <p:txBody>
          <a:bodyPr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知识的传播与共享 </a:t>
            </a:r>
            <a:r>
              <a:rPr lang="en-US" altLang="zh-CN" sz="1600" b="1" dirty="0" smtClean="0">
                <a:solidFill>
                  <a:schemeClr val="bg1"/>
                </a:solidFill>
                <a:latin typeface="微软雅黑" panose="020B0503020204020204" pitchFamily="34" charset="-122"/>
                <a:ea typeface="微软雅黑" panose="020B0503020204020204" pitchFamily="34" charset="-122"/>
              </a:rPr>
              <a:t>| </a:t>
            </a:r>
            <a:r>
              <a:rPr lang="zh-CN" altLang="en-US" sz="1600" b="1" dirty="0" smtClean="0">
                <a:solidFill>
                  <a:schemeClr val="bg1"/>
                </a:solidFill>
                <a:latin typeface="微软雅黑" panose="020B0503020204020204" pitchFamily="34" charset="-122"/>
                <a:ea typeface="微软雅黑" panose="020B0503020204020204" pitchFamily="34" charset="-122"/>
              </a:rPr>
              <a:t>二维的权限管理</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502400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圆角矩形 9"/>
          <p:cNvSpPr/>
          <p:nvPr/>
        </p:nvSpPr>
        <p:spPr>
          <a:xfrm>
            <a:off x="4569511" y="1557090"/>
            <a:ext cx="3530881" cy="426575"/>
          </a:xfrm>
          <a:prstGeom prst="round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b="1" dirty="0">
                <a:latin typeface="微软雅黑" panose="020B0503020204020204" pitchFamily="34" charset="-122"/>
                <a:ea typeface="微软雅黑" panose="020B0503020204020204" pitchFamily="34" charset="-122"/>
              </a:rPr>
              <a:t>绍林科技公司介绍</a:t>
            </a:r>
          </a:p>
        </p:txBody>
      </p:sp>
      <p:sp>
        <p:nvSpPr>
          <p:cNvPr id="11" name="圆角矩形 10"/>
          <p:cNvSpPr/>
          <p:nvPr/>
        </p:nvSpPr>
        <p:spPr>
          <a:xfrm>
            <a:off x="4569512" y="2235565"/>
            <a:ext cx="3530881" cy="426575"/>
          </a:xfrm>
          <a:prstGeom prst="round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b="1" dirty="0">
                <a:latin typeface="微软雅黑" panose="020B0503020204020204" pitchFamily="34" charset="-122"/>
                <a:ea typeface="微软雅黑" panose="020B0503020204020204" pitchFamily="34" charset="-122"/>
              </a:rPr>
              <a:t>绍林科技对知识管理的理解</a:t>
            </a:r>
          </a:p>
        </p:txBody>
      </p:sp>
      <p:sp>
        <p:nvSpPr>
          <p:cNvPr id="12" name="圆角矩形 11"/>
          <p:cNvSpPr/>
          <p:nvPr/>
        </p:nvSpPr>
        <p:spPr>
          <a:xfrm>
            <a:off x="4569510" y="2910597"/>
            <a:ext cx="3530881" cy="426575"/>
          </a:xfrm>
          <a:prstGeom prst="round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b="1" dirty="0">
                <a:latin typeface="微软雅黑" panose="020B0503020204020204" pitchFamily="34" charset="-122"/>
                <a:ea typeface="微软雅黑" panose="020B0503020204020204" pitchFamily="34" charset="-122"/>
              </a:rPr>
              <a:t>怎样实现房地产企业知识管理</a:t>
            </a:r>
          </a:p>
        </p:txBody>
      </p:sp>
      <p:sp>
        <p:nvSpPr>
          <p:cNvPr id="14" name="TextBox 13"/>
          <p:cNvSpPr txBox="1"/>
          <p:nvPr/>
        </p:nvSpPr>
        <p:spPr>
          <a:xfrm>
            <a:off x="3917822" y="1531677"/>
            <a:ext cx="412292" cy="523220"/>
          </a:xfrm>
          <a:prstGeom prst="rect">
            <a:avLst/>
          </a:prstGeom>
          <a:noFill/>
        </p:spPr>
        <p:txBody>
          <a:bodyPr wrap="none" rtlCol="0">
            <a:spAutoFit/>
          </a:bodyPr>
          <a:lstStyle/>
          <a:p>
            <a:r>
              <a:rPr lang="en-US" altLang="zh-CN" sz="2800" b="1" dirty="0" smtClean="0">
                <a:solidFill>
                  <a:srgbClr val="003296"/>
                </a:solidFill>
                <a:latin typeface="Bernard MT Condensed" panose="02050806060905020404" pitchFamily="18" charset="0"/>
              </a:rPr>
              <a:t>1.</a:t>
            </a:r>
            <a:endParaRPr lang="zh-CN" altLang="en-US" sz="2800" b="1" dirty="0">
              <a:solidFill>
                <a:srgbClr val="003296"/>
              </a:solidFill>
              <a:latin typeface="Bernard MT Condensed" panose="02050806060905020404" pitchFamily="18" charset="0"/>
            </a:endParaRPr>
          </a:p>
        </p:txBody>
      </p:sp>
      <p:sp>
        <p:nvSpPr>
          <p:cNvPr id="15" name="TextBox 14"/>
          <p:cNvSpPr txBox="1"/>
          <p:nvPr/>
        </p:nvSpPr>
        <p:spPr>
          <a:xfrm>
            <a:off x="3917822" y="2187242"/>
            <a:ext cx="453970" cy="523220"/>
          </a:xfrm>
          <a:prstGeom prst="rect">
            <a:avLst/>
          </a:prstGeom>
          <a:noFill/>
        </p:spPr>
        <p:txBody>
          <a:bodyPr wrap="none" rtlCol="0">
            <a:spAutoFit/>
          </a:bodyPr>
          <a:lstStyle/>
          <a:p>
            <a:r>
              <a:rPr lang="en-US" altLang="zh-CN" sz="2800" b="1" dirty="0" smtClean="0">
                <a:solidFill>
                  <a:srgbClr val="003296"/>
                </a:solidFill>
                <a:latin typeface="Bernard MT Condensed" panose="02050806060905020404" pitchFamily="18" charset="0"/>
              </a:rPr>
              <a:t>2.</a:t>
            </a:r>
            <a:endParaRPr lang="zh-CN" altLang="en-US" sz="2800" b="1" dirty="0">
              <a:solidFill>
                <a:srgbClr val="003296"/>
              </a:solidFill>
              <a:latin typeface="Bernard MT Condensed" panose="02050806060905020404" pitchFamily="18" charset="0"/>
            </a:endParaRPr>
          </a:p>
        </p:txBody>
      </p:sp>
      <p:sp>
        <p:nvSpPr>
          <p:cNvPr id="16" name="TextBox 15"/>
          <p:cNvSpPr txBox="1"/>
          <p:nvPr/>
        </p:nvSpPr>
        <p:spPr>
          <a:xfrm>
            <a:off x="3917822" y="2862274"/>
            <a:ext cx="453970" cy="523220"/>
          </a:xfrm>
          <a:prstGeom prst="rect">
            <a:avLst/>
          </a:prstGeom>
          <a:noFill/>
        </p:spPr>
        <p:txBody>
          <a:bodyPr wrap="none" rtlCol="0">
            <a:spAutoFit/>
          </a:bodyPr>
          <a:lstStyle/>
          <a:p>
            <a:r>
              <a:rPr lang="en-US" altLang="zh-CN" sz="2800" b="1" dirty="0" smtClean="0">
                <a:solidFill>
                  <a:srgbClr val="003296"/>
                </a:solidFill>
                <a:latin typeface="Bernard MT Condensed" panose="02050806060905020404" pitchFamily="18" charset="0"/>
              </a:rPr>
              <a:t>3.</a:t>
            </a:r>
            <a:endParaRPr lang="zh-CN" altLang="en-US" sz="2800" b="1" dirty="0">
              <a:solidFill>
                <a:srgbClr val="003296"/>
              </a:solidFill>
              <a:latin typeface="Bernard MT Condensed" panose="02050806060905020404" pitchFamily="18" charset="0"/>
            </a:endParaRPr>
          </a:p>
        </p:txBody>
      </p:sp>
    </p:spTree>
    <p:extLst>
      <p:ext uri="{BB962C8B-B14F-4D97-AF65-F5344CB8AC3E}">
        <p14:creationId xmlns:p14="http://schemas.microsoft.com/office/powerpoint/2010/main" val="22394925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935596" y="3889575"/>
            <a:ext cx="7668344" cy="1200329"/>
          </a:xfrm>
          <a:prstGeom prst="rect">
            <a:avLst/>
          </a:prstGeom>
        </p:spPr>
        <p:txBody>
          <a:bodyPr wrap="square">
            <a:spAutoFit/>
          </a:bodyPr>
          <a:lstStyle/>
          <a:p>
            <a:pPr marL="171450" indent="-171450" algn="just">
              <a:buFont typeface="Wingdings" panose="05000000000000000000" pitchFamily="2" charset="2"/>
              <a:buChar char="u"/>
            </a:pPr>
            <a:r>
              <a:rPr lang="zh-CN" altLang="en-US" sz="1200" dirty="0" smtClean="0">
                <a:solidFill>
                  <a:srgbClr val="000000"/>
                </a:solidFill>
                <a:latin typeface="微软雅黑" panose="020B0503020204020204" pitchFamily="34" charset="-122"/>
                <a:ea typeface="微软雅黑" panose="020B0503020204020204" pitchFamily="34" charset="-122"/>
              </a:rPr>
              <a:t>通过</a:t>
            </a:r>
            <a:r>
              <a:rPr lang="zh-CN" altLang="en-US" sz="1200" dirty="0">
                <a:solidFill>
                  <a:srgbClr val="000000"/>
                </a:solidFill>
                <a:latin typeface="微软雅黑" panose="020B0503020204020204" pitchFamily="34" charset="-122"/>
                <a:ea typeface="微软雅黑" panose="020B0503020204020204" pitchFamily="34" charset="-122"/>
              </a:rPr>
              <a:t>自己独有的一种邮件</a:t>
            </a:r>
            <a:r>
              <a:rPr lang="en-US" altLang="zh-CN" sz="1200" dirty="0">
                <a:solidFill>
                  <a:srgbClr val="000000"/>
                </a:solidFill>
                <a:latin typeface="微软雅黑" panose="020B0503020204020204" pitchFamily="34" charset="-122"/>
                <a:ea typeface="微软雅黑" panose="020B0503020204020204" pitchFamily="34" charset="-122"/>
              </a:rPr>
              <a:t>–</a:t>
            </a:r>
            <a:r>
              <a:rPr lang="zh-CN" altLang="en-US" sz="1200" dirty="0">
                <a:solidFill>
                  <a:srgbClr val="000000"/>
                </a:solidFill>
                <a:latin typeface="微软雅黑" panose="020B0503020204020204" pitchFamily="34" charset="-122"/>
                <a:ea typeface="微软雅黑" panose="020B0503020204020204" pitchFamily="34" charset="-122"/>
              </a:rPr>
              <a:t>流程邮件来进行工作流程的管理，用户可根据自己的工作需要来任意设计与调整流程，表单功能亦完全符合中国机构的习惯与特点</a:t>
            </a:r>
            <a:r>
              <a:rPr lang="zh-CN" altLang="en-US" sz="1200" dirty="0" smtClean="0">
                <a:solidFill>
                  <a:srgbClr val="000000"/>
                </a:solidFill>
                <a:latin typeface="微软雅黑" panose="020B0503020204020204" pitchFamily="34" charset="-122"/>
                <a:ea typeface="微软雅黑" panose="020B0503020204020204" pitchFamily="34" charset="-122"/>
              </a:rPr>
              <a:t>。</a:t>
            </a:r>
            <a:endParaRPr lang="en-US" altLang="zh-CN" sz="1200" dirty="0" smtClean="0">
              <a:solidFill>
                <a:srgbClr val="000000"/>
              </a:solidFill>
              <a:latin typeface="微软雅黑" panose="020B0503020204020204" pitchFamily="34" charset="-122"/>
              <a:ea typeface="微软雅黑" panose="020B0503020204020204" pitchFamily="34" charset="-122"/>
            </a:endParaRPr>
          </a:p>
          <a:p>
            <a:pPr marL="171450" indent="-171450" algn="just">
              <a:buFont typeface="Wingdings" panose="05000000000000000000" pitchFamily="2" charset="2"/>
              <a:buChar char="u"/>
            </a:pPr>
            <a:r>
              <a:rPr lang="zh-CN" altLang="en-US" sz="1200" dirty="0" smtClean="0">
                <a:solidFill>
                  <a:srgbClr val="000000"/>
                </a:solidFill>
                <a:latin typeface="微软雅黑" panose="020B0503020204020204" pitchFamily="34" charset="-122"/>
                <a:ea typeface="微软雅黑" panose="020B0503020204020204" pitchFamily="34" charset="-122"/>
              </a:rPr>
              <a:t>提供流程拍照处理，记录工作情况。</a:t>
            </a:r>
            <a:endParaRPr lang="zh-CN" altLang="en-US" sz="1200" dirty="0">
              <a:solidFill>
                <a:srgbClr val="000000"/>
              </a:solidFill>
              <a:latin typeface="微软雅黑" panose="020B0503020204020204" pitchFamily="34" charset="-122"/>
              <a:ea typeface="微软雅黑" panose="020B0503020204020204" pitchFamily="34" charset="-122"/>
            </a:endParaRPr>
          </a:p>
          <a:p>
            <a:pPr marL="171450" indent="-171450" algn="just">
              <a:buFont typeface="Wingdings" panose="05000000000000000000" pitchFamily="2" charset="2"/>
              <a:buChar char="u"/>
            </a:pPr>
            <a:r>
              <a:rPr lang="zh-CN" altLang="en-US" sz="1200" dirty="0" smtClean="0">
                <a:solidFill>
                  <a:srgbClr val="000000"/>
                </a:solidFill>
                <a:latin typeface="微软雅黑" panose="020B0503020204020204" pitchFamily="34" charset="-122"/>
                <a:ea typeface="微软雅黑" panose="020B0503020204020204" pitchFamily="34" charset="-122"/>
              </a:rPr>
              <a:t>把</a:t>
            </a:r>
            <a:r>
              <a:rPr lang="zh-CN" altLang="en-US" sz="1200" dirty="0">
                <a:solidFill>
                  <a:srgbClr val="000000"/>
                </a:solidFill>
                <a:latin typeface="微软雅黑" panose="020B0503020204020204" pitchFamily="34" charset="-122"/>
                <a:ea typeface="微软雅黑" panose="020B0503020204020204" pitchFamily="34" charset="-122"/>
              </a:rPr>
              <a:t>数据库中的信息和流程有机的融为一体，每一条信息都可提交流转，以实现信息共享、沟通与工作协调。</a:t>
            </a:r>
          </a:p>
          <a:p>
            <a:pPr marL="171450" indent="-171450" algn="just">
              <a:buFont typeface="Wingdings" panose="05000000000000000000" pitchFamily="2" charset="2"/>
              <a:buChar char="u"/>
            </a:pPr>
            <a:r>
              <a:rPr lang="zh-CN" altLang="en-US" sz="1200" dirty="0" smtClean="0">
                <a:solidFill>
                  <a:srgbClr val="000000"/>
                </a:solidFill>
                <a:latin typeface="微软雅黑" panose="020B0503020204020204" pitchFamily="34" charset="-122"/>
                <a:ea typeface="微软雅黑" panose="020B0503020204020204" pitchFamily="34" charset="-122"/>
              </a:rPr>
              <a:t>提供</a:t>
            </a:r>
            <a:r>
              <a:rPr lang="zh-CN" altLang="en-US" sz="1200" dirty="0">
                <a:solidFill>
                  <a:srgbClr val="000000"/>
                </a:solidFill>
                <a:latin typeface="微软雅黑" panose="020B0503020204020204" pitchFamily="34" charset="-122"/>
                <a:ea typeface="微软雅黑" panose="020B0503020204020204" pitchFamily="34" charset="-122"/>
              </a:rPr>
              <a:t>提醒服务，并且，每一条信息都可按日、月、季或年提醒。</a:t>
            </a:r>
          </a:p>
          <a:p>
            <a:pPr marL="171450" indent="-171450" algn="just">
              <a:buFont typeface="Wingdings" panose="05000000000000000000" pitchFamily="2" charset="2"/>
              <a:buChar char="u"/>
            </a:pPr>
            <a:r>
              <a:rPr lang="zh-CN" altLang="en-US" sz="1200" dirty="0">
                <a:solidFill>
                  <a:srgbClr val="000000"/>
                </a:solidFill>
                <a:latin typeface="微软雅黑" panose="020B0503020204020204" pitchFamily="34" charset="-122"/>
                <a:ea typeface="微软雅黑" panose="020B0503020204020204" pitchFamily="34" charset="-122"/>
              </a:rPr>
              <a:t>内</a:t>
            </a:r>
            <a:r>
              <a:rPr lang="zh-CN" altLang="en-US" sz="1200" dirty="0" smtClean="0">
                <a:solidFill>
                  <a:srgbClr val="000000"/>
                </a:solidFill>
                <a:latin typeface="微软雅黑" panose="020B0503020204020204" pitchFamily="34" charset="-122"/>
                <a:ea typeface="微软雅黑" panose="020B0503020204020204" pitchFamily="34" charset="-122"/>
              </a:rPr>
              <a:t>嵌</a:t>
            </a:r>
            <a:r>
              <a:rPr lang="zh-CN" altLang="en-US" sz="1200" dirty="0">
                <a:solidFill>
                  <a:srgbClr val="000000"/>
                </a:solidFill>
                <a:latin typeface="微软雅黑" panose="020B0503020204020204" pitchFamily="34" charset="-122"/>
                <a:ea typeface="微软雅黑" panose="020B0503020204020204" pitchFamily="34" charset="-122"/>
              </a:rPr>
              <a:t>短信平台，大大扩展</a:t>
            </a:r>
            <a:r>
              <a:rPr lang="zh-CN" altLang="en-US" sz="1200" dirty="0" smtClean="0">
                <a:solidFill>
                  <a:srgbClr val="000000"/>
                </a:solidFill>
                <a:latin typeface="微软雅黑" panose="020B0503020204020204" pitchFamily="34" charset="-122"/>
                <a:ea typeface="微软雅黑" panose="020B0503020204020204" pitchFamily="34" charset="-122"/>
              </a:rPr>
              <a:t>了</a:t>
            </a:r>
            <a:r>
              <a:rPr lang="en-US" altLang="zh-CN" sz="1200" dirty="0" smtClean="0">
                <a:solidFill>
                  <a:srgbClr val="000000"/>
                </a:solidFill>
                <a:latin typeface="微软雅黑" panose="020B0503020204020204" pitchFamily="34" charset="-122"/>
                <a:ea typeface="微软雅黑" panose="020B0503020204020204" pitchFamily="34" charset="-122"/>
              </a:rPr>
              <a:t>3Hmis</a:t>
            </a:r>
            <a:r>
              <a:rPr lang="zh-CN" altLang="en-US" sz="1200" dirty="0" smtClean="0">
                <a:solidFill>
                  <a:srgbClr val="000000"/>
                </a:solidFill>
                <a:latin typeface="微软雅黑" panose="020B0503020204020204" pitchFamily="34" charset="-122"/>
                <a:ea typeface="微软雅黑" panose="020B0503020204020204" pitchFamily="34" charset="-122"/>
              </a:rPr>
              <a:t>的</a:t>
            </a:r>
            <a:r>
              <a:rPr lang="zh-CN" altLang="en-US" sz="1200" dirty="0">
                <a:solidFill>
                  <a:srgbClr val="000000"/>
                </a:solidFill>
                <a:latin typeface="微软雅黑" panose="020B0503020204020204" pitchFamily="34" charset="-122"/>
                <a:ea typeface="微软雅黑" panose="020B0503020204020204" pitchFamily="34" charset="-122"/>
              </a:rPr>
              <a:t>移动性与应用场合</a:t>
            </a:r>
            <a:r>
              <a:rPr lang="zh-CN" altLang="en-US" sz="1200" dirty="0" smtClean="0">
                <a:solidFill>
                  <a:srgbClr val="000000"/>
                </a:solidFill>
                <a:latin typeface="微软雅黑" panose="020B0503020204020204" pitchFamily="34" charset="-122"/>
                <a:ea typeface="微软雅黑" panose="020B0503020204020204" pitchFamily="34" charset="-122"/>
              </a:rPr>
              <a:t>。</a:t>
            </a:r>
            <a:endParaRPr lang="zh-CN" altLang="en-US" sz="1200" dirty="0">
              <a:solidFill>
                <a:srgbClr val="000000"/>
              </a:solidFill>
              <a:latin typeface="微软雅黑" panose="020B0503020204020204" pitchFamily="34" charset="-122"/>
              <a:ea typeface="微软雅黑" panose="020B0503020204020204" pitchFamily="34" charset="-122"/>
            </a:endParaRPr>
          </a:p>
        </p:txBody>
      </p:sp>
      <p:sp>
        <p:nvSpPr>
          <p:cNvPr id="7" name="矩形 6"/>
          <p:cNvSpPr/>
          <p:nvPr/>
        </p:nvSpPr>
        <p:spPr>
          <a:xfrm>
            <a:off x="1259632" y="691765"/>
            <a:ext cx="7020272" cy="461665"/>
          </a:xfrm>
          <a:prstGeom prst="rect">
            <a:avLst/>
          </a:prstGeom>
        </p:spPr>
        <p:txBody>
          <a:bodyPr wrap="square">
            <a:spAutoFit/>
          </a:bodyPr>
          <a:lstStyle/>
          <a:p>
            <a:r>
              <a:rPr lang="en-US" altLang="zh-CN" sz="1200" dirty="0" smtClean="0">
                <a:solidFill>
                  <a:srgbClr val="000000"/>
                </a:solidFill>
                <a:latin typeface="微软雅黑" panose="020B0503020204020204" pitchFamily="34" charset="-122"/>
                <a:ea typeface="微软雅黑" panose="020B0503020204020204" pitchFamily="34" charset="-122"/>
              </a:rPr>
              <a:t>3Hmis</a:t>
            </a:r>
            <a:r>
              <a:rPr lang="zh-CN" altLang="en-US" sz="1200" dirty="0" smtClean="0">
                <a:solidFill>
                  <a:srgbClr val="000000"/>
                </a:solidFill>
                <a:latin typeface="微软雅黑" panose="020B0503020204020204" pitchFamily="34" charset="-122"/>
                <a:ea typeface="微软雅黑" panose="020B0503020204020204" pitchFamily="34" charset="-122"/>
              </a:rPr>
              <a:t>提供</a:t>
            </a:r>
            <a:r>
              <a:rPr lang="zh-CN" altLang="en-US" sz="1200" dirty="0">
                <a:solidFill>
                  <a:srgbClr val="000000"/>
                </a:solidFill>
                <a:latin typeface="微软雅黑" panose="020B0503020204020204" pitchFamily="34" charset="-122"/>
                <a:ea typeface="微软雅黑" panose="020B0503020204020204" pitchFamily="34" charset="-122"/>
              </a:rPr>
              <a:t>的流程管理功能</a:t>
            </a:r>
            <a:r>
              <a:rPr lang="zh-CN" altLang="en-US" sz="1200" dirty="0" smtClean="0">
                <a:solidFill>
                  <a:srgbClr val="000000"/>
                </a:solidFill>
                <a:latin typeface="微软雅黑" panose="020B0503020204020204" pitchFamily="34" charset="-122"/>
                <a:ea typeface="微软雅黑" panose="020B0503020204020204" pitchFamily="34" charset="-122"/>
              </a:rPr>
              <a:t>，不仅可作为文件的流转之用，还是</a:t>
            </a:r>
            <a:r>
              <a:rPr lang="zh-CN" altLang="en-US" sz="1200" dirty="0">
                <a:solidFill>
                  <a:srgbClr val="000000"/>
                </a:solidFill>
                <a:latin typeface="微软雅黑" panose="020B0503020204020204" pitchFamily="34" charset="-122"/>
                <a:ea typeface="微软雅黑" panose="020B0503020204020204" pitchFamily="34" charset="-122"/>
              </a:rPr>
              <a:t>所有工作流程的设计与运作工具。比如说，采购、请假、任务等等，都可</a:t>
            </a:r>
            <a:r>
              <a:rPr lang="zh-CN" altLang="en-US" sz="1200" dirty="0" smtClean="0">
                <a:solidFill>
                  <a:srgbClr val="000000"/>
                </a:solidFill>
                <a:latin typeface="微软雅黑" panose="020B0503020204020204" pitchFamily="34" charset="-122"/>
                <a:ea typeface="微软雅黑" panose="020B0503020204020204" pitchFamily="34" charset="-122"/>
              </a:rPr>
              <a:t>利用</a:t>
            </a:r>
            <a:r>
              <a:rPr lang="en-US" altLang="zh-CN" sz="1200" dirty="0" smtClean="0">
                <a:solidFill>
                  <a:srgbClr val="000000"/>
                </a:solidFill>
                <a:latin typeface="微软雅黑" panose="020B0503020204020204" pitchFamily="34" charset="-122"/>
                <a:ea typeface="微软雅黑" panose="020B0503020204020204" pitchFamily="34" charset="-122"/>
              </a:rPr>
              <a:t>3Hmis</a:t>
            </a:r>
            <a:r>
              <a:rPr lang="zh-CN" altLang="en-US" sz="1200" dirty="0" smtClean="0">
                <a:solidFill>
                  <a:srgbClr val="000000"/>
                </a:solidFill>
                <a:latin typeface="微软雅黑" panose="020B0503020204020204" pitchFamily="34" charset="-122"/>
                <a:ea typeface="微软雅黑" panose="020B0503020204020204" pitchFamily="34" charset="-122"/>
              </a:rPr>
              <a:t>的</a:t>
            </a:r>
            <a:r>
              <a:rPr lang="zh-CN" altLang="en-US" sz="1200" dirty="0">
                <a:solidFill>
                  <a:srgbClr val="000000"/>
                </a:solidFill>
                <a:latin typeface="微软雅黑" panose="020B0503020204020204" pitchFamily="34" charset="-122"/>
                <a:ea typeface="微软雅黑" panose="020B0503020204020204" pitchFamily="34" charset="-122"/>
              </a:rPr>
              <a:t>流程管理功能来进行。</a:t>
            </a:r>
          </a:p>
        </p:txBody>
      </p:sp>
      <p:pic>
        <p:nvPicPr>
          <p:cNvPr id="8" name="图片 2"/>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69768" y="1195821"/>
            <a:ext cx="3096344" cy="2672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4"/>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32898" y="1195821"/>
            <a:ext cx="3068637" cy="264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2699792" y="227424"/>
            <a:ext cx="5112297" cy="400110"/>
          </a:xfrm>
          <a:prstGeom prst="rect">
            <a:avLst/>
          </a:prstGeom>
          <a:noFill/>
        </p:spPr>
        <p:txBody>
          <a:bodyPr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知识的传播与共享 </a:t>
            </a:r>
            <a:r>
              <a:rPr lang="en-US" altLang="zh-CN" sz="1600" b="1" dirty="0" smtClean="0">
                <a:solidFill>
                  <a:schemeClr val="bg1"/>
                </a:solidFill>
                <a:latin typeface="微软雅黑" panose="020B0503020204020204" pitchFamily="34" charset="-122"/>
                <a:ea typeface="微软雅黑" panose="020B0503020204020204" pitchFamily="34" charset="-122"/>
              </a:rPr>
              <a:t>| </a:t>
            </a:r>
            <a:r>
              <a:rPr lang="zh-CN" altLang="en-US" sz="1600" b="1" dirty="0" smtClean="0">
                <a:solidFill>
                  <a:schemeClr val="bg1"/>
                </a:solidFill>
                <a:latin typeface="微软雅黑" panose="020B0503020204020204" pitchFamily="34" charset="-122"/>
                <a:ea typeface="微软雅黑" panose="020B0503020204020204" pitchFamily="34" charset="-122"/>
              </a:rPr>
              <a:t>知识与标准化流程管理的结合</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11" name="矩形 10"/>
          <p:cNvSpPr/>
          <p:nvPr/>
        </p:nvSpPr>
        <p:spPr>
          <a:xfrm>
            <a:off x="1159108" y="732629"/>
            <a:ext cx="64054" cy="379935"/>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29347297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427984" y="1874896"/>
            <a:ext cx="4104456" cy="2123658"/>
          </a:xfrm>
          <a:prstGeom prst="rect">
            <a:avLst/>
          </a:prstGeom>
        </p:spPr>
        <p:txBody>
          <a:bodyPr wrap="square">
            <a:spAutoFit/>
          </a:bodyPr>
          <a:lstStyle/>
          <a:p>
            <a:pPr algn="just"/>
            <a:r>
              <a:rPr lang="en-US" altLang="zh-CN" sz="1200" dirty="0">
                <a:latin typeface="微软雅黑" panose="020B0503020204020204" pitchFamily="34" charset="-122"/>
                <a:ea typeface="微软雅黑" panose="020B0503020204020204" pitchFamily="34" charset="-122"/>
              </a:rPr>
              <a:t>3Hmis</a:t>
            </a:r>
            <a:r>
              <a:rPr lang="zh-CN" altLang="en-US" sz="1200" dirty="0">
                <a:latin typeface="微软雅黑" panose="020B0503020204020204" pitchFamily="34" charset="-122"/>
                <a:ea typeface="微软雅黑" panose="020B0503020204020204" pitchFamily="34" charset="-122"/>
              </a:rPr>
              <a:t>采用了全面而又灵活的安全策略，</a:t>
            </a:r>
            <a:r>
              <a:rPr lang="en-US" altLang="zh-CN" sz="1200" dirty="0">
                <a:latin typeface="微软雅黑" panose="020B0503020204020204" pitchFamily="34" charset="-122"/>
                <a:ea typeface="微软雅黑" panose="020B0503020204020204" pitchFamily="34" charset="-122"/>
              </a:rPr>
              <a:t>SSL</a:t>
            </a:r>
            <a:r>
              <a:rPr lang="zh-CN" altLang="en-US" sz="1200" dirty="0">
                <a:latin typeface="微软雅黑" panose="020B0503020204020204" pitchFamily="34" charset="-122"/>
                <a:ea typeface="微软雅黑" panose="020B0503020204020204" pitchFamily="34" charset="-122"/>
              </a:rPr>
              <a:t>网络加密传输、数字证书、电子印章、</a:t>
            </a:r>
            <a:r>
              <a:rPr lang="en-US" altLang="zh-CN" sz="1200" dirty="0" err="1">
                <a:latin typeface="微软雅黑" panose="020B0503020204020204" pitchFamily="34" charset="-122"/>
                <a:ea typeface="微软雅黑" panose="020B0503020204020204" pitchFamily="34" charset="-122"/>
              </a:rPr>
              <a:t>USBKey</a:t>
            </a:r>
            <a:r>
              <a:rPr lang="zh-CN" altLang="en-US" sz="1200" dirty="0">
                <a:latin typeface="微软雅黑" panose="020B0503020204020204" pitchFamily="34" charset="-122"/>
                <a:ea typeface="微软雅黑" panose="020B0503020204020204" pitchFamily="34" charset="-122"/>
              </a:rPr>
              <a:t>加密锁等，都可方便的应用于</a:t>
            </a:r>
            <a:r>
              <a:rPr lang="en-US" altLang="zh-CN" sz="1200" dirty="0">
                <a:latin typeface="微软雅黑" panose="020B0503020204020204" pitchFamily="34" charset="-122"/>
                <a:ea typeface="微软雅黑" panose="020B0503020204020204" pitchFamily="34" charset="-122"/>
              </a:rPr>
              <a:t>3Hmis</a:t>
            </a:r>
            <a:r>
              <a:rPr lang="zh-CN" altLang="en-US" sz="1200" dirty="0">
                <a:latin typeface="微软雅黑" panose="020B0503020204020204" pitchFamily="34" charset="-122"/>
                <a:ea typeface="微软雅黑" panose="020B0503020204020204" pitchFamily="34" charset="-122"/>
              </a:rPr>
              <a:t>系统，用户可根据需要打造适合于自己需要的安全管理体系。</a:t>
            </a:r>
          </a:p>
          <a:p>
            <a:pPr algn="just"/>
            <a:r>
              <a:rPr lang="en-US" altLang="zh-CN" sz="1200" dirty="0">
                <a:latin typeface="微软雅黑" panose="020B0503020204020204" pitchFamily="34" charset="-122"/>
                <a:ea typeface="微软雅黑" panose="020B0503020204020204" pitchFamily="34" charset="-122"/>
              </a:rPr>
              <a:t>3Hmis</a:t>
            </a:r>
            <a:r>
              <a:rPr lang="zh-CN" altLang="en-US" sz="1200" dirty="0">
                <a:latin typeface="微软雅黑" panose="020B0503020204020204" pitchFamily="34" charset="-122"/>
                <a:ea typeface="微软雅黑" panose="020B0503020204020204" pitchFamily="34" charset="-122"/>
              </a:rPr>
              <a:t>提供了具有自主知识产权的多页</a:t>
            </a:r>
            <a:r>
              <a:rPr lang="en-US" altLang="zh-CN" sz="1200" dirty="0" err="1" smtClean="0">
                <a:latin typeface="微软雅黑" panose="020B0503020204020204" pitchFamily="34" charset="-122"/>
                <a:ea typeface="微软雅黑" panose="020B0503020204020204" pitchFamily="34" charset="-122"/>
              </a:rPr>
              <a:t>tif</a:t>
            </a:r>
            <a:r>
              <a:rPr lang="zh-CN" altLang="en-US" sz="1200" dirty="0" smtClean="0">
                <a:latin typeface="微软雅黑" panose="020B0503020204020204" pitchFamily="34" charset="-122"/>
                <a:ea typeface="微软雅黑" panose="020B0503020204020204" pitchFamily="34" charset="-122"/>
              </a:rPr>
              <a:t>文件管理</a:t>
            </a:r>
            <a:r>
              <a:rPr lang="zh-CN" altLang="en-US" sz="1200" dirty="0">
                <a:latin typeface="微软雅黑" panose="020B0503020204020204" pitchFamily="34" charset="-122"/>
                <a:ea typeface="微软雅黑" panose="020B0503020204020204" pitchFamily="34" charset="-122"/>
              </a:rPr>
              <a:t>工具，可非常方便的创建、扫描、编辑、处理和阅读</a:t>
            </a:r>
            <a:r>
              <a:rPr lang="en-US" altLang="zh-CN" sz="1200" dirty="0" err="1">
                <a:latin typeface="微软雅黑" panose="020B0503020204020204" pitchFamily="34" charset="-122"/>
                <a:ea typeface="微软雅黑" panose="020B0503020204020204" pitchFamily="34" charset="-122"/>
              </a:rPr>
              <a:t>tif</a:t>
            </a:r>
            <a:r>
              <a:rPr lang="zh-CN" altLang="en-US" sz="1200" dirty="0">
                <a:latin typeface="微软雅黑" panose="020B0503020204020204" pitchFamily="34" charset="-122"/>
                <a:ea typeface="微软雅黑" panose="020B0503020204020204" pitchFamily="34" charset="-122"/>
              </a:rPr>
              <a:t>文件，并且，提供了完整的权限控制与防扩散功能，可根据系统设置自动给阅读者添加屏幕水印和打印水印，即使通过屏幕拷贝、照相、打印（可控制打印权限）等方式获得文档，也会因为水印的存在而容易溯源，打印证件办理相关事务时，还可通过打印水印限定证件复印件的用途。</a:t>
            </a:r>
          </a:p>
        </p:txBody>
      </p:sp>
      <p:pic>
        <p:nvPicPr>
          <p:cNvPr id="3" name="图片 2"/>
          <p:cNvPicPr/>
          <p:nvPr/>
        </p:nvPicPr>
        <p:blipFill>
          <a:blip r:embed="rId2">
            <a:extLst>
              <a:ext uri="{28A0092B-C50C-407E-A947-70E740481C1C}">
                <a14:useLocalDpi xmlns:a14="http://schemas.microsoft.com/office/drawing/2010/main" val="0"/>
              </a:ext>
            </a:extLst>
          </a:blip>
          <a:srcRect/>
          <a:stretch>
            <a:fillRect/>
          </a:stretch>
        </p:blipFill>
        <p:spPr bwMode="auto">
          <a:xfrm>
            <a:off x="844548" y="858543"/>
            <a:ext cx="2904732" cy="4156364"/>
          </a:xfrm>
          <a:prstGeom prst="rect">
            <a:avLst/>
          </a:prstGeom>
          <a:noFill/>
          <a:ln>
            <a:noFill/>
          </a:ln>
        </p:spPr>
      </p:pic>
      <p:sp>
        <p:nvSpPr>
          <p:cNvPr id="5" name="TextBox 4"/>
          <p:cNvSpPr txBox="1"/>
          <p:nvPr/>
        </p:nvSpPr>
        <p:spPr>
          <a:xfrm>
            <a:off x="2699792" y="227424"/>
            <a:ext cx="3470822" cy="400110"/>
          </a:xfrm>
          <a:prstGeom prst="rect">
            <a:avLst/>
          </a:prstGeom>
          <a:noFill/>
        </p:spPr>
        <p:txBody>
          <a:bodyPr wrap="non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知识的传播与共享 </a:t>
            </a:r>
            <a:r>
              <a:rPr lang="en-US" altLang="zh-CN" sz="1600" b="1" dirty="0" smtClean="0">
                <a:solidFill>
                  <a:schemeClr val="bg1"/>
                </a:solidFill>
                <a:latin typeface="微软雅黑" panose="020B0503020204020204" pitchFamily="34" charset="-122"/>
                <a:ea typeface="微软雅黑" panose="020B0503020204020204" pitchFamily="34" charset="-122"/>
              </a:rPr>
              <a:t>| </a:t>
            </a:r>
            <a:r>
              <a:rPr lang="zh-CN" altLang="en-US" sz="1600" b="1" dirty="0" smtClean="0">
                <a:solidFill>
                  <a:schemeClr val="bg1"/>
                </a:solidFill>
                <a:latin typeface="微软雅黑" panose="020B0503020204020204" pitchFamily="34" charset="-122"/>
                <a:ea typeface="微软雅黑" panose="020B0503020204020204" pitchFamily="34" charset="-122"/>
              </a:rPr>
              <a:t>防扩散功能</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226234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8644" y="915566"/>
            <a:ext cx="4519022" cy="2959359"/>
          </a:xfrm>
          <a:prstGeom prst="rect">
            <a:avLst/>
          </a:prstGeom>
          <a:noFill/>
          <a:ln w="9525">
            <a:solidFill>
              <a:schemeClr val="bg1">
                <a:lumMod val="8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56649" y="2000184"/>
            <a:ext cx="4514579" cy="2963805"/>
          </a:xfrm>
          <a:prstGeom prst="rect">
            <a:avLst/>
          </a:prstGeom>
          <a:noFill/>
          <a:ln w="9525">
            <a:solidFill>
              <a:schemeClr val="bg1">
                <a:lumMod val="8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611560" y="4245373"/>
            <a:ext cx="3262432" cy="276999"/>
          </a:xfrm>
          <a:prstGeom prst="rect">
            <a:avLst/>
          </a:prstGeom>
          <a:noFill/>
        </p:spPr>
        <p:txBody>
          <a:bodyPr wrap="none" rtlCol="0">
            <a:spAutoFit/>
          </a:bodyPr>
          <a:lstStyle/>
          <a:p>
            <a:r>
              <a:rPr lang="zh-CN" altLang="en-US" sz="1200" dirty="0" smtClean="0">
                <a:latin typeface="微软雅黑" panose="020B0503020204020204" pitchFamily="34" charset="-122"/>
                <a:ea typeface="微软雅黑" panose="020B0503020204020204" pitchFamily="34" charset="-122"/>
              </a:rPr>
              <a:t>存储文件的所有历史版本，以便于翻查与管理</a:t>
            </a:r>
            <a:endParaRPr lang="zh-CN" altLang="en-US" sz="1200" dirty="0">
              <a:latin typeface="微软雅黑" panose="020B0503020204020204" pitchFamily="34" charset="-122"/>
              <a:ea typeface="微软雅黑" panose="020B0503020204020204" pitchFamily="34" charset="-122"/>
            </a:endParaRPr>
          </a:p>
        </p:txBody>
      </p:sp>
      <p:sp>
        <p:nvSpPr>
          <p:cNvPr id="5" name="TextBox 4"/>
          <p:cNvSpPr txBox="1"/>
          <p:nvPr/>
        </p:nvSpPr>
        <p:spPr>
          <a:xfrm>
            <a:off x="5364088" y="1347614"/>
            <a:ext cx="2800767" cy="276999"/>
          </a:xfrm>
          <a:prstGeom prst="rect">
            <a:avLst/>
          </a:prstGeom>
          <a:noFill/>
        </p:spPr>
        <p:txBody>
          <a:bodyPr wrap="none" rtlCol="0">
            <a:spAutoFit/>
          </a:bodyPr>
          <a:lstStyle/>
          <a:p>
            <a:r>
              <a:rPr lang="zh-CN" altLang="en-US" sz="1200" dirty="0" smtClean="0">
                <a:latin typeface="微软雅黑" panose="020B0503020204020204" pitchFamily="34" charset="-122"/>
                <a:ea typeface="微软雅黑" panose="020B0503020204020204" pitchFamily="34" charset="-122"/>
              </a:rPr>
              <a:t>日志清单记录所有操作痕迹，有迹可循</a:t>
            </a:r>
            <a:endParaRPr lang="zh-CN" altLang="en-US" sz="1200" dirty="0">
              <a:latin typeface="微软雅黑" panose="020B0503020204020204" pitchFamily="34" charset="-122"/>
              <a:ea typeface="微软雅黑" panose="020B0503020204020204" pitchFamily="34" charset="-122"/>
            </a:endParaRPr>
          </a:p>
        </p:txBody>
      </p:sp>
      <p:sp>
        <p:nvSpPr>
          <p:cNvPr id="6" name="TextBox 5"/>
          <p:cNvSpPr txBox="1"/>
          <p:nvPr/>
        </p:nvSpPr>
        <p:spPr>
          <a:xfrm>
            <a:off x="2699792" y="227424"/>
            <a:ext cx="4701928" cy="400110"/>
          </a:xfrm>
          <a:prstGeom prst="rect">
            <a:avLst/>
          </a:prstGeom>
          <a:noFill/>
        </p:spPr>
        <p:txBody>
          <a:bodyPr wrap="non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知识的传播与共享 </a:t>
            </a:r>
            <a:r>
              <a:rPr lang="en-US" altLang="zh-CN" sz="1600" b="1" dirty="0" smtClean="0">
                <a:solidFill>
                  <a:schemeClr val="bg1"/>
                </a:solidFill>
                <a:latin typeface="微软雅黑" panose="020B0503020204020204" pitchFamily="34" charset="-122"/>
                <a:ea typeface="微软雅黑" panose="020B0503020204020204" pitchFamily="34" charset="-122"/>
              </a:rPr>
              <a:t>| </a:t>
            </a:r>
            <a:r>
              <a:rPr lang="zh-CN" altLang="en-US" sz="1600" b="1" dirty="0" smtClean="0">
                <a:solidFill>
                  <a:schemeClr val="bg1"/>
                </a:solidFill>
                <a:latin typeface="微软雅黑" panose="020B0503020204020204" pitchFamily="34" charset="-122"/>
                <a:ea typeface="微软雅黑" panose="020B0503020204020204" pitchFamily="34" charset="-122"/>
              </a:rPr>
              <a:t>文件使用日志及版本管理</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4986051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49896" y="782729"/>
            <a:ext cx="7020272" cy="461665"/>
          </a:xfrm>
          <a:prstGeom prst="rect">
            <a:avLst/>
          </a:prstGeom>
        </p:spPr>
        <p:txBody>
          <a:bodyPr wrap="square">
            <a:spAutoFit/>
          </a:bodyPr>
          <a:lstStyle/>
          <a:p>
            <a:r>
              <a:rPr lang="zh-CN" altLang="en-US" sz="1200" dirty="0" smtClean="0">
                <a:latin typeface="微软雅黑" panose="020B0503020204020204" pitchFamily="34" charset="-122"/>
                <a:ea typeface="微软雅黑" panose="020B0503020204020204" pitchFamily="34" charset="-122"/>
              </a:rPr>
              <a:t>用户不仅可根据</a:t>
            </a:r>
            <a:r>
              <a:rPr lang="zh-CN" altLang="zh-CN" sz="1200" dirty="0" smtClean="0">
                <a:latin typeface="微软雅黑" panose="020B0503020204020204" pitchFamily="34" charset="-122"/>
                <a:ea typeface="微软雅黑" panose="020B0503020204020204" pitchFamily="34" charset="-122"/>
              </a:rPr>
              <a:t>职能</a:t>
            </a:r>
            <a:r>
              <a:rPr lang="zh-CN" altLang="zh-CN" sz="1200" dirty="0">
                <a:latin typeface="微软雅黑" panose="020B0503020204020204" pitchFamily="34" charset="-122"/>
                <a:ea typeface="微软雅黑" panose="020B0503020204020204" pitchFamily="34" charset="-122"/>
              </a:rPr>
              <a:t>权限和工作</a:t>
            </a:r>
            <a:r>
              <a:rPr lang="zh-CN" altLang="zh-CN" sz="1200" dirty="0" smtClean="0">
                <a:latin typeface="微软雅黑" panose="020B0503020204020204" pitchFamily="34" charset="-122"/>
                <a:ea typeface="微软雅黑" panose="020B0503020204020204" pitchFamily="34" charset="-122"/>
              </a:rPr>
              <a:t>需要</a:t>
            </a:r>
            <a:r>
              <a:rPr lang="zh-CN" altLang="en-US" sz="1200" dirty="0" smtClean="0">
                <a:latin typeface="微软雅黑" panose="020B0503020204020204" pitchFamily="34" charset="-122"/>
                <a:ea typeface="微软雅黑" panose="020B0503020204020204" pitchFamily="34" charset="-122"/>
              </a:rPr>
              <a:t>在系统中进行查阅之外，还可以</a:t>
            </a:r>
            <a:r>
              <a:rPr lang="zh-CN" altLang="zh-CN" sz="1200" dirty="0" smtClean="0">
                <a:latin typeface="微软雅黑" panose="020B0503020204020204" pitchFamily="34" charset="-122"/>
                <a:ea typeface="微软雅黑" panose="020B0503020204020204" pitchFamily="34" charset="-122"/>
              </a:rPr>
              <a:t>实施</a:t>
            </a:r>
            <a:r>
              <a:rPr lang="zh-CN" altLang="zh-CN" sz="1200" dirty="0">
                <a:latin typeface="微软雅黑" panose="020B0503020204020204" pitchFamily="34" charset="-122"/>
                <a:ea typeface="微软雅黑" panose="020B0503020204020204" pitchFamily="34" charset="-122"/>
              </a:rPr>
              <a:t>搜索，对于搜索出的知识，还具备与操作者职能相适应的管理功能，并</a:t>
            </a:r>
            <a:r>
              <a:rPr lang="zh-CN" altLang="zh-CN" sz="1200" dirty="0" smtClean="0">
                <a:latin typeface="微软雅黑" panose="020B0503020204020204" pitchFamily="34" charset="-122"/>
                <a:ea typeface="微软雅黑" panose="020B0503020204020204" pitchFamily="34" charset="-122"/>
              </a:rPr>
              <a:t>可</a:t>
            </a:r>
            <a:r>
              <a:rPr lang="zh-CN" altLang="en-US" sz="1200" dirty="0" smtClean="0">
                <a:latin typeface="微软雅黑" panose="020B0503020204020204" pitchFamily="34" charset="-122"/>
                <a:ea typeface="微软雅黑" panose="020B0503020204020204" pitchFamily="34" charset="-122"/>
              </a:rPr>
              <a:t>根据需要进行高级搜索</a:t>
            </a:r>
            <a:r>
              <a:rPr lang="zh-CN" altLang="zh-CN" sz="1200" dirty="0" smtClean="0">
                <a:latin typeface="微软雅黑" panose="020B0503020204020204" pitchFamily="34" charset="-122"/>
                <a:ea typeface="微软雅黑" panose="020B0503020204020204" pitchFamily="34" charset="-122"/>
              </a:rPr>
              <a:t>。 </a:t>
            </a:r>
            <a:endParaRPr kumimoji="1" lang="zh-CN" altLang="en-US" sz="1200" dirty="0">
              <a:latin typeface="微软雅黑" panose="020B0503020204020204" pitchFamily="34" charset="-122"/>
              <a:ea typeface="微软雅黑" panose="020B0503020204020204" pitchFamily="34" charset="-122"/>
            </a:endParaRPr>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3719" y="1933256"/>
            <a:ext cx="4448175" cy="2286000"/>
          </a:xfrm>
          <a:prstGeom prst="rect">
            <a:avLst/>
          </a:prstGeom>
          <a:noFill/>
          <a:ln w="9525">
            <a:solidFill>
              <a:schemeClr val="bg1">
                <a:lumMod val="75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4" name="矩形 3"/>
          <p:cNvSpPr/>
          <p:nvPr/>
        </p:nvSpPr>
        <p:spPr>
          <a:xfrm>
            <a:off x="4860032" y="2365388"/>
            <a:ext cx="1800200" cy="1384995"/>
          </a:xfrm>
          <a:prstGeom prst="rect">
            <a:avLst/>
          </a:prstGeom>
        </p:spPr>
        <p:txBody>
          <a:bodyPr wrap="square">
            <a:spAutoFit/>
          </a:bodyPr>
          <a:lstStyle/>
          <a:p>
            <a:r>
              <a:rPr lang="zh-CN" altLang="en-US" sz="1200" dirty="0" smtClean="0"/>
              <a:t>例如搜索：</a:t>
            </a:r>
            <a:endParaRPr lang="en-US" altLang="zh-CN" sz="1200" dirty="0" smtClean="0"/>
          </a:p>
          <a:p>
            <a:pPr marL="171450" indent="-171450">
              <a:buFont typeface="Wingdings" panose="05000000000000000000" pitchFamily="2" charset="2"/>
              <a:buChar char="u"/>
            </a:pPr>
            <a:r>
              <a:rPr lang="zh-CN" altLang="en-US" sz="1200" dirty="0" smtClean="0"/>
              <a:t>研发课题</a:t>
            </a:r>
            <a:endParaRPr lang="en-US" altLang="zh-CN" sz="1200" dirty="0" smtClean="0"/>
          </a:p>
          <a:p>
            <a:pPr marL="171450" indent="-171450">
              <a:buFont typeface="Wingdings" panose="05000000000000000000" pitchFamily="2" charset="2"/>
              <a:buChar char="u"/>
            </a:pPr>
            <a:r>
              <a:rPr lang="zh-CN" altLang="en-US" sz="1200" dirty="0" smtClean="0"/>
              <a:t>合同</a:t>
            </a:r>
            <a:endParaRPr lang="en-US" altLang="zh-CN" sz="1200" dirty="0" smtClean="0"/>
          </a:p>
          <a:p>
            <a:pPr marL="171450" indent="-171450">
              <a:buFont typeface="Wingdings" panose="05000000000000000000" pitchFamily="2" charset="2"/>
              <a:buChar char="u"/>
            </a:pPr>
            <a:r>
              <a:rPr lang="zh-CN" altLang="en-US" sz="1200" dirty="0" smtClean="0"/>
              <a:t>销售文案</a:t>
            </a:r>
            <a:endParaRPr lang="en-US" altLang="zh-CN" sz="1200" dirty="0" smtClean="0"/>
          </a:p>
          <a:p>
            <a:pPr marL="171450" indent="-171450">
              <a:buFont typeface="Wingdings" panose="05000000000000000000" pitchFamily="2" charset="2"/>
              <a:buChar char="u"/>
            </a:pPr>
            <a:r>
              <a:rPr lang="zh-CN" altLang="en-US" sz="1200" dirty="0" smtClean="0"/>
              <a:t>企业规章制度</a:t>
            </a:r>
            <a:endParaRPr lang="en-US" altLang="zh-CN" sz="1200" dirty="0" smtClean="0"/>
          </a:p>
          <a:p>
            <a:pPr marL="171450" indent="-171450">
              <a:buFont typeface="Wingdings" panose="05000000000000000000" pitchFamily="2" charset="2"/>
              <a:buChar char="u"/>
            </a:pPr>
            <a:r>
              <a:rPr lang="zh-CN" altLang="en-US" sz="1200" dirty="0" smtClean="0"/>
              <a:t>技术文件</a:t>
            </a:r>
            <a:r>
              <a:rPr lang="zh-CN" altLang="zh-CN" sz="1200" dirty="0" smtClean="0"/>
              <a:t> </a:t>
            </a:r>
            <a:endParaRPr lang="en-US" altLang="zh-CN" sz="1200" dirty="0" smtClean="0"/>
          </a:p>
          <a:p>
            <a:pPr marL="171450" indent="-171450">
              <a:buFont typeface="Wingdings" panose="05000000000000000000" pitchFamily="2" charset="2"/>
              <a:buChar char="u"/>
            </a:pPr>
            <a:r>
              <a:rPr kumimoji="1" lang="en-US" altLang="zh-CN" sz="1200" dirty="0"/>
              <a:t>……</a:t>
            </a:r>
            <a:endParaRPr kumimoji="1" lang="zh-CN" altLang="en-US" sz="1200" dirty="0"/>
          </a:p>
        </p:txBody>
      </p:sp>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13695" y="1930653"/>
            <a:ext cx="2590550" cy="22972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矩形 5"/>
          <p:cNvSpPr/>
          <p:nvPr/>
        </p:nvSpPr>
        <p:spPr>
          <a:xfrm>
            <a:off x="1187624" y="813552"/>
            <a:ext cx="72008" cy="400020"/>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 name="TextBox 6"/>
          <p:cNvSpPr txBox="1"/>
          <p:nvPr/>
        </p:nvSpPr>
        <p:spPr>
          <a:xfrm>
            <a:off x="2699792" y="227424"/>
            <a:ext cx="3265638" cy="400110"/>
          </a:xfrm>
          <a:prstGeom prst="rect">
            <a:avLst/>
          </a:prstGeom>
          <a:noFill/>
        </p:spPr>
        <p:txBody>
          <a:bodyPr wrap="non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知识</a:t>
            </a:r>
            <a:r>
              <a:rPr lang="zh-CN" altLang="en-US" sz="2000" b="1" dirty="0" smtClean="0">
                <a:solidFill>
                  <a:schemeClr val="bg1"/>
                </a:solidFill>
                <a:latin typeface="微软雅黑" panose="020B0503020204020204" pitchFamily="34" charset="-122"/>
                <a:ea typeface="微软雅黑" panose="020B0503020204020204" pitchFamily="34" charset="-122"/>
              </a:rPr>
              <a:t>的使用与创新 </a:t>
            </a:r>
            <a:r>
              <a:rPr lang="en-US" altLang="zh-CN" sz="1600" b="1" dirty="0" smtClean="0">
                <a:solidFill>
                  <a:schemeClr val="bg1"/>
                </a:solidFill>
                <a:latin typeface="微软雅黑" panose="020B0503020204020204" pitchFamily="34" charset="-122"/>
                <a:ea typeface="微软雅黑" panose="020B0503020204020204" pitchFamily="34" charset="-122"/>
              </a:rPr>
              <a:t>| </a:t>
            </a:r>
            <a:r>
              <a:rPr lang="zh-CN" altLang="en-US" sz="1600" b="1" dirty="0" smtClean="0">
                <a:solidFill>
                  <a:schemeClr val="bg1"/>
                </a:solidFill>
                <a:latin typeface="微软雅黑" panose="020B0503020204020204" pitchFamily="34" charset="-122"/>
                <a:ea typeface="微软雅黑" panose="020B0503020204020204" pitchFamily="34" charset="-122"/>
              </a:rPr>
              <a:t>搜索平台</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1088453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308731" y="2432208"/>
            <a:ext cx="1907704" cy="338554"/>
          </a:xfrm>
          <a:prstGeom prst="rect">
            <a:avLst/>
          </a:prstGeom>
        </p:spPr>
        <p:txBody>
          <a:bodyPr wrap="square">
            <a:spAutoFit/>
          </a:bodyPr>
          <a:lstStyle/>
          <a:p>
            <a:pPr algn="ctr"/>
            <a:r>
              <a:rPr lang="zh-CN" altLang="en-US" sz="1600" b="1" dirty="0" smtClean="0">
                <a:latin typeface="微软雅黑" panose="020B0503020204020204" pitchFamily="34" charset="-122"/>
                <a:ea typeface="微软雅黑" panose="020B0503020204020204" pitchFamily="34" charset="-122"/>
              </a:rPr>
              <a:t>论坛中心</a:t>
            </a:r>
            <a:endParaRPr lang="en-US" altLang="zh-CN" sz="1600" b="1" dirty="0" smtClean="0">
              <a:latin typeface="微软雅黑" panose="020B0503020204020204" pitchFamily="34" charset="-122"/>
              <a:ea typeface="微软雅黑" panose="020B0503020204020204" pitchFamily="34" charset="-122"/>
            </a:endParaRPr>
          </a:p>
        </p:txBody>
      </p:sp>
      <p:sp>
        <p:nvSpPr>
          <p:cNvPr id="3" name="矩形 2"/>
          <p:cNvSpPr/>
          <p:nvPr/>
        </p:nvSpPr>
        <p:spPr>
          <a:xfrm>
            <a:off x="5040560" y="2432208"/>
            <a:ext cx="1907704" cy="338554"/>
          </a:xfrm>
          <a:prstGeom prst="rect">
            <a:avLst/>
          </a:prstGeom>
        </p:spPr>
        <p:txBody>
          <a:bodyPr wrap="square">
            <a:spAutoFit/>
          </a:bodyPr>
          <a:lstStyle/>
          <a:p>
            <a:pPr algn="ctr"/>
            <a:r>
              <a:rPr lang="zh-CN" altLang="en-US" sz="1600" b="1" dirty="0" smtClean="0">
                <a:latin typeface="微软雅黑" panose="020B0503020204020204" pitchFamily="34" charset="-122"/>
                <a:ea typeface="微软雅黑" panose="020B0503020204020204" pitchFamily="34" charset="-122"/>
              </a:rPr>
              <a:t>个人微博</a:t>
            </a:r>
            <a:endParaRPr lang="en-US" altLang="zh-CN" sz="1600" b="1" dirty="0" smtClean="0">
              <a:latin typeface="微软雅黑" panose="020B0503020204020204" pitchFamily="34" charset="-122"/>
              <a:ea typeface="微软雅黑" panose="020B0503020204020204" pitchFamily="34" charset="-122"/>
            </a:endParaRPr>
          </a:p>
        </p:txBody>
      </p:sp>
      <p:sp>
        <p:nvSpPr>
          <p:cNvPr id="4" name="矩形 3"/>
          <p:cNvSpPr/>
          <p:nvPr/>
        </p:nvSpPr>
        <p:spPr>
          <a:xfrm>
            <a:off x="5040560" y="4378594"/>
            <a:ext cx="1907704" cy="500137"/>
          </a:xfrm>
          <a:prstGeom prst="rect">
            <a:avLst/>
          </a:prstGeom>
        </p:spPr>
        <p:txBody>
          <a:bodyPr wrap="square">
            <a:spAutoFit/>
          </a:bodyPr>
          <a:lstStyle/>
          <a:p>
            <a:pPr algn="ctr"/>
            <a:r>
              <a:rPr lang="zh-CN" altLang="en-US" sz="1600" b="1" dirty="0" smtClean="0">
                <a:latin typeface="微软雅黑" panose="020B0503020204020204" pitchFamily="34" charset="-122"/>
                <a:ea typeface="微软雅黑" panose="020B0503020204020204" pitchFamily="34" charset="-122"/>
              </a:rPr>
              <a:t>咨询台</a:t>
            </a:r>
            <a:endParaRPr lang="en-US" altLang="zh-CN" sz="1600" b="1" dirty="0" smtClean="0">
              <a:latin typeface="微软雅黑" panose="020B0503020204020204" pitchFamily="34" charset="-122"/>
              <a:ea typeface="微软雅黑" panose="020B0503020204020204" pitchFamily="34" charset="-122"/>
            </a:endParaRPr>
          </a:p>
          <a:p>
            <a:pPr algn="ctr"/>
            <a:r>
              <a:rPr lang="zh-CN" altLang="en-US" sz="1000" b="1" dirty="0" smtClean="0">
                <a:latin typeface="微软雅黑" panose="020B0503020204020204" pitchFamily="34" charset="-122"/>
                <a:ea typeface="微软雅黑" panose="020B0503020204020204" pitchFamily="34" charset="-122"/>
              </a:rPr>
              <a:t>（类似于百度知道）</a:t>
            </a:r>
            <a:endParaRPr lang="en-US" altLang="zh-CN" sz="1000" b="1" dirty="0" smtClean="0">
              <a:latin typeface="微软雅黑" panose="020B0503020204020204" pitchFamily="34" charset="-122"/>
              <a:ea typeface="微软雅黑" panose="020B0503020204020204" pitchFamily="34" charset="-122"/>
            </a:endParaRPr>
          </a:p>
        </p:txBody>
      </p:sp>
      <p:sp>
        <p:nvSpPr>
          <p:cNvPr id="5" name="KSO_Shape"/>
          <p:cNvSpPr>
            <a:spLocks/>
          </p:cNvSpPr>
          <p:nvPr/>
        </p:nvSpPr>
        <p:spPr bwMode="auto">
          <a:xfrm>
            <a:off x="2998757" y="3839007"/>
            <a:ext cx="521462" cy="469877"/>
          </a:xfrm>
          <a:custGeom>
            <a:avLst/>
            <a:gdLst>
              <a:gd name="T0" fmla="*/ 1613206 w 3424"/>
              <a:gd name="T1" fmla="*/ 1446681 h 3394"/>
              <a:gd name="T2" fmla="*/ 1635290 w 3424"/>
              <a:gd name="T3" fmla="*/ 1784818 h 3394"/>
              <a:gd name="T4" fmla="*/ 1328213 w 3424"/>
              <a:gd name="T5" fmla="*/ 1572365 h 3394"/>
              <a:gd name="T6" fmla="*/ 1262486 w 3424"/>
              <a:gd name="T7" fmla="*/ 1577098 h 3394"/>
              <a:gd name="T8" fmla="*/ 725101 w 3424"/>
              <a:gd name="T9" fmla="*/ 1039128 h 3394"/>
              <a:gd name="T10" fmla="*/ 1262486 w 3424"/>
              <a:gd name="T11" fmla="*/ 501684 h 3394"/>
              <a:gd name="T12" fmla="*/ 1800397 w 3424"/>
              <a:gd name="T13" fmla="*/ 1039128 h 3394"/>
              <a:gd name="T14" fmla="*/ 1613206 w 3424"/>
              <a:gd name="T15" fmla="*/ 1446681 h 3394"/>
              <a:gd name="T16" fmla="*/ 1262486 w 3424"/>
              <a:gd name="T17" fmla="*/ 634205 h 3394"/>
              <a:gd name="T18" fmla="*/ 866546 w 3424"/>
              <a:gd name="T19" fmla="*/ 1030714 h 3394"/>
              <a:gd name="T20" fmla="*/ 1262486 w 3424"/>
              <a:gd name="T21" fmla="*/ 1426697 h 3394"/>
              <a:gd name="T22" fmla="*/ 1311387 w 3424"/>
              <a:gd name="T23" fmla="*/ 1423542 h 3394"/>
              <a:gd name="T24" fmla="*/ 1516456 w 3424"/>
              <a:gd name="T25" fmla="*/ 1559218 h 3394"/>
              <a:gd name="T26" fmla="*/ 1521188 w 3424"/>
              <a:gd name="T27" fmla="*/ 1330462 h 3394"/>
              <a:gd name="T28" fmla="*/ 1658952 w 3424"/>
              <a:gd name="T29" fmla="*/ 1030714 h 3394"/>
              <a:gd name="T30" fmla="*/ 1262486 w 3424"/>
              <a:gd name="T31" fmla="*/ 634205 h 3394"/>
              <a:gd name="T32" fmla="*/ 616257 w 3424"/>
              <a:gd name="T33" fmla="*/ 1075413 h 3394"/>
              <a:gd name="T34" fmla="*/ 710379 w 3424"/>
              <a:gd name="T35" fmla="*/ 1414602 h 3394"/>
              <a:gd name="T36" fmla="*/ 707224 w 3424"/>
              <a:gd name="T37" fmla="*/ 1415128 h 3394"/>
              <a:gd name="T38" fmla="*/ 620464 w 3424"/>
              <a:gd name="T39" fmla="*/ 1408818 h 3394"/>
              <a:gd name="T40" fmla="*/ 217162 w 3424"/>
              <a:gd name="T41" fmla="*/ 1688583 h 3394"/>
              <a:gd name="T42" fmla="*/ 246082 w 3424"/>
              <a:gd name="T43" fmla="*/ 1243167 h 3394"/>
              <a:gd name="T44" fmla="*/ 0 w 3424"/>
              <a:gd name="T45" fmla="*/ 707301 h 3394"/>
              <a:gd name="T46" fmla="*/ 707224 w 3424"/>
              <a:gd name="T47" fmla="*/ 0 h 3394"/>
              <a:gd name="T48" fmla="*/ 1350298 w 3424"/>
              <a:gd name="T49" fmla="*/ 414389 h 3394"/>
              <a:gd name="T50" fmla="*/ 1280890 w 3424"/>
              <a:gd name="T51" fmla="*/ 411234 h 3394"/>
              <a:gd name="T52" fmla="*/ 616257 w 3424"/>
              <a:gd name="T53" fmla="*/ 1075413 h 339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3424" h="3394">
                <a:moveTo>
                  <a:pt x="3068" y="2751"/>
                </a:moveTo>
                <a:cubicBezTo>
                  <a:pt x="3110" y="3394"/>
                  <a:pt x="3110" y="3394"/>
                  <a:pt x="3110" y="3394"/>
                </a:cubicBezTo>
                <a:cubicBezTo>
                  <a:pt x="2526" y="2990"/>
                  <a:pt x="2526" y="2990"/>
                  <a:pt x="2526" y="2990"/>
                </a:cubicBezTo>
                <a:cubicBezTo>
                  <a:pt x="2486" y="2995"/>
                  <a:pt x="2444" y="2999"/>
                  <a:pt x="2401" y="2999"/>
                </a:cubicBezTo>
                <a:cubicBezTo>
                  <a:pt x="1837" y="2999"/>
                  <a:pt x="1379" y="2541"/>
                  <a:pt x="1379" y="1976"/>
                </a:cubicBezTo>
                <a:cubicBezTo>
                  <a:pt x="1379" y="1412"/>
                  <a:pt x="1837" y="954"/>
                  <a:pt x="2401" y="954"/>
                </a:cubicBezTo>
                <a:cubicBezTo>
                  <a:pt x="2966" y="954"/>
                  <a:pt x="3424" y="1412"/>
                  <a:pt x="3424" y="1976"/>
                </a:cubicBezTo>
                <a:cubicBezTo>
                  <a:pt x="3424" y="2286"/>
                  <a:pt x="3285" y="2563"/>
                  <a:pt x="3068" y="2751"/>
                </a:cubicBezTo>
                <a:close/>
                <a:moveTo>
                  <a:pt x="2401" y="1206"/>
                </a:moveTo>
                <a:cubicBezTo>
                  <a:pt x="1985" y="1206"/>
                  <a:pt x="1648" y="1544"/>
                  <a:pt x="1648" y="1960"/>
                </a:cubicBezTo>
                <a:cubicBezTo>
                  <a:pt x="1648" y="2376"/>
                  <a:pt x="1985" y="2713"/>
                  <a:pt x="2401" y="2713"/>
                </a:cubicBezTo>
                <a:cubicBezTo>
                  <a:pt x="2433" y="2713"/>
                  <a:pt x="2463" y="2711"/>
                  <a:pt x="2494" y="2707"/>
                </a:cubicBezTo>
                <a:cubicBezTo>
                  <a:pt x="2884" y="2965"/>
                  <a:pt x="2884" y="2965"/>
                  <a:pt x="2884" y="2965"/>
                </a:cubicBezTo>
                <a:cubicBezTo>
                  <a:pt x="2893" y="2530"/>
                  <a:pt x="2893" y="2530"/>
                  <a:pt x="2893" y="2530"/>
                </a:cubicBezTo>
                <a:cubicBezTo>
                  <a:pt x="3053" y="2392"/>
                  <a:pt x="3155" y="2188"/>
                  <a:pt x="3155" y="1960"/>
                </a:cubicBezTo>
                <a:cubicBezTo>
                  <a:pt x="3155" y="1544"/>
                  <a:pt x="2818" y="1206"/>
                  <a:pt x="2401" y="1206"/>
                </a:cubicBezTo>
                <a:close/>
                <a:moveTo>
                  <a:pt x="1172" y="2045"/>
                </a:moveTo>
                <a:cubicBezTo>
                  <a:pt x="1172" y="2281"/>
                  <a:pt x="1238" y="2501"/>
                  <a:pt x="1351" y="2690"/>
                </a:cubicBezTo>
                <a:cubicBezTo>
                  <a:pt x="1349" y="2690"/>
                  <a:pt x="1347" y="2691"/>
                  <a:pt x="1345" y="2691"/>
                </a:cubicBezTo>
                <a:cubicBezTo>
                  <a:pt x="1289" y="2691"/>
                  <a:pt x="1234" y="2686"/>
                  <a:pt x="1180" y="2679"/>
                </a:cubicBezTo>
                <a:cubicBezTo>
                  <a:pt x="413" y="3211"/>
                  <a:pt x="413" y="3211"/>
                  <a:pt x="413" y="3211"/>
                </a:cubicBezTo>
                <a:cubicBezTo>
                  <a:pt x="468" y="2364"/>
                  <a:pt x="468" y="2364"/>
                  <a:pt x="468" y="2364"/>
                </a:cubicBezTo>
                <a:cubicBezTo>
                  <a:pt x="182" y="2117"/>
                  <a:pt x="0" y="1753"/>
                  <a:pt x="0" y="1345"/>
                </a:cubicBezTo>
                <a:cubicBezTo>
                  <a:pt x="0" y="602"/>
                  <a:pt x="602" y="0"/>
                  <a:pt x="1345" y="0"/>
                </a:cubicBezTo>
                <a:cubicBezTo>
                  <a:pt x="1889" y="0"/>
                  <a:pt x="2356" y="324"/>
                  <a:pt x="2568" y="788"/>
                </a:cubicBezTo>
                <a:cubicBezTo>
                  <a:pt x="2525" y="784"/>
                  <a:pt x="2481" y="782"/>
                  <a:pt x="2436" y="782"/>
                </a:cubicBezTo>
                <a:cubicBezTo>
                  <a:pt x="1738" y="782"/>
                  <a:pt x="1172" y="1347"/>
                  <a:pt x="1172" y="2045"/>
                </a:cubicBezTo>
                <a:close/>
              </a:path>
            </a:pathLst>
          </a:custGeom>
          <a:solidFill>
            <a:srgbClr val="002060"/>
          </a:solidFill>
          <a:ln>
            <a:noFill/>
          </a:ln>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latin typeface="微软雅黑" panose="020B0503020204020204" pitchFamily="34" charset="-122"/>
              <a:ea typeface="微软雅黑" panose="020B0503020204020204" pitchFamily="34" charset="-122"/>
            </a:endParaRPr>
          </a:p>
        </p:txBody>
      </p:sp>
      <p:sp>
        <p:nvSpPr>
          <p:cNvPr id="6" name="KSO_Shape"/>
          <p:cNvSpPr>
            <a:spLocks/>
          </p:cNvSpPr>
          <p:nvPr/>
        </p:nvSpPr>
        <p:spPr bwMode="auto">
          <a:xfrm>
            <a:off x="5735061" y="3839007"/>
            <a:ext cx="518703" cy="521460"/>
          </a:xfrm>
          <a:custGeom>
            <a:avLst/>
            <a:gdLst>
              <a:gd name="T0" fmla="*/ 942322 w 3841"/>
              <a:gd name="T1" fmla="*/ 1696878 h 3861"/>
              <a:gd name="T2" fmla="*/ 612206 w 3841"/>
              <a:gd name="T3" fmla="*/ 1630196 h 3861"/>
              <a:gd name="T4" fmla="*/ 0 w 3841"/>
              <a:gd name="T5" fmla="*/ 1797599 h 3861"/>
              <a:gd name="T6" fmla="*/ 282090 w 3841"/>
              <a:gd name="T7" fmla="*/ 1380724 h 3861"/>
              <a:gd name="T8" fmla="*/ 93719 w 3841"/>
              <a:gd name="T9" fmla="*/ 848206 h 3861"/>
              <a:gd name="T10" fmla="*/ 942322 w 3841"/>
              <a:gd name="T11" fmla="*/ 0 h 3861"/>
              <a:gd name="T12" fmla="*/ 1790924 w 3841"/>
              <a:gd name="T13" fmla="*/ 848206 h 3861"/>
              <a:gd name="T14" fmla="*/ 942322 w 3841"/>
              <a:gd name="T15" fmla="*/ 1696878 h 3861"/>
              <a:gd name="T16" fmla="*/ 682146 w 3841"/>
              <a:gd name="T17" fmla="*/ 1245496 h 3861"/>
              <a:gd name="T18" fmla="*/ 803375 w 3841"/>
              <a:gd name="T19" fmla="*/ 1371398 h 3861"/>
              <a:gd name="T20" fmla="*/ 956776 w 3841"/>
              <a:gd name="T21" fmla="*/ 1221248 h 3861"/>
              <a:gd name="T22" fmla="*/ 830884 w 3841"/>
              <a:gd name="T23" fmla="*/ 1092082 h 3861"/>
              <a:gd name="T24" fmla="*/ 682146 w 3841"/>
              <a:gd name="T25" fmla="*/ 1245496 h 3861"/>
              <a:gd name="T26" fmla="*/ 988948 w 3841"/>
              <a:gd name="T27" fmla="*/ 301698 h 3861"/>
              <a:gd name="T28" fmla="*/ 729705 w 3841"/>
              <a:gd name="T29" fmla="*/ 367913 h 3861"/>
              <a:gd name="T30" fmla="*/ 758613 w 3841"/>
              <a:gd name="T31" fmla="*/ 522726 h 3861"/>
              <a:gd name="T32" fmla="*/ 926002 w 3841"/>
              <a:gd name="T33" fmla="*/ 479826 h 3861"/>
              <a:gd name="T34" fmla="*/ 1015059 w 3841"/>
              <a:gd name="T35" fmla="*/ 553502 h 3861"/>
              <a:gd name="T36" fmla="*/ 892431 w 3841"/>
              <a:gd name="T37" fmla="*/ 723703 h 3861"/>
              <a:gd name="T38" fmla="*/ 752552 w 3841"/>
              <a:gd name="T39" fmla="*/ 978771 h 3861"/>
              <a:gd name="T40" fmla="*/ 747889 w 3841"/>
              <a:gd name="T41" fmla="*/ 1018406 h 3861"/>
              <a:gd name="T42" fmla="*/ 962837 w 3841"/>
              <a:gd name="T43" fmla="*/ 1018406 h 3861"/>
              <a:gd name="T44" fmla="*/ 970298 w 3841"/>
              <a:gd name="T45" fmla="*/ 981568 h 3861"/>
              <a:gd name="T46" fmla="*/ 1074741 w 3841"/>
              <a:gd name="T47" fmla="*/ 800643 h 3861"/>
              <a:gd name="T48" fmla="*/ 1242130 w 3841"/>
              <a:gd name="T49" fmla="*/ 510602 h 3861"/>
              <a:gd name="T50" fmla="*/ 988948 w 3841"/>
              <a:gd name="T51" fmla="*/ 301698 h 386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841" h="3861">
                <a:moveTo>
                  <a:pt x="2021" y="3639"/>
                </a:moveTo>
                <a:cubicBezTo>
                  <a:pt x="1770" y="3639"/>
                  <a:pt x="1531" y="3588"/>
                  <a:pt x="1313" y="3496"/>
                </a:cubicBezTo>
                <a:cubicBezTo>
                  <a:pt x="830" y="3861"/>
                  <a:pt x="0" y="3855"/>
                  <a:pt x="0" y="3855"/>
                </a:cubicBezTo>
                <a:cubicBezTo>
                  <a:pt x="0" y="3855"/>
                  <a:pt x="417" y="3566"/>
                  <a:pt x="605" y="2961"/>
                </a:cubicBezTo>
                <a:cubicBezTo>
                  <a:pt x="352" y="2648"/>
                  <a:pt x="201" y="2252"/>
                  <a:pt x="201" y="1819"/>
                </a:cubicBezTo>
                <a:cubicBezTo>
                  <a:pt x="201" y="814"/>
                  <a:pt x="1016" y="0"/>
                  <a:pt x="2021" y="0"/>
                </a:cubicBezTo>
                <a:cubicBezTo>
                  <a:pt x="3026" y="0"/>
                  <a:pt x="3841" y="814"/>
                  <a:pt x="3841" y="1819"/>
                </a:cubicBezTo>
                <a:cubicBezTo>
                  <a:pt x="3841" y="2824"/>
                  <a:pt x="3026" y="3639"/>
                  <a:pt x="2021" y="3639"/>
                </a:cubicBezTo>
                <a:close/>
                <a:moveTo>
                  <a:pt x="1463" y="2671"/>
                </a:moveTo>
                <a:cubicBezTo>
                  <a:pt x="1463" y="2826"/>
                  <a:pt x="1568" y="2941"/>
                  <a:pt x="1723" y="2941"/>
                </a:cubicBezTo>
                <a:cubicBezTo>
                  <a:pt x="1917" y="2941"/>
                  <a:pt x="2052" y="2806"/>
                  <a:pt x="2052" y="2619"/>
                </a:cubicBezTo>
                <a:cubicBezTo>
                  <a:pt x="2052" y="2457"/>
                  <a:pt x="1940" y="2342"/>
                  <a:pt x="1782" y="2342"/>
                </a:cubicBezTo>
                <a:cubicBezTo>
                  <a:pt x="1595" y="2342"/>
                  <a:pt x="1463" y="2497"/>
                  <a:pt x="1463" y="2671"/>
                </a:cubicBezTo>
                <a:close/>
                <a:moveTo>
                  <a:pt x="2121" y="647"/>
                </a:moveTo>
                <a:cubicBezTo>
                  <a:pt x="1874" y="647"/>
                  <a:pt x="1687" y="716"/>
                  <a:pt x="1565" y="789"/>
                </a:cubicBezTo>
                <a:cubicBezTo>
                  <a:pt x="1627" y="1121"/>
                  <a:pt x="1627" y="1121"/>
                  <a:pt x="1627" y="1121"/>
                </a:cubicBezTo>
                <a:cubicBezTo>
                  <a:pt x="1720" y="1065"/>
                  <a:pt x="1838" y="1029"/>
                  <a:pt x="1986" y="1029"/>
                </a:cubicBezTo>
                <a:cubicBezTo>
                  <a:pt x="2134" y="1032"/>
                  <a:pt x="2177" y="1101"/>
                  <a:pt x="2177" y="1187"/>
                </a:cubicBezTo>
                <a:cubicBezTo>
                  <a:pt x="2177" y="1302"/>
                  <a:pt x="2042" y="1414"/>
                  <a:pt x="1914" y="1552"/>
                </a:cubicBezTo>
                <a:cubicBezTo>
                  <a:pt x="1729" y="1747"/>
                  <a:pt x="1641" y="1921"/>
                  <a:pt x="1614" y="2099"/>
                </a:cubicBezTo>
                <a:cubicBezTo>
                  <a:pt x="1611" y="2125"/>
                  <a:pt x="1608" y="2155"/>
                  <a:pt x="1604" y="2184"/>
                </a:cubicBezTo>
                <a:cubicBezTo>
                  <a:pt x="2065" y="2184"/>
                  <a:pt x="2065" y="2184"/>
                  <a:pt x="2065" y="2184"/>
                </a:cubicBezTo>
                <a:cubicBezTo>
                  <a:pt x="2072" y="2155"/>
                  <a:pt x="2075" y="2128"/>
                  <a:pt x="2081" y="2105"/>
                </a:cubicBezTo>
                <a:cubicBezTo>
                  <a:pt x="2111" y="1957"/>
                  <a:pt x="2177" y="1845"/>
                  <a:pt x="2305" y="1717"/>
                </a:cubicBezTo>
                <a:cubicBezTo>
                  <a:pt x="2490" y="1526"/>
                  <a:pt x="2664" y="1358"/>
                  <a:pt x="2664" y="1095"/>
                </a:cubicBezTo>
                <a:cubicBezTo>
                  <a:pt x="2664" y="825"/>
                  <a:pt x="2437" y="647"/>
                  <a:pt x="2121" y="647"/>
                </a:cubicBezTo>
                <a:close/>
              </a:path>
            </a:pathLst>
          </a:custGeom>
          <a:solidFill>
            <a:srgbClr val="002060"/>
          </a:solidFill>
          <a:ln>
            <a:noFill/>
          </a:ln>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latin typeface="微软雅黑" panose="020B0503020204020204" pitchFamily="34" charset="-122"/>
              <a:ea typeface="微软雅黑" panose="020B0503020204020204" pitchFamily="34" charset="-122"/>
            </a:endParaRPr>
          </a:p>
        </p:txBody>
      </p:sp>
      <p:sp>
        <p:nvSpPr>
          <p:cNvPr id="7" name="KSO_Shape"/>
          <p:cNvSpPr>
            <a:spLocks/>
          </p:cNvSpPr>
          <p:nvPr/>
        </p:nvSpPr>
        <p:spPr bwMode="auto">
          <a:xfrm>
            <a:off x="5743048" y="1851670"/>
            <a:ext cx="474056" cy="440614"/>
          </a:xfrm>
          <a:custGeom>
            <a:avLst/>
            <a:gdLst>
              <a:gd name="T0" fmla="*/ 1678361 w 3644"/>
              <a:gd name="T1" fmla="*/ 0 h 3384"/>
              <a:gd name="T2" fmla="*/ 122036 w 3644"/>
              <a:gd name="T3" fmla="*/ 0 h 3384"/>
              <a:gd name="T4" fmla="*/ 0 w 3644"/>
              <a:gd name="T5" fmla="*/ 122102 h 3384"/>
              <a:gd name="T6" fmla="*/ 0 w 3644"/>
              <a:gd name="T7" fmla="*/ 1180975 h 3384"/>
              <a:gd name="T8" fmla="*/ 122036 w 3644"/>
              <a:gd name="T9" fmla="*/ 1303077 h 3384"/>
              <a:gd name="T10" fmla="*/ 1012847 w 3644"/>
              <a:gd name="T11" fmla="*/ 1303077 h 3384"/>
              <a:gd name="T12" fmla="*/ 1269764 w 3644"/>
              <a:gd name="T13" fmla="*/ 1672842 h 3384"/>
              <a:gd name="T14" fmla="*/ 1253954 w 3644"/>
              <a:gd name="T15" fmla="*/ 1303077 h 3384"/>
              <a:gd name="T16" fmla="*/ 1678361 w 3644"/>
              <a:gd name="T17" fmla="*/ 1303077 h 3384"/>
              <a:gd name="T18" fmla="*/ 1800397 w 3644"/>
              <a:gd name="T19" fmla="*/ 1180975 h 3384"/>
              <a:gd name="T20" fmla="*/ 1800397 w 3644"/>
              <a:gd name="T21" fmla="*/ 122102 h 3384"/>
              <a:gd name="T22" fmla="*/ 1678361 w 3644"/>
              <a:gd name="T23" fmla="*/ 0 h 3384"/>
              <a:gd name="T24" fmla="*/ 1069171 w 3644"/>
              <a:gd name="T25" fmla="*/ 932817 h 3384"/>
              <a:gd name="T26" fmla="*/ 369566 w 3644"/>
              <a:gd name="T27" fmla="*/ 932817 h 3384"/>
              <a:gd name="T28" fmla="*/ 313241 w 3644"/>
              <a:gd name="T29" fmla="*/ 876957 h 3384"/>
              <a:gd name="T30" fmla="*/ 369566 w 3644"/>
              <a:gd name="T31" fmla="*/ 820602 h 3384"/>
              <a:gd name="T32" fmla="*/ 1069171 w 3644"/>
              <a:gd name="T33" fmla="*/ 820602 h 3384"/>
              <a:gd name="T34" fmla="*/ 1125495 w 3644"/>
              <a:gd name="T35" fmla="*/ 876957 h 3384"/>
              <a:gd name="T36" fmla="*/ 1069171 w 3644"/>
              <a:gd name="T37" fmla="*/ 932817 h 3384"/>
              <a:gd name="T38" fmla="*/ 1430831 w 3644"/>
              <a:gd name="T39" fmla="*/ 691580 h 3384"/>
              <a:gd name="T40" fmla="*/ 369566 w 3644"/>
              <a:gd name="T41" fmla="*/ 691580 h 3384"/>
              <a:gd name="T42" fmla="*/ 313241 w 3644"/>
              <a:gd name="T43" fmla="*/ 635225 h 3384"/>
              <a:gd name="T44" fmla="*/ 369566 w 3644"/>
              <a:gd name="T45" fmla="*/ 579365 h 3384"/>
              <a:gd name="T46" fmla="*/ 1430831 w 3644"/>
              <a:gd name="T47" fmla="*/ 579365 h 3384"/>
              <a:gd name="T48" fmla="*/ 1487156 w 3644"/>
              <a:gd name="T49" fmla="*/ 635225 h 3384"/>
              <a:gd name="T50" fmla="*/ 1430831 w 3644"/>
              <a:gd name="T51" fmla="*/ 691580 h 3384"/>
              <a:gd name="T52" fmla="*/ 1430831 w 3644"/>
              <a:gd name="T53" fmla="*/ 450343 h 3384"/>
              <a:gd name="T54" fmla="*/ 369566 w 3644"/>
              <a:gd name="T55" fmla="*/ 450343 h 3384"/>
              <a:gd name="T56" fmla="*/ 313241 w 3644"/>
              <a:gd name="T57" fmla="*/ 393988 h 3384"/>
              <a:gd name="T58" fmla="*/ 369566 w 3644"/>
              <a:gd name="T59" fmla="*/ 337633 h 3384"/>
              <a:gd name="T60" fmla="*/ 1430831 w 3644"/>
              <a:gd name="T61" fmla="*/ 337633 h 3384"/>
              <a:gd name="T62" fmla="*/ 1487156 w 3644"/>
              <a:gd name="T63" fmla="*/ 393988 h 3384"/>
              <a:gd name="T64" fmla="*/ 1430831 w 3644"/>
              <a:gd name="T65" fmla="*/ 450343 h 338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644" h="3384">
                <a:moveTo>
                  <a:pt x="3397" y="0"/>
                </a:moveTo>
                <a:cubicBezTo>
                  <a:pt x="247" y="0"/>
                  <a:pt x="247" y="0"/>
                  <a:pt x="247" y="0"/>
                </a:cubicBezTo>
                <a:cubicBezTo>
                  <a:pt x="110" y="0"/>
                  <a:pt x="0" y="111"/>
                  <a:pt x="0" y="247"/>
                </a:cubicBezTo>
                <a:cubicBezTo>
                  <a:pt x="0" y="2389"/>
                  <a:pt x="0" y="2389"/>
                  <a:pt x="0" y="2389"/>
                </a:cubicBezTo>
                <a:cubicBezTo>
                  <a:pt x="0" y="2525"/>
                  <a:pt x="110" y="2636"/>
                  <a:pt x="247" y="2636"/>
                </a:cubicBezTo>
                <a:cubicBezTo>
                  <a:pt x="2050" y="2636"/>
                  <a:pt x="2050" y="2636"/>
                  <a:pt x="2050" y="2636"/>
                </a:cubicBezTo>
                <a:cubicBezTo>
                  <a:pt x="2570" y="3384"/>
                  <a:pt x="2570" y="3384"/>
                  <a:pt x="2570" y="3384"/>
                </a:cubicBezTo>
                <a:cubicBezTo>
                  <a:pt x="2538" y="2636"/>
                  <a:pt x="2538" y="2636"/>
                  <a:pt x="2538" y="2636"/>
                </a:cubicBezTo>
                <a:cubicBezTo>
                  <a:pt x="3397" y="2636"/>
                  <a:pt x="3397" y="2636"/>
                  <a:pt x="3397" y="2636"/>
                </a:cubicBezTo>
                <a:cubicBezTo>
                  <a:pt x="3534" y="2636"/>
                  <a:pt x="3644" y="2525"/>
                  <a:pt x="3644" y="2389"/>
                </a:cubicBezTo>
                <a:cubicBezTo>
                  <a:pt x="3644" y="247"/>
                  <a:pt x="3644" y="247"/>
                  <a:pt x="3644" y="247"/>
                </a:cubicBezTo>
                <a:cubicBezTo>
                  <a:pt x="3644" y="111"/>
                  <a:pt x="3534" y="0"/>
                  <a:pt x="3397" y="0"/>
                </a:cubicBezTo>
                <a:close/>
                <a:moveTo>
                  <a:pt x="2164" y="1887"/>
                </a:moveTo>
                <a:cubicBezTo>
                  <a:pt x="748" y="1887"/>
                  <a:pt x="748" y="1887"/>
                  <a:pt x="748" y="1887"/>
                </a:cubicBezTo>
                <a:cubicBezTo>
                  <a:pt x="685" y="1887"/>
                  <a:pt x="634" y="1837"/>
                  <a:pt x="634" y="1774"/>
                </a:cubicBezTo>
                <a:cubicBezTo>
                  <a:pt x="634" y="1711"/>
                  <a:pt x="685" y="1660"/>
                  <a:pt x="748" y="1660"/>
                </a:cubicBezTo>
                <a:cubicBezTo>
                  <a:pt x="2164" y="1660"/>
                  <a:pt x="2164" y="1660"/>
                  <a:pt x="2164" y="1660"/>
                </a:cubicBezTo>
                <a:cubicBezTo>
                  <a:pt x="2227" y="1660"/>
                  <a:pt x="2278" y="1711"/>
                  <a:pt x="2278" y="1774"/>
                </a:cubicBezTo>
                <a:cubicBezTo>
                  <a:pt x="2278" y="1837"/>
                  <a:pt x="2227" y="1887"/>
                  <a:pt x="2164" y="1887"/>
                </a:cubicBezTo>
                <a:close/>
                <a:moveTo>
                  <a:pt x="2896" y="1399"/>
                </a:moveTo>
                <a:cubicBezTo>
                  <a:pt x="748" y="1399"/>
                  <a:pt x="748" y="1399"/>
                  <a:pt x="748" y="1399"/>
                </a:cubicBezTo>
                <a:cubicBezTo>
                  <a:pt x="685" y="1399"/>
                  <a:pt x="634" y="1348"/>
                  <a:pt x="634" y="1285"/>
                </a:cubicBezTo>
                <a:cubicBezTo>
                  <a:pt x="634" y="1223"/>
                  <a:pt x="685" y="1172"/>
                  <a:pt x="748" y="1172"/>
                </a:cubicBezTo>
                <a:cubicBezTo>
                  <a:pt x="2896" y="1172"/>
                  <a:pt x="2896" y="1172"/>
                  <a:pt x="2896" y="1172"/>
                </a:cubicBezTo>
                <a:cubicBezTo>
                  <a:pt x="2959" y="1172"/>
                  <a:pt x="3010" y="1223"/>
                  <a:pt x="3010" y="1285"/>
                </a:cubicBezTo>
                <a:cubicBezTo>
                  <a:pt x="3010" y="1348"/>
                  <a:pt x="2959" y="1399"/>
                  <a:pt x="2896" y="1399"/>
                </a:cubicBezTo>
                <a:close/>
                <a:moveTo>
                  <a:pt x="2896" y="911"/>
                </a:moveTo>
                <a:cubicBezTo>
                  <a:pt x="748" y="911"/>
                  <a:pt x="748" y="911"/>
                  <a:pt x="748" y="911"/>
                </a:cubicBezTo>
                <a:cubicBezTo>
                  <a:pt x="685" y="911"/>
                  <a:pt x="634" y="860"/>
                  <a:pt x="634" y="797"/>
                </a:cubicBezTo>
                <a:cubicBezTo>
                  <a:pt x="634" y="734"/>
                  <a:pt x="685" y="683"/>
                  <a:pt x="748" y="683"/>
                </a:cubicBezTo>
                <a:cubicBezTo>
                  <a:pt x="2896" y="683"/>
                  <a:pt x="2896" y="683"/>
                  <a:pt x="2896" y="683"/>
                </a:cubicBezTo>
                <a:cubicBezTo>
                  <a:pt x="2959" y="683"/>
                  <a:pt x="3010" y="734"/>
                  <a:pt x="3010" y="797"/>
                </a:cubicBezTo>
                <a:cubicBezTo>
                  <a:pt x="3010" y="860"/>
                  <a:pt x="2959" y="911"/>
                  <a:pt x="2896" y="911"/>
                </a:cubicBezTo>
                <a:close/>
              </a:path>
            </a:pathLst>
          </a:custGeom>
          <a:solidFill>
            <a:srgbClr val="002060"/>
          </a:solidFill>
          <a:ln>
            <a:noFill/>
          </a:ln>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latin typeface="微软雅黑" panose="020B0503020204020204" pitchFamily="34" charset="-122"/>
              <a:ea typeface="微软雅黑" panose="020B0503020204020204" pitchFamily="34" charset="-122"/>
            </a:endParaRPr>
          </a:p>
        </p:txBody>
      </p:sp>
      <p:sp>
        <p:nvSpPr>
          <p:cNvPr id="8" name="KSO_Shape"/>
          <p:cNvSpPr>
            <a:spLocks/>
          </p:cNvSpPr>
          <p:nvPr/>
        </p:nvSpPr>
        <p:spPr bwMode="auto">
          <a:xfrm>
            <a:off x="2974201" y="1785174"/>
            <a:ext cx="570573" cy="573606"/>
          </a:xfrm>
          <a:custGeom>
            <a:avLst/>
            <a:gdLst>
              <a:gd name="T0" fmla="*/ 219805 w 3876"/>
              <a:gd name="T1" fmla="*/ 1216897 h 3897"/>
              <a:gd name="T2" fmla="*/ 219805 w 3876"/>
              <a:gd name="T3" fmla="*/ 562711 h 3897"/>
              <a:gd name="T4" fmla="*/ 562905 w 3876"/>
              <a:gd name="T5" fmla="*/ 219448 h 3897"/>
              <a:gd name="T6" fmla="*/ 1442127 w 3876"/>
              <a:gd name="T7" fmla="*/ 219448 h 3897"/>
              <a:gd name="T8" fmla="*/ 1125348 w 3876"/>
              <a:gd name="T9" fmla="*/ 0 h 3897"/>
              <a:gd name="T10" fmla="*/ 337558 w 3876"/>
              <a:gd name="T11" fmla="*/ 0 h 3897"/>
              <a:gd name="T12" fmla="*/ 0 w 3876"/>
              <a:gd name="T13" fmla="*/ 337257 h 3897"/>
              <a:gd name="T14" fmla="*/ 0 w 3876"/>
              <a:gd name="T15" fmla="*/ 899968 h 3897"/>
              <a:gd name="T16" fmla="*/ 219805 w 3876"/>
              <a:gd name="T17" fmla="*/ 1216897 h 3897"/>
              <a:gd name="T18" fmla="*/ 327399 w 3876"/>
              <a:gd name="T19" fmla="*/ 674976 h 3897"/>
              <a:gd name="T20" fmla="*/ 327399 w 3876"/>
              <a:gd name="T21" fmla="*/ 1125421 h 3897"/>
              <a:gd name="T22" fmla="*/ 675117 w 3876"/>
              <a:gd name="T23" fmla="*/ 1457596 h 3897"/>
              <a:gd name="T24" fmla="*/ 1012675 w 3876"/>
              <a:gd name="T25" fmla="*/ 1457596 h 3897"/>
              <a:gd name="T26" fmla="*/ 1237560 w 3876"/>
              <a:gd name="T27" fmla="*/ 1800397 h 3897"/>
              <a:gd name="T28" fmla="*/ 1462445 w 3876"/>
              <a:gd name="T29" fmla="*/ 1457596 h 3897"/>
              <a:gd name="T30" fmla="*/ 1789844 w 3876"/>
              <a:gd name="T31" fmla="*/ 1125421 h 3897"/>
              <a:gd name="T32" fmla="*/ 1789844 w 3876"/>
              <a:gd name="T33" fmla="*/ 674976 h 3897"/>
              <a:gd name="T34" fmla="*/ 1462445 w 3876"/>
              <a:gd name="T35" fmla="*/ 332175 h 3897"/>
              <a:gd name="T36" fmla="*/ 675117 w 3876"/>
              <a:gd name="T37" fmla="*/ 332175 h 3897"/>
              <a:gd name="T38" fmla="*/ 327399 w 3876"/>
              <a:gd name="T39" fmla="*/ 674976 h 3897"/>
              <a:gd name="T40" fmla="*/ 1570039 w 3876"/>
              <a:gd name="T41" fmla="*/ 659268 h 3897"/>
              <a:gd name="T42" fmla="*/ 1570039 w 3876"/>
              <a:gd name="T43" fmla="*/ 1125421 h 3897"/>
              <a:gd name="T44" fmla="*/ 1457365 w 3876"/>
              <a:gd name="T45" fmla="*/ 1237686 h 3897"/>
              <a:gd name="T46" fmla="*/ 1387637 w 3876"/>
              <a:gd name="T47" fmla="*/ 1237686 h 3897"/>
              <a:gd name="T48" fmla="*/ 1237560 w 3876"/>
              <a:gd name="T49" fmla="*/ 1462678 h 3897"/>
              <a:gd name="T50" fmla="*/ 1087483 w 3876"/>
              <a:gd name="T51" fmla="*/ 1237686 h 3897"/>
              <a:gd name="T52" fmla="*/ 675117 w 3876"/>
              <a:gd name="T53" fmla="*/ 1237686 h 3897"/>
              <a:gd name="T54" fmla="*/ 547205 w 3876"/>
              <a:gd name="T55" fmla="*/ 1125421 h 3897"/>
              <a:gd name="T56" fmla="*/ 547205 w 3876"/>
              <a:gd name="T57" fmla="*/ 659268 h 3897"/>
              <a:gd name="T58" fmla="*/ 675117 w 3876"/>
              <a:gd name="T59" fmla="*/ 547003 h 3897"/>
              <a:gd name="T60" fmla="*/ 1457365 w 3876"/>
              <a:gd name="T61" fmla="*/ 547003 h 3897"/>
              <a:gd name="T62" fmla="*/ 1570039 w 3876"/>
              <a:gd name="T63" fmla="*/ 659268 h 389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876" h="3897">
                <a:moveTo>
                  <a:pt x="476" y="2634"/>
                </a:moveTo>
                <a:cubicBezTo>
                  <a:pt x="476" y="1218"/>
                  <a:pt x="476" y="1218"/>
                  <a:pt x="476" y="1218"/>
                </a:cubicBezTo>
                <a:cubicBezTo>
                  <a:pt x="476" y="814"/>
                  <a:pt x="815" y="475"/>
                  <a:pt x="1219" y="475"/>
                </a:cubicBezTo>
                <a:cubicBezTo>
                  <a:pt x="3123" y="475"/>
                  <a:pt x="3123" y="475"/>
                  <a:pt x="3123" y="475"/>
                </a:cubicBezTo>
                <a:cubicBezTo>
                  <a:pt x="3022" y="192"/>
                  <a:pt x="2754" y="0"/>
                  <a:pt x="2437" y="0"/>
                </a:cubicBezTo>
                <a:cubicBezTo>
                  <a:pt x="731" y="0"/>
                  <a:pt x="731" y="0"/>
                  <a:pt x="731" y="0"/>
                </a:cubicBezTo>
                <a:cubicBezTo>
                  <a:pt x="328" y="0"/>
                  <a:pt x="0" y="327"/>
                  <a:pt x="0" y="730"/>
                </a:cubicBezTo>
                <a:cubicBezTo>
                  <a:pt x="0" y="1948"/>
                  <a:pt x="0" y="1948"/>
                  <a:pt x="0" y="1948"/>
                </a:cubicBezTo>
                <a:cubicBezTo>
                  <a:pt x="0" y="2266"/>
                  <a:pt x="193" y="2534"/>
                  <a:pt x="476" y="2634"/>
                </a:cubicBezTo>
                <a:close/>
                <a:moveTo>
                  <a:pt x="709" y="1461"/>
                </a:moveTo>
                <a:cubicBezTo>
                  <a:pt x="709" y="2436"/>
                  <a:pt x="709" y="2436"/>
                  <a:pt x="709" y="2436"/>
                </a:cubicBezTo>
                <a:cubicBezTo>
                  <a:pt x="709" y="2839"/>
                  <a:pt x="1058" y="3155"/>
                  <a:pt x="1462" y="3155"/>
                </a:cubicBezTo>
                <a:cubicBezTo>
                  <a:pt x="2193" y="3155"/>
                  <a:pt x="2193" y="3155"/>
                  <a:pt x="2193" y="3155"/>
                </a:cubicBezTo>
                <a:cubicBezTo>
                  <a:pt x="2680" y="3897"/>
                  <a:pt x="2680" y="3897"/>
                  <a:pt x="2680" y="3897"/>
                </a:cubicBezTo>
                <a:cubicBezTo>
                  <a:pt x="3167" y="3155"/>
                  <a:pt x="3167" y="3155"/>
                  <a:pt x="3167" y="3155"/>
                </a:cubicBezTo>
                <a:cubicBezTo>
                  <a:pt x="3571" y="3155"/>
                  <a:pt x="3876" y="2839"/>
                  <a:pt x="3876" y="2436"/>
                </a:cubicBezTo>
                <a:cubicBezTo>
                  <a:pt x="3876" y="1461"/>
                  <a:pt x="3876" y="1461"/>
                  <a:pt x="3876" y="1461"/>
                </a:cubicBezTo>
                <a:cubicBezTo>
                  <a:pt x="3876" y="1058"/>
                  <a:pt x="3571" y="719"/>
                  <a:pt x="3167" y="719"/>
                </a:cubicBezTo>
                <a:cubicBezTo>
                  <a:pt x="1462" y="719"/>
                  <a:pt x="1462" y="719"/>
                  <a:pt x="1462" y="719"/>
                </a:cubicBezTo>
                <a:cubicBezTo>
                  <a:pt x="1058" y="719"/>
                  <a:pt x="709" y="1058"/>
                  <a:pt x="709" y="1461"/>
                </a:cubicBezTo>
                <a:close/>
                <a:moveTo>
                  <a:pt x="3400" y="1427"/>
                </a:moveTo>
                <a:cubicBezTo>
                  <a:pt x="3400" y="2436"/>
                  <a:pt x="3400" y="2436"/>
                  <a:pt x="3400" y="2436"/>
                </a:cubicBezTo>
                <a:cubicBezTo>
                  <a:pt x="3400" y="2570"/>
                  <a:pt x="3291" y="2679"/>
                  <a:pt x="3156" y="2679"/>
                </a:cubicBezTo>
                <a:cubicBezTo>
                  <a:pt x="3005" y="2679"/>
                  <a:pt x="3005" y="2679"/>
                  <a:pt x="3005" y="2679"/>
                </a:cubicBezTo>
                <a:cubicBezTo>
                  <a:pt x="2680" y="3166"/>
                  <a:pt x="2680" y="3166"/>
                  <a:pt x="2680" y="3166"/>
                </a:cubicBezTo>
                <a:cubicBezTo>
                  <a:pt x="2355" y="2679"/>
                  <a:pt x="2355" y="2679"/>
                  <a:pt x="2355" y="2679"/>
                </a:cubicBezTo>
                <a:cubicBezTo>
                  <a:pt x="1462" y="2679"/>
                  <a:pt x="1462" y="2679"/>
                  <a:pt x="1462" y="2679"/>
                </a:cubicBezTo>
                <a:cubicBezTo>
                  <a:pt x="1328" y="2679"/>
                  <a:pt x="1185" y="2570"/>
                  <a:pt x="1185" y="2436"/>
                </a:cubicBezTo>
                <a:cubicBezTo>
                  <a:pt x="1185" y="1427"/>
                  <a:pt x="1185" y="1427"/>
                  <a:pt x="1185" y="1427"/>
                </a:cubicBezTo>
                <a:cubicBezTo>
                  <a:pt x="1185" y="1293"/>
                  <a:pt x="1328" y="1184"/>
                  <a:pt x="1462" y="1184"/>
                </a:cubicBezTo>
                <a:cubicBezTo>
                  <a:pt x="3156" y="1184"/>
                  <a:pt x="3156" y="1184"/>
                  <a:pt x="3156" y="1184"/>
                </a:cubicBezTo>
                <a:cubicBezTo>
                  <a:pt x="3291" y="1184"/>
                  <a:pt x="3400" y="1293"/>
                  <a:pt x="3400" y="1427"/>
                </a:cubicBezTo>
                <a:close/>
              </a:path>
            </a:pathLst>
          </a:custGeom>
          <a:solidFill>
            <a:srgbClr val="002060"/>
          </a:solidFill>
          <a:ln>
            <a:noFill/>
          </a:ln>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latin typeface="微软雅黑" panose="020B0503020204020204" pitchFamily="34" charset="-122"/>
              <a:ea typeface="微软雅黑" panose="020B0503020204020204" pitchFamily="34" charset="-122"/>
            </a:endParaRPr>
          </a:p>
        </p:txBody>
      </p:sp>
      <p:sp>
        <p:nvSpPr>
          <p:cNvPr id="9" name="KSO_Shape"/>
          <p:cNvSpPr>
            <a:spLocks/>
          </p:cNvSpPr>
          <p:nvPr/>
        </p:nvSpPr>
        <p:spPr bwMode="auto">
          <a:xfrm>
            <a:off x="4153291" y="2574723"/>
            <a:ext cx="1182855" cy="1023169"/>
          </a:xfrm>
          <a:custGeom>
            <a:avLst/>
            <a:gdLst>
              <a:gd name="T0" fmla="*/ 560552 w 2209800"/>
              <a:gd name="T1" fmla="*/ 1213314 h 1909762"/>
              <a:gd name="T2" fmla="*/ 598050 w 2209800"/>
              <a:gd name="T3" fmla="*/ 1325500 h 1909762"/>
              <a:gd name="T4" fmla="*/ 728061 w 2209800"/>
              <a:gd name="T5" fmla="*/ 1513203 h 1909762"/>
              <a:gd name="T6" fmla="*/ 713281 w 2209800"/>
              <a:gd name="T7" fmla="*/ 1632503 h 1909762"/>
              <a:gd name="T8" fmla="*/ 275897 w 2209800"/>
              <a:gd name="T9" fmla="*/ 1619642 h 1909762"/>
              <a:gd name="T10" fmla="*/ 306552 w 2209800"/>
              <a:gd name="T11" fmla="*/ 1501711 h 1909762"/>
              <a:gd name="T12" fmla="*/ 420141 w 2209800"/>
              <a:gd name="T13" fmla="*/ 1293760 h 1909762"/>
              <a:gd name="T14" fmla="*/ 479534 w 2209800"/>
              <a:gd name="T15" fmla="*/ 1201822 h 1909762"/>
              <a:gd name="T16" fmla="*/ 1461048 w 2209800"/>
              <a:gd name="T17" fmla="*/ 1225623 h 1909762"/>
              <a:gd name="T18" fmla="*/ 1472270 w 2209800"/>
              <a:gd name="T19" fmla="*/ 1355593 h 1909762"/>
              <a:gd name="T20" fmla="*/ 1624725 w 2209800"/>
              <a:gd name="T21" fmla="*/ 1534815 h 1909762"/>
              <a:gd name="T22" fmla="*/ 1512778 w 2209800"/>
              <a:gd name="T23" fmla="*/ 1640980 h 1909762"/>
              <a:gd name="T24" fmla="*/ 1153675 w 2209800"/>
              <a:gd name="T25" fmla="*/ 1606778 h 1909762"/>
              <a:gd name="T26" fmla="*/ 1340617 w 2209800"/>
              <a:gd name="T27" fmla="*/ 1434123 h 1909762"/>
              <a:gd name="T28" fmla="*/ 1309688 w 2209800"/>
              <a:gd name="T29" fmla="*/ 1259826 h 1909762"/>
              <a:gd name="T30" fmla="*/ 1389884 w 2209800"/>
              <a:gd name="T31" fmla="*/ 1191968 h 1909762"/>
              <a:gd name="T32" fmla="*/ 1161961 w 2209800"/>
              <a:gd name="T33" fmla="*/ 1129330 h 1909762"/>
              <a:gd name="T34" fmla="*/ 968402 w 2209800"/>
              <a:gd name="T35" fmla="*/ 1116438 h 1909762"/>
              <a:gd name="T36" fmla="*/ 743039 w 2209800"/>
              <a:gd name="T37" fmla="*/ 1129330 h 1909762"/>
              <a:gd name="T38" fmla="*/ 1141673 w 2209800"/>
              <a:gd name="T39" fmla="*/ 962010 h 1909762"/>
              <a:gd name="T40" fmla="*/ 1232147 w 2209800"/>
              <a:gd name="T41" fmla="*/ 970512 h 1909762"/>
              <a:gd name="T42" fmla="*/ 936598 w 2209800"/>
              <a:gd name="T43" fmla="*/ 1084620 h 1909762"/>
              <a:gd name="T44" fmla="*/ 769359 w 2209800"/>
              <a:gd name="T45" fmla="*/ 1025920 h 1909762"/>
              <a:gd name="T46" fmla="*/ 1219809 w 2209800"/>
              <a:gd name="T47" fmla="*/ 856131 h 1909762"/>
              <a:gd name="T48" fmla="*/ 803903 w 2209800"/>
              <a:gd name="T49" fmla="*/ 848725 h 1909762"/>
              <a:gd name="T50" fmla="*/ 672578 w 2209800"/>
              <a:gd name="T51" fmla="*/ 921963 h 1909762"/>
              <a:gd name="T52" fmla="*/ 1080809 w 2209800"/>
              <a:gd name="T53" fmla="*/ 704446 h 1909762"/>
              <a:gd name="T54" fmla="*/ 837900 w 2209800"/>
              <a:gd name="T55" fmla="*/ 685794 h 1909762"/>
              <a:gd name="T56" fmla="*/ 831046 w 2209800"/>
              <a:gd name="T57" fmla="*/ 695119 h 1909762"/>
              <a:gd name="T58" fmla="*/ 923165 w 2209800"/>
              <a:gd name="T59" fmla="*/ 663027 h 1909762"/>
              <a:gd name="T60" fmla="*/ 977723 w 2209800"/>
              <a:gd name="T61" fmla="*/ 614751 h 1909762"/>
              <a:gd name="T62" fmla="*/ 1241195 w 2209800"/>
              <a:gd name="T63" fmla="*/ 785911 h 1909762"/>
              <a:gd name="T64" fmla="*/ 1272449 w 2209800"/>
              <a:gd name="T65" fmla="*/ 1016320 h 1909762"/>
              <a:gd name="T66" fmla="*/ 1026798 w 2209800"/>
              <a:gd name="T67" fmla="*/ 1262637 h 1909762"/>
              <a:gd name="T68" fmla="*/ 796227 w 2209800"/>
              <a:gd name="T69" fmla="*/ 1231368 h 1909762"/>
              <a:gd name="T70" fmla="*/ 625148 w 2209800"/>
              <a:gd name="T71" fmla="*/ 967769 h 1909762"/>
              <a:gd name="T72" fmla="*/ 720558 w 2209800"/>
              <a:gd name="T73" fmla="*/ 709932 h 1909762"/>
              <a:gd name="T74" fmla="*/ 925129 w 2209800"/>
              <a:gd name="T75" fmla="*/ 582149 h 1909762"/>
              <a:gd name="T76" fmla="*/ 320145 w 2209800"/>
              <a:gd name="T77" fmla="*/ 498386 h 1909762"/>
              <a:gd name="T78" fmla="*/ 302618 w 2209800"/>
              <a:gd name="T79" fmla="*/ 639642 h 1909762"/>
              <a:gd name="T80" fmla="*/ 480081 w 2209800"/>
              <a:gd name="T81" fmla="*/ 830544 h 1909762"/>
              <a:gd name="T82" fmla="*/ 187048 w 2209800"/>
              <a:gd name="T83" fmla="*/ 897195 h 1909762"/>
              <a:gd name="T84" fmla="*/ 4108 w 2209800"/>
              <a:gd name="T85" fmla="*/ 813813 h 1909762"/>
              <a:gd name="T86" fmla="*/ 171985 w 2209800"/>
              <a:gd name="T87" fmla="*/ 627573 h 1909762"/>
              <a:gd name="T88" fmla="*/ 165960 w 2209800"/>
              <a:gd name="T89" fmla="*/ 489883 h 1909762"/>
              <a:gd name="T90" fmla="*/ 1673171 w 2209800"/>
              <a:gd name="T91" fmla="*/ 441337 h 1909762"/>
              <a:gd name="T92" fmla="*/ 1750356 w 2209800"/>
              <a:gd name="T93" fmla="*/ 513574 h 1909762"/>
              <a:gd name="T94" fmla="*/ 1738039 w 2209800"/>
              <a:gd name="T95" fmla="*/ 692248 h 1909762"/>
              <a:gd name="T96" fmla="*/ 1904727 w 2209800"/>
              <a:gd name="T97" fmla="*/ 857515 h 1909762"/>
              <a:gd name="T98" fmla="*/ 1535770 w 2209800"/>
              <a:gd name="T99" fmla="*/ 889528 h 1909762"/>
              <a:gd name="T100" fmla="*/ 1433951 w 2209800"/>
              <a:gd name="T101" fmla="*/ 784185 h 1909762"/>
              <a:gd name="T102" fmla="*/ 1586405 w 2209800"/>
              <a:gd name="T103" fmla="*/ 604689 h 1909762"/>
              <a:gd name="T104" fmla="*/ 1597353 w 2209800"/>
              <a:gd name="T105" fmla="*/ 474993 h 1909762"/>
              <a:gd name="T106" fmla="*/ 983275 w 2209800"/>
              <a:gd name="T107" fmla="*/ 6294 h 1909762"/>
              <a:gd name="T108" fmla="*/ 1042362 w 2209800"/>
              <a:gd name="T109" fmla="*/ 98230 h 1909762"/>
              <a:gd name="T110" fmla="*/ 1155885 w 2209800"/>
              <a:gd name="T111" fmla="*/ 305908 h 1909762"/>
              <a:gd name="T112" fmla="*/ 1186797 w 2209800"/>
              <a:gd name="T113" fmla="*/ 424386 h 1909762"/>
              <a:gd name="T114" fmla="*/ 739541 w 2209800"/>
              <a:gd name="T115" fmla="*/ 434236 h 1909762"/>
              <a:gd name="T116" fmla="*/ 737625 w 2209800"/>
              <a:gd name="T117" fmla="*/ 314664 h 1909762"/>
              <a:gd name="T118" fmla="*/ 864006 w 2209800"/>
              <a:gd name="T119" fmla="*/ 123129 h 1909762"/>
              <a:gd name="T120" fmla="*/ 905586 w 2209800"/>
              <a:gd name="T121" fmla="*/ 15049 h 190976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209800" h="1909762">
                <a:moveTo>
                  <a:pt x="815082" y="1457325"/>
                </a:moveTo>
                <a:lnTo>
                  <a:pt x="868363" y="1495938"/>
                </a:lnTo>
                <a:lnTo>
                  <a:pt x="803848" y="1582738"/>
                </a:lnTo>
                <a:lnTo>
                  <a:pt x="750888" y="1543487"/>
                </a:lnTo>
                <a:lnTo>
                  <a:pt x="815082" y="1457325"/>
                </a:lnTo>
                <a:close/>
                <a:moveTo>
                  <a:pt x="1395270" y="1454150"/>
                </a:moveTo>
                <a:lnTo>
                  <a:pt x="1458913" y="1539438"/>
                </a:lnTo>
                <a:lnTo>
                  <a:pt x="1406669" y="1577975"/>
                </a:lnTo>
                <a:lnTo>
                  <a:pt x="1343025" y="1492688"/>
                </a:lnTo>
                <a:lnTo>
                  <a:pt x="1395270" y="1454150"/>
                </a:lnTo>
                <a:close/>
                <a:moveTo>
                  <a:pt x="586740" y="1385887"/>
                </a:moveTo>
                <a:lnTo>
                  <a:pt x="592138" y="1385887"/>
                </a:lnTo>
                <a:lnTo>
                  <a:pt x="597535" y="1385887"/>
                </a:lnTo>
                <a:lnTo>
                  <a:pt x="602615" y="1386521"/>
                </a:lnTo>
                <a:lnTo>
                  <a:pt x="608013" y="1386838"/>
                </a:lnTo>
                <a:lnTo>
                  <a:pt x="613410" y="1388107"/>
                </a:lnTo>
                <a:lnTo>
                  <a:pt x="618173" y="1389692"/>
                </a:lnTo>
                <a:lnTo>
                  <a:pt x="623253" y="1391278"/>
                </a:lnTo>
                <a:lnTo>
                  <a:pt x="628015" y="1392863"/>
                </a:lnTo>
                <a:lnTo>
                  <a:pt x="632778" y="1395083"/>
                </a:lnTo>
                <a:lnTo>
                  <a:pt x="637540" y="1397620"/>
                </a:lnTo>
                <a:lnTo>
                  <a:pt x="641985" y="1400157"/>
                </a:lnTo>
                <a:lnTo>
                  <a:pt x="646430" y="1403011"/>
                </a:lnTo>
                <a:lnTo>
                  <a:pt x="650240" y="1406182"/>
                </a:lnTo>
                <a:lnTo>
                  <a:pt x="654685" y="1409671"/>
                </a:lnTo>
                <a:lnTo>
                  <a:pt x="658813" y="1413159"/>
                </a:lnTo>
                <a:lnTo>
                  <a:pt x="662623" y="1416964"/>
                </a:lnTo>
                <a:lnTo>
                  <a:pt x="666115" y="1420770"/>
                </a:lnTo>
                <a:lnTo>
                  <a:pt x="669608" y="1425209"/>
                </a:lnTo>
                <a:lnTo>
                  <a:pt x="672783" y="1429332"/>
                </a:lnTo>
                <a:lnTo>
                  <a:pt x="675958" y="1433771"/>
                </a:lnTo>
                <a:lnTo>
                  <a:pt x="678815" y="1438528"/>
                </a:lnTo>
                <a:lnTo>
                  <a:pt x="681355" y="1443602"/>
                </a:lnTo>
                <a:lnTo>
                  <a:pt x="684213" y="1448676"/>
                </a:lnTo>
                <a:lnTo>
                  <a:pt x="686118" y="1453749"/>
                </a:lnTo>
                <a:lnTo>
                  <a:pt x="688658" y="1458824"/>
                </a:lnTo>
                <a:lnTo>
                  <a:pt x="690245" y="1464532"/>
                </a:lnTo>
                <a:lnTo>
                  <a:pt x="692150" y="1469923"/>
                </a:lnTo>
                <a:lnTo>
                  <a:pt x="693420" y="1475631"/>
                </a:lnTo>
                <a:lnTo>
                  <a:pt x="694373" y="1481339"/>
                </a:lnTo>
                <a:lnTo>
                  <a:pt x="695643" y="1487047"/>
                </a:lnTo>
                <a:lnTo>
                  <a:pt x="695960" y="1493389"/>
                </a:lnTo>
                <a:lnTo>
                  <a:pt x="696595" y="1499415"/>
                </a:lnTo>
                <a:lnTo>
                  <a:pt x="696913" y="1505757"/>
                </a:lnTo>
                <a:lnTo>
                  <a:pt x="696595" y="1513051"/>
                </a:lnTo>
                <a:lnTo>
                  <a:pt x="695960" y="1520661"/>
                </a:lnTo>
                <a:lnTo>
                  <a:pt x="695008" y="1528589"/>
                </a:lnTo>
                <a:lnTo>
                  <a:pt x="693738" y="1536200"/>
                </a:lnTo>
                <a:lnTo>
                  <a:pt x="692150" y="1544128"/>
                </a:lnTo>
                <a:lnTo>
                  <a:pt x="690245" y="1552056"/>
                </a:lnTo>
                <a:lnTo>
                  <a:pt x="687705" y="1559984"/>
                </a:lnTo>
                <a:lnTo>
                  <a:pt x="685165" y="1567912"/>
                </a:lnTo>
                <a:lnTo>
                  <a:pt x="682308" y="1575522"/>
                </a:lnTo>
                <a:lnTo>
                  <a:pt x="679133" y="1583133"/>
                </a:lnTo>
                <a:lnTo>
                  <a:pt x="675640" y="1590744"/>
                </a:lnTo>
                <a:lnTo>
                  <a:pt x="672148" y="1598038"/>
                </a:lnTo>
                <a:lnTo>
                  <a:pt x="667703" y="1605014"/>
                </a:lnTo>
                <a:lnTo>
                  <a:pt x="663893" y="1611674"/>
                </a:lnTo>
                <a:lnTo>
                  <a:pt x="659130" y="1618650"/>
                </a:lnTo>
                <a:lnTo>
                  <a:pt x="654368" y="1624675"/>
                </a:lnTo>
                <a:lnTo>
                  <a:pt x="654368" y="1666535"/>
                </a:lnTo>
                <a:lnTo>
                  <a:pt x="677545" y="1676999"/>
                </a:lnTo>
                <a:lnTo>
                  <a:pt x="701675" y="1687147"/>
                </a:lnTo>
                <a:lnTo>
                  <a:pt x="749618" y="1706808"/>
                </a:lnTo>
                <a:lnTo>
                  <a:pt x="793116" y="1724567"/>
                </a:lnTo>
                <a:lnTo>
                  <a:pt x="812166" y="1732812"/>
                </a:lnTo>
                <a:lnTo>
                  <a:pt x="828358" y="1740422"/>
                </a:lnTo>
                <a:lnTo>
                  <a:pt x="831851" y="1742325"/>
                </a:lnTo>
                <a:lnTo>
                  <a:pt x="835343" y="1744545"/>
                </a:lnTo>
                <a:lnTo>
                  <a:pt x="838518" y="1747399"/>
                </a:lnTo>
                <a:lnTo>
                  <a:pt x="841376" y="1750253"/>
                </a:lnTo>
                <a:lnTo>
                  <a:pt x="844551" y="1753741"/>
                </a:lnTo>
                <a:lnTo>
                  <a:pt x="846773" y="1757230"/>
                </a:lnTo>
                <a:lnTo>
                  <a:pt x="849313" y="1761352"/>
                </a:lnTo>
                <a:lnTo>
                  <a:pt x="851536" y="1765158"/>
                </a:lnTo>
                <a:lnTo>
                  <a:pt x="855981" y="1774037"/>
                </a:lnTo>
                <a:lnTo>
                  <a:pt x="859156" y="1783550"/>
                </a:lnTo>
                <a:lnTo>
                  <a:pt x="862013" y="1793381"/>
                </a:lnTo>
                <a:lnTo>
                  <a:pt x="864553" y="1803211"/>
                </a:lnTo>
                <a:lnTo>
                  <a:pt x="866458" y="1813359"/>
                </a:lnTo>
                <a:lnTo>
                  <a:pt x="868046" y="1823190"/>
                </a:lnTo>
                <a:lnTo>
                  <a:pt x="869316" y="1832703"/>
                </a:lnTo>
                <a:lnTo>
                  <a:pt x="870268" y="1841899"/>
                </a:lnTo>
                <a:lnTo>
                  <a:pt x="871221" y="1856804"/>
                </a:lnTo>
                <a:lnTo>
                  <a:pt x="871538" y="1866952"/>
                </a:lnTo>
                <a:lnTo>
                  <a:pt x="871221" y="1868537"/>
                </a:lnTo>
                <a:lnTo>
                  <a:pt x="870268" y="1870440"/>
                </a:lnTo>
                <a:lnTo>
                  <a:pt x="869633" y="1872025"/>
                </a:lnTo>
                <a:lnTo>
                  <a:pt x="868046" y="1873928"/>
                </a:lnTo>
                <a:lnTo>
                  <a:pt x="866141" y="1876148"/>
                </a:lnTo>
                <a:lnTo>
                  <a:pt x="863283" y="1878051"/>
                </a:lnTo>
                <a:lnTo>
                  <a:pt x="860426" y="1879636"/>
                </a:lnTo>
                <a:lnTo>
                  <a:pt x="856933" y="1881539"/>
                </a:lnTo>
                <a:lnTo>
                  <a:pt x="849313" y="1885027"/>
                </a:lnTo>
                <a:lnTo>
                  <a:pt x="839471" y="1888515"/>
                </a:lnTo>
                <a:lnTo>
                  <a:pt x="827406" y="1892004"/>
                </a:lnTo>
                <a:lnTo>
                  <a:pt x="814071" y="1895175"/>
                </a:lnTo>
                <a:lnTo>
                  <a:pt x="798513" y="1898346"/>
                </a:lnTo>
                <a:lnTo>
                  <a:pt x="781051" y="1901200"/>
                </a:lnTo>
                <a:lnTo>
                  <a:pt x="762318" y="1903420"/>
                </a:lnTo>
                <a:lnTo>
                  <a:pt x="741045" y="1905640"/>
                </a:lnTo>
                <a:lnTo>
                  <a:pt x="717550" y="1907542"/>
                </a:lnTo>
                <a:lnTo>
                  <a:pt x="692785" y="1908494"/>
                </a:lnTo>
                <a:lnTo>
                  <a:pt x="666115" y="1909445"/>
                </a:lnTo>
                <a:lnTo>
                  <a:pt x="637540" y="1909762"/>
                </a:lnTo>
                <a:lnTo>
                  <a:pt x="529908" y="1909762"/>
                </a:lnTo>
                <a:lnTo>
                  <a:pt x="529590" y="1909445"/>
                </a:lnTo>
                <a:lnTo>
                  <a:pt x="503238" y="1909128"/>
                </a:lnTo>
                <a:lnTo>
                  <a:pt x="477838" y="1907860"/>
                </a:lnTo>
                <a:lnTo>
                  <a:pt x="455295" y="1906591"/>
                </a:lnTo>
                <a:lnTo>
                  <a:pt x="434023" y="1904688"/>
                </a:lnTo>
                <a:lnTo>
                  <a:pt x="414338" y="1902469"/>
                </a:lnTo>
                <a:lnTo>
                  <a:pt x="396558" y="1899932"/>
                </a:lnTo>
                <a:lnTo>
                  <a:pt x="380365" y="1897395"/>
                </a:lnTo>
                <a:lnTo>
                  <a:pt x="366078" y="1894541"/>
                </a:lnTo>
                <a:lnTo>
                  <a:pt x="353695" y="1891370"/>
                </a:lnTo>
                <a:lnTo>
                  <a:pt x="342583" y="1887881"/>
                </a:lnTo>
                <a:lnTo>
                  <a:pt x="333693" y="1884393"/>
                </a:lnTo>
                <a:lnTo>
                  <a:pt x="326073" y="1880588"/>
                </a:lnTo>
                <a:lnTo>
                  <a:pt x="320040" y="1877099"/>
                </a:lnTo>
                <a:lnTo>
                  <a:pt x="317818" y="1875514"/>
                </a:lnTo>
                <a:lnTo>
                  <a:pt x="315913" y="1873611"/>
                </a:lnTo>
                <a:lnTo>
                  <a:pt x="314643" y="1872025"/>
                </a:lnTo>
                <a:lnTo>
                  <a:pt x="313373" y="1870123"/>
                </a:lnTo>
                <a:lnTo>
                  <a:pt x="313055" y="1868537"/>
                </a:lnTo>
                <a:lnTo>
                  <a:pt x="312738" y="1866952"/>
                </a:lnTo>
                <a:lnTo>
                  <a:pt x="313055" y="1856804"/>
                </a:lnTo>
                <a:lnTo>
                  <a:pt x="314008" y="1841899"/>
                </a:lnTo>
                <a:lnTo>
                  <a:pt x="314960" y="1832703"/>
                </a:lnTo>
                <a:lnTo>
                  <a:pt x="316230" y="1823190"/>
                </a:lnTo>
                <a:lnTo>
                  <a:pt x="317818" y="1813359"/>
                </a:lnTo>
                <a:lnTo>
                  <a:pt x="319723" y="1803211"/>
                </a:lnTo>
                <a:lnTo>
                  <a:pt x="322263" y="1793381"/>
                </a:lnTo>
                <a:lnTo>
                  <a:pt x="324803" y="1783550"/>
                </a:lnTo>
                <a:lnTo>
                  <a:pt x="328295" y="1774037"/>
                </a:lnTo>
                <a:lnTo>
                  <a:pt x="332740" y="1765158"/>
                </a:lnTo>
                <a:lnTo>
                  <a:pt x="334645" y="1761352"/>
                </a:lnTo>
                <a:lnTo>
                  <a:pt x="337503" y="1757230"/>
                </a:lnTo>
                <a:lnTo>
                  <a:pt x="339725" y="1753741"/>
                </a:lnTo>
                <a:lnTo>
                  <a:pt x="342583" y="1750253"/>
                </a:lnTo>
                <a:lnTo>
                  <a:pt x="345758" y="1747399"/>
                </a:lnTo>
                <a:lnTo>
                  <a:pt x="348933" y="1744545"/>
                </a:lnTo>
                <a:lnTo>
                  <a:pt x="352108" y="1742325"/>
                </a:lnTo>
                <a:lnTo>
                  <a:pt x="355600" y="1740422"/>
                </a:lnTo>
                <a:lnTo>
                  <a:pt x="371793" y="1732812"/>
                </a:lnTo>
                <a:lnTo>
                  <a:pt x="391160" y="1724567"/>
                </a:lnTo>
                <a:lnTo>
                  <a:pt x="434658" y="1706808"/>
                </a:lnTo>
                <a:lnTo>
                  <a:pt x="482283" y="1687147"/>
                </a:lnTo>
                <a:lnTo>
                  <a:pt x="506413" y="1676999"/>
                </a:lnTo>
                <a:lnTo>
                  <a:pt x="529908" y="1666535"/>
                </a:lnTo>
                <a:lnTo>
                  <a:pt x="529908" y="1624675"/>
                </a:lnTo>
                <a:lnTo>
                  <a:pt x="525145" y="1618650"/>
                </a:lnTo>
                <a:lnTo>
                  <a:pt x="520383" y="1611674"/>
                </a:lnTo>
                <a:lnTo>
                  <a:pt x="516255" y="1605014"/>
                </a:lnTo>
                <a:lnTo>
                  <a:pt x="512128" y="1598038"/>
                </a:lnTo>
                <a:lnTo>
                  <a:pt x="508635" y="1590744"/>
                </a:lnTo>
                <a:lnTo>
                  <a:pt x="505143" y="1583133"/>
                </a:lnTo>
                <a:lnTo>
                  <a:pt x="501968" y="1575522"/>
                </a:lnTo>
                <a:lnTo>
                  <a:pt x="498793" y="1567912"/>
                </a:lnTo>
                <a:lnTo>
                  <a:pt x="496570" y="1559984"/>
                </a:lnTo>
                <a:lnTo>
                  <a:pt x="494030" y="1552056"/>
                </a:lnTo>
                <a:lnTo>
                  <a:pt x="492125" y="1544128"/>
                </a:lnTo>
                <a:lnTo>
                  <a:pt x="490538" y="1536200"/>
                </a:lnTo>
                <a:lnTo>
                  <a:pt x="488950" y="1528589"/>
                </a:lnTo>
                <a:lnTo>
                  <a:pt x="488315" y="1520661"/>
                </a:lnTo>
                <a:lnTo>
                  <a:pt x="487680" y="1513051"/>
                </a:lnTo>
                <a:lnTo>
                  <a:pt x="487363" y="1505757"/>
                </a:lnTo>
                <a:lnTo>
                  <a:pt x="487363" y="1499415"/>
                </a:lnTo>
                <a:lnTo>
                  <a:pt x="487680" y="1493389"/>
                </a:lnTo>
                <a:lnTo>
                  <a:pt x="488633" y="1487047"/>
                </a:lnTo>
                <a:lnTo>
                  <a:pt x="489903" y="1481339"/>
                </a:lnTo>
                <a:lnTo>
                  <a:pt x="490538" y="1475631"/>
                </a:lnTo>
                <a:lnTo>
                  <a:pt x="492125" y="1469923"/>
                </a:lnTo>
                <a:lnTo>
                  <a:pt x="493713" y="1464532"/>
                </a:lnTo>
                <a:lnTo>
                  <a:pt x="495618" y="1458824"/>
                </a:lnTo>
                <a:lnTo>
                  <a:pt x="497523" y="1453749"/>
                </a:lnTo>
                <a:lnTo>
                  <a:pt x="500063" y="1448676"/>
                </a:lnTo>
                <a:lnTo>
                  <a:pt x="502920" y="1443602"/>
                </a:lnTo>
                <a:lnTo>
                  <a:pt x="505460" y="1438528"/>
                </a:lnTo>
                <a:lnTo>
                  <a:pt x="508318" y="1433771"/>
                </a:lnTo>
                <a:lnTo>
                  <a:pt x="511493" y="1429332"/>
                </a:lnTo>
                <a:lnTo>
                  <a:pt x="514668" y="1425209"/>
                </a:lnTo>
                <a:lnTo>
                  <a:pt x="518160" y="1420770"/>
                </a:lnTo>
                <a:lnTo>
                  <a:pt x="521653" y="1416964"/>
                </a:lnTo>
                <a:lnTo>
                  <a:pt x="525463" y="1413159"/>
                </a:lnTo>
                <a:lnTo>
                  <a:pt x="529590" y="1409671"/>
                </a:lnTo>
                <a:lnTo>
                  <a:pt x="533400" y="1406182"/>
                </a:lnTo>
                <a:lnTo>
                  <a:pt x="537845" y="1403011"/>
                </a:lnTo>
                <a:lnTo>
                  <a:pt x="542290" y="1400157"/>
                </a:lnTo>
                <a:lnTo>
                  <a:pt x="546735" y="1397620"/>
                </a:lnTo>
                <a:lnTo>
                  <a:pt x="551498" y="1395083"/>
                </a:lnTo>
                <a:lnTo>
                  <a:pt x="556260" y="1392863"/>
                </a:lnTo>
                <a:lnTo>
                  <a:pt x="561023" y="1391278"/>
                </a:lnTo>
                <a:lnTo>
                  <a:pt x="566103" y="1389692"/>
                </a:lnTo>
                <a:lnTo>
                  <a:pt x="570865" y="1388107"/>
                </a:lnTo>
                <a:lnTo>
                  <a:pt x="576263" y="1386838"/>
                </a:lnTo>
                <a:lnTo>
                  <a:pt x="581660" y="1386521"/>
                </a:lnTo>
                <a:lnTo>
                  <a:pt x="586740" y="1385887"/>
                </a:lnTo>
                <a:close/>
                <a:moveTo>
                  <a:pt x="1617663" y="1381125"/>
                </a:moveTo>
                <a:lnTo>
                  <a:pt x="1623378" y="1381442"/>
                </a:lnTo>
                <a:lnTo>
                  <a:pt x="1628458" y="1381759"/>
                </a:lnTo>
                <a:lnTo>
                  <a:pt x="1633538" y="1382710"/>
                </a:lnTo>
                <a:lnTo>
                  <a:pt x="1638618" y="1383662"/>
                </a:lnTo>
                <a:lnTo>
                  <a:pt x="1643698" y="1384930"/>
                </a:lnTo>
                <a:lnTo>
                  <a:pt x="1648778" y="1386516"/>
                </a:lnTo>
                <a:lnTo>
                  <a:pt x="1653541" y="1388419"/>
                </a:lnTo>
                <a:lnTo>
                  <a:pt x="1658303" y="1390321"/>
                </a:lnTo>
                <a:lnTo>
                  <a:pt x="1663066" y="1392858"/>
                </a:lnTo>
                <a:lnTo>
                  <a:pt x="1667193" y="1395712"/>
                </a:lnTo>
                <a:lnTo>
                  <a:pt x="1671956" y="1398883"/>
                </a:lnTo>
                <a:lnTo>
                  <a:pt x="1676083" y="1401420"/>
                </a:lnTo>
                <a:lnTo>
                  <a:pt x="1680211" y="1404909"/>
                </a:lnTo>
                <a:lnTo>
                  <a:pt x="1684338" y="1408714"/>
                </a:lnTo>
                <a:lnTo>
                  <a:pt x="1687831" y="1412519"/>
                </a:lnTo>
                <a:lnTo>
                  <a:pt x="1691641" y="1416325"/>
                </a:lnTo>
                <a:lnTo>
                  <a:pt x="1694816" y="1420447"/>
                </a:lnTo>
                <a:lnTo>
                  <a:pt x="1698308" y="1424570"/>
                </a:lnTo>
                <a:lnTo>
                  <a:pt x="1701483" y="1429326"/>
                </a:lnTo>
                <a:lnTo>
                  <a:pt x="1704341" y="1434083"/>
                </a:lnTo>
                <a:lnTo>
                  <a:pt x="1707198" y="1438840"/>
                </a:lnTo>
                <a:lnTo>
                  <a:pt x="1709421" y="1443914"/>
                </a:lnTo>
                <a:lnTo>
                  <a:pt x="1711643" y="1448988"/>
                </a:lnTo>
                <a:lnTo>
                  <a:pt x="1714183" y="1454696"/>
                </a:lnTo>
                <a:lnTo>
                  <a:pt x="1715771" y="1460087"/>
                </a:lnTo>
                <a:lnTo>
                  <a:pt x="1717358" y="1465478"/>
                </a:lnTo>
                <a:lnTo>
                  <a:pt x="1718946" y="1471186"/>
                </a:lnTo>
                <a:lnTo>
                  <a:pt x="1719898" y="1476894"/>
                </a:lnTo>
                <a:lnTo>
                  <a:pt x="1720851" y="1482919"/>
                </a:lnTo>
                <a:lnTo>
                  <a:pt x="1721486" y="1488627"/>
                </a:lnTo>
                <a:lnTo>
                  <a:pt x="1722121" y="1494970"/>
                </a:lnTo>
                <a:lnTo>
                  <a:pt x="1722121" y="1500995"/>
                </a:lnTo>
                <a:lnTo>
                  <a:pt x="1722121" y="1508289"/>
                </a:lnTo>
                <a:lnTo>
                  <a:pt x="1721168" y="1516216"/>
                </a:lnTo>
                <a:lnTo>
                  <a:pt x="1720533" y="1523827"/>
                </a:lnTo>
                <a:lnTo>
                  <a:pt x="1719263" y="1531755"/>
                </a:lnTo>
                <a:lnTo>
                  <a:pt x="1717676" y="1539366"/>
                </a:lnTo>
                <a:lnTo>
                  <a:pt x="1715771" y="1547611"/>
                </a:lnTo>
                <a:lnTo>
                  <a:pt x="1713231" y="1555539"/>
                </a:lnTo>
                <a:lnTo>
                  <a:pt x="1710691" y="1563467"/>
                </a:lnTo>
                <a:lnTo>
                  <a:pt x="1707833" y="1571077"/>
                </a:lnTo>
                <a:lnTo>
                  <a:pt x="1704658" y="1578688"/>
                </a:lnTo>
                <a:lnTo>
                  <a:pt x="1701166" y="1586299"/>
                </a:lnTo>
                <a:lnTo>
                  <a:pt x="1697356" y="1593593"/>
                </a:lnTo>
                <a:lnTo>
                  <a:pt x="1693228" y="1600886"/>
                </a:lnTo>
                <a:lnTo>
                  <a:pt x="1689418" y="1607546"/>
                </a:lnTo>
                <a:lnTo>
                  <a:pt x="1684656" y="1614205"/>
                </a:lnTo>
                <a:lnTo>
                  <a:pt x="1679893" y="1619913"/>
                </a:lnTo>
                <a:lnTo>
                  <a:pt x="1679893" y="1662090"/>
                </a:lnTo>
                <a:lnTo>
                  <a:pt x="1703071" y="1672872"/>
                </a:lnTo>
                <a:lnTo>
                  <a:pt x="1727201" y="1683019"/>
                </a:lnTo>
                <a:lnTo>
                  <a:pt x="1775143" y="1702363"/>
                </a:lnTo>
                <a:lnTo>
                  <a:pt x="1818958" y="1720439"/>
                </a:lnTo>
                <a:lnTo>
                  <a:pt x="1837691" y="1728050"/>
                </a:lnTo>
                <a:lnTo>
                  <a:pt x="1853883" y="1735660"/>
                </a:lnTo>
                <a:lnTo>
                  <a:pt x="1857376" y="1737563"/>
                </a:lnTo>
                <a:lnTo>
                  <a:pt x="1860868" y="1740100"/>
                </a:lnTo>
                <a:lnTo>
                  <a:pt x="1864043" y="1742637"/>
                </a:lnTo>
                <a:lnTo>
                  <a:pt x="1866901" y="1745808"/>
                </a:lnTo>
                <a:lnTo>
                  <a:pt x="1869758" y="1748979"/>
                </a:lnTo>
                <a:lnTo>
                  <a:pt x="1872298" y="1753102"/>
                </a:lnTo>
                <a:lnTo>
                  <a:pt x="1874838" y="1756907"/>
                </a:lnTo>
                <a:lnTo>
                  <a:pt x="1877061" y="1760713"/>
                </a:lnTo>
                <a:lnTo>
                  <a:pt x="1881188" y="1769592"/>
                </a:lnTo>
                <a:lnTo>
                  <a:pt x="1884681" y="1778788"/>
                </a:lnTo>
                <a:lnTo>
                  <a:pt x="1887856" y="1788619"/>
                </a:lnTo>
                <a:lnTo>
                  <a:pt x="1890078" y="1799084"/>
                </a:lnTo>
                <a:lnTo>
                  <a:pt x="1891983" y="1809231"/>
                </a:lnTo>
                <a:lnTo>
                  <a:pt x="1893571" y="1819062"/>
                </a:lnTo>
                <a:lnTo>
                  <a:pt x="1894841" y="1828575"/>
                </a:lnTo>
                <a:lnTo>
                  <a:pt x="1895476" y="1837137"/>
                </a:lnTo>
                <a:lnTo>
                  <a:pt x="1896746" y="1852042"/>
                </a:lnTo>
                <a:lnTo>
                  <a:pt x="1897063" y="1862190"/>
                </a:lnTo>
                <a:lnTo>
                  <a:pt x="1896746" y="1863775"/>
                </a:lnTo>
                <a:lnTo>
                  <a:pt x="1896111" y="1865678"/>
                </a:lnTo>
                <a:lnTo>
                  <a:pt x="1895158" y="1867263"/>
                </a:lnTo>
                <a:lnTo>
                  <a:pt x="1893571" y="1869166"/>
                </a:lnTo>
                <a:lnTo>
                  <a:pt x="1891666" y="1870752"/>
                </a:lnTo>
                <a:lnTo>
                  <a:pt x="1889761" y="1872972"/>
                </a:lnTo>
                <a:lnTo>
                  <a:pt x="1883728" y="1876460"/>
                </a:lnTo>
                <a:lnTo>
                  <a:pt x="1876426" y="1879948"/>
                </a:lnTo>
                <a:lnTo>
                  <a:pt x="1867218" y="1883436"/>
                </a:lnTo>
                <a:lnTo>
                  <a:pt x="1856106" y="1886608"/>
                </a:lnTo>
                <a:lnTo>
                  <a:pt x="1843723" y="1889779"/>
                </a:lnTo>
                <a:lnTo>
                  <a:pt x="1829436" y="1892950"/>
                </a:lnTo>
                <a:lnTo>
                  <a:pt x="1813243" y="1895804"/>
                </a:lnTo>
                <a:lnTo>
                  <a:pt x="1795463" y="1898024"/>
                </a:lnTo>
                <a:lnTo>
                  <a:pt x="1776096" y="1899926"/>
                </a:lnTo>
                <a:lnTo>
                  <a:pt x="1754823" y="1901829"/>
                </a:lnTo>
                <a:lnTo>
                  <a:pt x="1731328" y="1903415"/>
                </a:lnTo>
                <a:lnTo>
                  <a:pt x="1706563" y="1904366"/>
                </a:lnTo>
                <a:lnTo>
                  <a:pt x="1679893" y="1905000"/>
                </a:lnTo>
                <a:lnTo>
                  <a:pt x="1572578" y="1905000"/>
                </a:lnTo>
                <a:lnTo>
                  <a:pt x="1543686" y="1905000"/>
                </a:lnTo>
                <a:lnTo>
                  <a:pt x="1516698" y="1904366"/>
                </a:lnTo>
                <a:lnTo>
                  <a:pt x="1491616" y="1902780"/>
                </a:lnTo>
                <a:lnTo>
                  <a:pt x="1469073" y="1901195"/>
                </a:lnTo>
                <a:lnTo>
                  <a:pt x="1447801" y="1899292"/>
                </a:lnTo>
                <a:lnTo>
                  <a:pt x="1428433" y="1896438"/>
                </a:lnTo>
                <a:lnTo>
                  <a:pt x="1410971" y="1893584"/>
                </a:lnTo>
                <a:lnTo>
                  <a:pt x="1395731" y="1891047"/>
                </a:lnTo>
                <a:lnTo>
                  <a:pt x="1382396" y="1887559"/>
                </a:lnTo>
                <a:lnTo>
                  <a:pt x="1370648" y="1884388"/>
                </a:lnTo>
                <a:lnTo>
                  <a:pt x="1360806" y="1880582"/>
                </a:lnTo>
                <a:lnTo>
                  <a:pt x="1352551" y="1876777"/>
                </a:lnTo>
                <a:lnTo>
                  <a:pt x="1349376" y="1875191"/>
                </a:lnTo>
                <a:lnTo>
                  <a:pt x="1346201" y="1873289"/>
                </a:lnTo>
                <a:lnTo>
                  <a:pt x="1343661" y="1871386"/>
                </a:lnTo>
                <a:lnTo>
                  <a:pt x="1341756" y="1869800"/>
                </a:lnTo>
                <a:lnTo>
                  <a:pt x="1340168" y="1867898"/>
                </a:lnTo>
                <a:lnTo>
                  <a:pt x="1338898" y="1865678"/>
                </a:lnTo>
                <a:lnTo>
                  <a:pt x="1338263" y="1864092"/>
                </a:lnTo>
                <a:lnTo>
                  <a:pt x="1338263" y="1862190"/>
                </a:lnTo>
                <a:lnTo>
                  <a:pt x="1338581" y="1852042"/>
                </a:lnTo>
                <a:lnTo>
                  <a:pt x="1339533" y="1837137"/>
                </a:lnTo>
                <a:lnTo>
                  <a:pt x="1340168" y="1828575"/>
                </a:lnTo>
                <a:lnTo>
                  <a:pt x="1341438" y="1819062"/>
                </a:lnTo>
                <a:lnTo>
                  <a:pt x="1343343" y="1809231"/>
                </a:lnTo>
                <a:lnTo>
                  <a:pt x="1345248" y="1799084"/>
                </a:lnTo>
                <a:lnTo>
                  <a:pt x="1347788" y="1788619"/>
                </a:lnTo>
                <a:lnTo>
                  <a:pt x="1350328" y="1778788"/>
                </a:lnTo>
                <a:lnTo>
                  <a:pt x="1354138" y="1769592"/>
                </a:lnTo>
                <a:lnTo>
                  <a:pt x="1358266" y="1760713"/>
                </a:lnTo>
                <a:lnTo>
                  <a:pt x="1360171" y="1756907"/>
                </a:lnTo>
                <a:lnTo>
                  <a:pt x="1363028" y="1753102"/>
                </a:lnTo>
                <a:lnTo>
                  <a:pt x="1365568" y="1748979"/>
                </a:lnTo>
                <a:lnTo>
                  <a:pt x="1368108" y="1745808"/>
                </a:lnTo>
                <a:lnTo>
                  <a:pt x="1371283" y="1742637"/>
                </a:lnTo>
                <a:lnTo>
                  <a:pt x="1374458" y="1740100"/>
                </a:lnTo>
                <a:lnTo>
                  <a:pt x="1377633" y="1737563"/>
                </a:lnTo>
                <a:lnTo>
                  <a:pt x="1381126" y="1735660"/>
                </a:lnTo>
                <a:lnTo>
                  <a:pt x="1397636" y="1728050"/>
                </a:lnTo>
                <a:lnTo>
                  <a:pt x="1416686" y="1720439"/>
                </a:lnTo>
                <a:lnTo>
                  <a:pt x="1460183" y="1702363"/>
                </a:lnTo>
                <a:lnTo>
                  <a:pt x="1507808" y="1683019"/>
                </a:lnTo>
                <a:lnTo>
                  <a:pt x="1531938" y="1672872"/>
                </a:lnTo>
                <a:lnTo>
                  <a:pt x="1555116" y="1662090"/>
                </a:lnTo>
                <a:lnTo>
                  <a:pt x="1555116" y="1619913"/>
                </a:lnTo>
                <a:lnTo>
                  <a:pt x="1550353" y="1614205"/>
                </a:lnTo>
                <a:lnTo>
                  <a:pt x="1546226" y="1607546"/>
                </a:lnTo>
                <a:lnTo>
                  <a:pt x="1541781" y="1600886"/>
                </a:lnTo>
                <a:lnTo>
                  <a:pt x="1537653" y="1593593"/>
                </a:lnTo>
                <a:lnTo>
                  <a:pt x="1534161" y="1586299"/>
                </a:lnTo>
                <a:lnTo>
                  <a:pt x="1530668" y="1578688"/>
                </a:lnTo>
                <a:lnTo>
                  <a:pt x="1527493" y="1571077"/>
                </a:lnTo>
                <a:lnTo>
                  <a:pt x="1524318" y="1563467"/>
                </a:lnTo>
                <a:lnTo>
                  <a:pt x="1522096" y="1555539"/>
                </a:lnTo>
                <a:lnTo>
                  <a:pt x="1519556" y="1547611"/>
                </a:lnTo>
                <a:lnTo>
                  <a:pt x="1517651" y="1539366"/>
                </a:lnTo>
                <a:lnTo>
                  <a:pt x="1516063" y="1531755"/>
                </a:lnTo>
                <a:lnTo>
                  <a:pt x="1515111" y="1523827"/>
                </a:lnTo>
                <a:lnTo>
                  <a:pt x="1513841" y="1516216"/>
                </a:lnTo>
                <a:lnTo>
                  <a:pt x="1513523" y="1508289"/>
                </a:lnTo>
                <a:lnTo>
                  <a:pt x="1512888" y="1500995"/>
                </a:lnTo>
                <a:lnTo>
                  <a:pt x="1513523" y="1494970"/>
                </a:lnTo>
                <a:lnTo>
                  <a:pt x="1513841" y="1488627"/>
                </a:lnTo>
                <a:lnTo>
                  <a:pt x="1514158" y="1482919"/>
                </a:lnTo>
                <a:lnTo>
                  <a:pt x="1515428" y="1476894"/>
                </a:lnTo>
                <a:lnTo>
                  <a:pt x="1516698" y="1471186"/>
                </a:lnTo>
                <a:lnTo>
                  <a:pt x="1517651" y="1465478"/>
                </a:lnTo>
                <a:lnTo>
                  <a:pt x="1519238" y="1460087"/>
                </a:lnTo>
                <a:lnTo>
                  <a:pt x="1521143" y="1454696"/>
                </a:lnTo>
                <a:lnTo>
                  <a:pt x="1523366" y="1448988"/>
                </a:lnTo>
                <a:lnTo>
                  <a:pt x="1525588" y="1443914"/>
                </a:lnTo>
                <a:lnTo>
                  <a:pt x="1528446" y="1438840"/>
                </a:lnTo>
                <a:lnTo>
                  <a:pt x="1530986" y="1434083"/>
                </a:lnTo>
                <a:lnTo>
                  <a:pt x="1533843" y="1429326"/>
                </a:lnTo>
                <a:lnTo>
                  <a:pt x="1537018" y="1424570"/>
                </a:lnTo>
                <a:lnTo>
                  <a:pt x="1540193" y="1420447"/>
                </a:lnTo>
                <a:lnTo>
                  <a:pt x="1543686" y="1416325"/>
                </a:lnTo>
                <a:lnTo>
                  <a:pt x="1547178" y="1412519"/>
                </a:lnTo>
                <a:lnTo>
                  <a:pt x="1551306" y="1408714"/>
                </a:lnTo>
                <a:lnTo>
                  <a:pt x="1555116" y="1404909"/>
                </a:lnTo>
                <a:lnTo>
                  <a:pt x="1558926" y="1401420"/>
                </a:lnTo>
                <a:lnTo>
                  <a:pt x="1563371" y="1398883"/>
                </a:lnTo>
                <a:lnTo>
                  <a:pt x="1567816" y="1395712"/>
                </a:lnTo>
                <a:lnTo>
                  <a:pt x="1572578" y="1392858"/>
                </a:lnTo>
                <a:lnTo>
                  <a:pt x="1576706" y="1390321"/>
                </a:lnTo>
                <a:lnTo>
                  <a:pt x="1581468" y="1388419"/>
                </a:lnTo>
                <a:lnTo>
                  <a:pt x="1586548" y="1386516"/>
                </a:lnTo>
                <a:lnTo>
                  <a:pt x="1591311" y="1384930"/>
                </a:lnTo>
                <a:lnTo>
                  <a:pt x="1596391" y="1383662"/>
                </a:lnTo>
                <a:lnTo>
                  <a:pt x="1601471" y="1382710"/>
                </a:lnTo>
                <a:lnTo>
                  <a:pt x="1607186" y="1381759"/>
                </a:lnTo>
                <a:lnTo>
                  <a:pt x="1612266" y="1381442"/>
                </a:lnTo>
                <a:lnTo>
                  <a:pt x="1617663" y="1381125"/>
                </a:lnTo>
                <a:close/>
                <a:moveTo>
                  <a:pt x="1290312" y="1293906"/>
                </a:moveTo>
                <a:lnTo>
                  <a:pt x="1285223" y="1307575"/>
                </a:lnTo>
                <a:lnTo>
                  <a:pt x="1279499" y="1320609"/>
                </a:lnTo>
                <a:lnTo>
                  <a:pt x="1273456" y="1333325"/>
                </a:lnTo>
                <a:lnTo>
                  <a:pt x="1266777" y="1345405"/>
                </a:lnTo>
                <a:lnTo>
                  <a:pt x="1260099" y="1357167"/>
                </a:lnTo>
                <a:lnTo>
                  <a:pt x="1253420" y="1368612"/>
                </a:lnTo>
                <a:lnTo>
                  <a:pt x="1245787" y="1379420"/>
                </a:lnTo>
                <a:lnTo>
                  <a:pt x="1238473" y="1389275"/>
                </a:lnTo>
                <a:lnTo>
                  <a:pt x="1247060" y="1385142"/>
                </a:lnTo>
                <a:lnTo>
                  <a:pt x="1255964" y="1380374"/>
                </a:lnTo>
                <a:lnTo>
                  <a:pt x="1264869" y="1375923"/>
                </a:lnTo>
                <a:lnTo>
                  <a:pt x="1273138" y="1371155"/>
                </a:lnTo>
                <a:lnTo>
                  <a:pt x="1281407" y="1366068"/>
                </a:lnTo>
                <a:lnTo>
                  <a:pt x="1289676" y="1360346"/>
                </a:lnTo>
                <a:lnTo>
                  <a:pt x="1297626" y="1354624"/>
                </a:lnTo>
                <a:lnTo>
                  <a:pt x="1305259" y="1348902"/>
                </a:lnTo>
                <a:lnTo>
                  <a:pt x="1312892" y="1342544"/>
                </a:lnTo>
                <a:lnTo>
                  <a:pt x="1320207" y="1336504"/>
                </a:lnTo>
                <a:lnTo>
                  <a:pt x="1327839" y="1329828"/>
                </a:lnTo>
                <a:lnTo>
                  <a:pt x="1334518" y="1322834"/>
                </a:lnTo>
                <a:lnTo>
                  <a:pt x="1341515" y="1315841"/>
                </a:lnTo>
                <a:lnTo>
                  <a:pt x="1347875" y="1308847"/>
                </a:lnTo>
                <a:lnTo>
                  <a:pt x="1354554" y="1301217"/>
                </a:lnTo>
                <a:lnTo>
                  <a:pt x="1360596" y="1293906"/>
                </a:lnTo>
                <a:lnTo>
                  <a:pt x="1290312" y="1293906"/>
                </a:lnTo>
                <a:close/>
                <a:moveTo>
                  <a:pt x="1123346" y="1293906"/>
                </a:moveTo>
                <a:lnTo>
                  <a:pt x="1123346" y="1417250"/>
                </a:lnTo>
                <a:lnTo>
                  <a:pt x="1138929" y="1415978"/>
                </a:lnTo>
                <a:lnTo>
                  <a:pt x="1154831" y="1414071"/>
                </a:lnTo>
                <a:lnTo>
                  <a:pt x="1161828" y="1409620"/>
                </a:lnTo>
                <a:lnTo>
                  <a:pt x="1168506" y="1405488"/>
                </a:lnTo>
                <a:lnTo>
                  <a:pt x="1175503" y="1400083"/>
                </a:lnTo>
                <a:lnTo>
                  <a:pt x="1182499" y="1394679"/>
                </a:lnTo>
                <a:lnTo>
                  <a:pt x="1188542" y="1388321"/>
                </a:lnTo>
                <a:lnTo>
                  <a:pt x="1195221" y="1381963"/>
                </a:lnTo>
                <a:lnTo>
                  <a:pt x="1201263" y="1374970"/>
                </a:lnTo>
                <a:lnTo>
                  <a:pt x="1207624" y="1367658"/>
                </a:lnTo>
                <a:lnTo>
                  <a:pt x="1213348" y="1359710"/>
                </a:lnTo>
                <a:lnTo>
                  <a:pt x="1219391" y="1351445"/>
                </a:lnTo>
                <a:lnTo>
                  <a:pt x="1224797" y="1342544"/>
                </a:lnTo>
                <a:lnTo>
                  <a:pt x="1230522" y="1333643"/>
                </a:lnTo>
                <a:lnTo>
                  <a:pt x="1235610" y="1324106"/>
                </a:lnTo>
                <a:lnTo>
                  <a:pt x="1240699" y="1314251"/>
                </a:lnTo>
                <a:lnTo>
                  <a:pt x="1245469" y="1304396"/>
                </a:lnTo>
                <a:lnTo>
                  <a:pt x="1249922" y="1293906"/>
                </a:lnTo>
                <a:lnTo>
                  <a:pt x="1123346" y="1293906"/>
                </a:lnTo>
                <a:close/>
                <a:moveTo>
                  <a:pt x="959878" y="1293906"/>
                </a:moveTo>
                <a:lnTo>
                  <a:pt x="964649" y="1304396"/>
                </a:lnTo>
                <a:lnTo>
                  <a:pt x="969419" y="1314251"/>
                </a:lnTo>
                <a:lnTo>
                  <a:pt x="974508" y="1324106"/>
                </a:lnTo>
                <a:lnTo>
                  <a:pt x="979596" y="1333643"/>
                </a:lnTo>
                <a:lnTo>
                  <a:pt x="985321" y="1342544"/>
                </a:lnTo>
                <a:lnTo>
                  <a:pt x="990727" y="1351445"/>
                </a:lnTo>
                <a:lnTo>
                  <a:pt x="996770" y="1359710"/>
                </a:lnTo>
                <a:lnTo>
                  <a:pt x="1002494" y="1367658"/>
                </a:lnTo>
                <a:lnTo>
                  <a:pt x="1008537" y="1374970"/>
                </a:lnTo>
                <a:lnTo>
                  <a:pt x="1014898" y="1381963"/>
                </a:lnTo>
                <a:lnTo>
                  <a:pt x="1021258" y="1388321"/>
                </a:lnTo>
                <a:lnTo>
                  <a:pt x="1027937" y="1394679"/>
                </a:lnTo>
                <a:lnTo>
                  <a:pt x="1034615" y="1400083"/>
                </a:lnTo>
                <a:lnTo>
                  <a:pt x="1041294" y="1405488"/>
                </a:lnTo>
                <a:lnTo>
                  <a:pt x="1048291" y="1409620"/>
                </a:lnTo>
                <a:lnTo>
                  <a:pt x="1055287" y="1414071"/>
                </a:lnTo>
                <a:lnTo>
                  <a:pt x="1070871" y="1415978"/>
                </a:lnTo>
                <a:lnTo>
                  <a:pt x="1086454" y="1417250"/>
                </a:lnTo>
                <a:lnTo>
                  <a:pt x="1086454" y="1293906"/>
                </a:lnTo>
                <a:lnTo>
                  <a:pt x="959878" y="1293906"/>
                </a:lnTo>
                <a:close/>
                <a:moveTo>
                  <a:pt x="849522" y="1293906"/>
                </a:moveTo>
                <a:lnTo>
                  <a:pt x="855565" y="1301217"/>
                </a:lnTo>
                <a:lnTo>
                  <a:pt x="861925" y="1308847"/>
                </a:lnTo>
                <a:lnTo>
                  <a:pt x="868604" y="1315841"/>
                </a:lnTo>
                <a:lnTo>
                  <a:pt x="875282" y="1322834"/>
                </a:lnTo>
                <a:lnTo>
                  <a:pt x="882279" y="1329828"/>
                </a:lnTo>
                <a:lnTo>
                  <a:pt x="889912" y="1336504"/>
                </a:lnTo>
                <a:lnTo>
                  <a:pt x="896908" y="1342544"/>
                </a:lnTo>
                <a:lnTo>
                  <a:pt x="904859" y="1348902"/>
                </a:lnTo>
                <a:lnTo>
                  <a:pt x="912174" y="1354624"/>
                </a:lnTo>
                <a:lnTo>
                  <a:pt x="920443" y="1360346"/>
                </a:lnTo>
                <a:lnTo>
                  <a:pt x="928393" y="1366068"/>
                </a:lnTo>
                <a:lnTo>
                  <a:pt x="936662" y="1371155"/>
                </a:lnTo>
                <a:lnTo>
                  <a:pt x="945249" y="1375923"/>
                </a:lnTo>
                <a:lnTo>
                  <a:pt x="954154" y="1380374"/>
                </a:lnTo>
                <a:lnTo>
                  <a:pt x="962741" y="1385142"/>
                </a:lnTo>
                <a:lnTo>
                  <a:pt x="971964" y="1389275"/>
                </a:lnTo>
                <a:lnTo>
                  <a:pt x="964331" y="1379420"/>
                </a:lnTo>
                <a:lnTo>
                  <a:pt x="956698" y="1368612"/>
                </a:lnTo>
                <a:lnTo>
                  <a:pt x="949701" y="1357167"/>
                </a:lnTo>
                <a:lnTo>
                  <a:pt x="943023" y="1345405"/>
                </a:lnTo>
                <a:lnTo>
                  <a:pt x="936662" y="1333325"/>
                </a:lnTo>
                <a:lnTo>
                  <a:pt x="930938" y="1320609"/>
                </a:lnTo>
                <a:lnTo>
                  <a:pt x="924895" y="1307575"/>
                </a:lnTo>
                <a:lnTo>
                  <a:pt x="919489" y="1293906"/>
                </a:lnTo>
                <a:lnTo>
                  <a:pt x="849522" y="1293906"/>
                </a:lnTo>
                <a:close/>
                <a:moveTo>
                  <a:pt x="1324341" y="1114930"/>
                </a:moveTo>
                <a:lnTo>
                  <a:pt x="1323069" y="1133685"/>
                </a:lnTo>
                <a:lnTo>
                  <a:pt x="1321797" y="1152759"/>
                </a:lnTo>
                <a:lnTo>
                  <a:pt x="1319888" y="1171197"/>
                </a:lnTo>
                <a:lnTo>
                  <a:pt x="1317344" y="1189000"/>
                </a:lnTo>
                <a:lnTo>
                  <a:pt x="1314482" y="1206802"/>
                </a:lnTo>
                <a:lnTo>
                  <a:pt x="1310984" y="1223968"/>
                </a:lnTo>
                <a:lnTo>
                  <a:pt x="1306849" y="1240499"/>
                </a:lnTo>
                <a:lnTo>
                  <a:pt x="1302715" y="1257030"/>
                </a:lnTo>
                <a:lnTo>
                  <a:pt x="1385721" y="1257030"/>
                </a:lnTo>
                <a:lnTo>
                  <a:pt x="1390173" y="1249400"/>
                </a:lnTo>
                <a:lnTo>
                  <a:pt x="1394626" y="1241135"/>
                </a:lnTo>
                <a:lnTo>
                  <a:pt x="1398760" y="1232869"/>
                </a:lnTo>
                <a:lnTo>
                  <a:pt x="1402894" y="1224604"/>
                </a:lnTo>
                <a:lnTo>
                  <a:pt x="1406393" y="1215703"/>
                </a:lnTo>
                <a:lnTo>
                  <a:pt x="1409891" y="1207120"/>
                </a:lnTo>
                <a:lnTo>
                  <a:pt x="1413071" y="1198537"/>
                </a:lnTo>
                <a:lnTo>
                  <a:pt x="1415616" y="1189635"/>
                </a:lnTo>
                <a:lnTo>
                  <a:pt x="1418478" y="1180734"/>
                </a:lnTo>
                <a:lnTo>
                  <a:pt x="1421022" y="1171515"/>
                </a:lnTo>
                <a:lnTo>
                  <a:pt x="1423248" y="1162296"/>
                </a:lnTo>
                <a:lnTo>
                  <a:pt x="1424838" y="1153077"/>
                </a:lnTo>
                <a:lnTo>
                  <a:pt x="1426429" y="1143540"/>
                </a:lnTo>
                <a:lnTo>
                  <a:pt x="1428019" y="1134321"/>
                </a:lnTo>
                <a:lnTo>
                  <a:pt x="1429291" y="1124784"/>
                </a:lnTo>
                <a:lnTo>
                  <a:pt x="1429927" y="1114930"/>
                </a:lnTo>
                <a:lnTo>
                  <a:pt x="1324341" y="1114930"/>
                </a:lnTo>
                <a:close/>
                <a:moveTo>
                  <a:pt x="1123346" y="1114930"/>
                </a:moveTo>
                <a:lnTo>
                  <a:pt x="1123346" y="1257030"/>
                </a:lnTo>
                <a:lnTo>
                  <a:pt x="1263597" y="1257030"/>
                </a:lnTo>
                <a:lnTo>
                  <a:pt x="1268368" y="1241135"/>
                </a:lnTo>
                <a:lnTo>
                  <a:pt x="1272502" y="1223968"/>
                </a:lnTo>
                <a:lnTo>
                  <a:pt x="1276636" y="1206802"/>
                </a:lnTo>
                <a:lnTo>
                  <a:pt x="1279817" y="1189318"/>
                </a:lnTo>
                <a:lnTo>
                  <a:pt x="1282361" y="1171197"/>
                </a:lnTo>
                <a:lnTo>
                  <a:pt x="1284905" y="1152759"/>
                </a:lnTo>
                <a:lnTo>
                  <a:pt x="1286495" y="1133685"/>
                </a:lnTo>
                <a:lnTo>
                  <a:pt x="1287767" y="1114930"/>
                </a:lnTo>
                <a:lnTo>
                  <a:pt x="1123346" y="1114930"/>
                </a:lnTo>
                <a:close/>
                <a:moveTo>
                  <a:pt x="922669" y="1114930"/>
                </a:moveTo>
                <a:lnTo>
                  <a:pt x="923623" y="1133685"/>
                </a:lnTo>
                <a:lnTo>
                  <a:pt x="925213" y="1152759"/>
                </a:lnTo>
                <a:lnTo>
                  <a:pt x="927121" y="1171197"/>
                </a:lnTo>
                <a:lnTo>
                  <a:pt x="929984" y="1189318"/>
                </a:lnTo>
                <a:lnTo>
                  <a:pt x="933482" y="1206802"/>
                </a:lnTo>
                <a:lnTo>
                  <a:pt x="937616" y="1223968"/>
                </a:lnTo>
                <a:lnTo>
                  <a:pt x="941751" y="1241135"/>
                </a:lnTo>
                <a:lnTo>
                  <a:pt x="946521" y="1257030"/>
                </a:lnTo>
                <a:lnTo>
                  <a:pt x="1086454" y="1257030"/>
                </a:lnTo>
                <a:lnTo>
                  <a:pt x="1086454" y="1114930"/>
                </a:lnTo>
                <a:lnTo>
                  <a:pt x="922669" y="1114930"/>
                </a:lnTo>
                <a:close/>
                <a:moveTo>
                  <a:pt x="780191" y="1114930"/>
                </a:moveTo>
                <a:lnTo>
                  <a:pt x="781146" y="1124784"/>
                </a:lnTo>
                <a:lnTo>
                  <a:pt x="782100" y="1134321"/>
                </a:lnTo>
                <a:lnTo>
                  <a:pt x="783372" y="1143540"/>
                </a:lnTo>
                <a:lnTo>
                  <a:pt x="784962" y="1153077"/>
                </a:lnTo>
                <a:lnTo>
                  <a:pt x="786870" y="1162296"/>
                </a:lnTo>
                <a:lnTo>
                  <a:pt x="789414" y="1171515"/>
                </a:lnTo>
                <a:lnTo>
                  <a:pt x="791641" y="1180734"/>
                </a:lnTo>
                <a:lnTo>
                  <a:pt x="794503" y="1189635"/>
                </a:lnTo>
                <a:lnTo>
                  <a:pt x="797047" y="1198537"/>
                </a:lnTo>
                <a:lnTo>
                  <a:pt x="800227" y="1207120"/>
                </a:lnTo>
                <a:lnTo>
                  <a:pt x="803726" y="1215703"/>
                </a:lnTo>
                <a:lnTo>
                  <a:pt x="807542" y="1224604"/>
                </a:lnTo>
                <a:lnTo>
                  <a:pt x="811358" y="1232869"/>
                </a:lnTo>
                <a:lnTo>
                  <a:pt x="815175" y="1241135"/>
                </a:lnTo>
                <a:lnTo>
                  <a:pt x="819627" y="1249400"/>
                </a:lnTo>
                <a:lnTo>
                  <a:pt x="824398" y="1257030"/>
                </a:lnTo>
                <a:lnTo>
                  <a:pt x="907403" y="1257030"/>
                </a:lnTo>
                <a:lnTo>
                  <a:pt x="903269" y="1240499"/>
                </a:lnTo>
                <a:lnTo>
                  <a:pt x="899135" y="1223968"/>
                </a:lnTo>
                <a:lnTo>
                  <a:pt x="895636" y="1206802"/>
                </a:lnTo>
                <a:lnTo>
                  <a:pt x="892456" y="1189000"/>
                </a:lnTo>
                <a:lnTo>
                  <a:pt x="890230" y="1171197"/>
                </a:lnTo>
                <a:lnTo>
                  <a:pt x="888322" y="1152759"/>
                </a:lnTo>
                <a:lnTo>
                  <a:pt x="886732" y="1133685"/>
                </a:lnTo>
                <a:lnTo>
                  <a:pt x="885777" y="1114930"/>
                </a:lnTo>
                <a:lnTo>
                  <a:pt x="780191" y="1114930"/>
                </a:lnTo>
                <a:close/>
                <a:moveTo>
                  <a:pt x="1303669" y="931503"/>
                </a:moveTo>
                <a:lnTo>
                  <a:pt x="1308121" y="948669"/>
                </a:lnTo>
                <a:lnTo>
                  <a:pt x="1311938" y="965836"/>
                </a:lnTo>
                <a:lnTo>
                  <a:pt x="1315754" y="983638"/>
                </a:lnTo>
                <a:lnTo>
                  <a:pt x="1318298" y="1001758"/>
                </a:lnTo>
                <a:lnTo>
                  <a:pt x="1320843" y="1020196"/>
                </a:lnTo>
                <a:lnTo>
                  <a:pt x="1322751" y="1039270"/>
                </a:lnTo>
                <a:lnTo>
                  <a:pt x="1324023" y="1058662"/>
                </a:lnTo>
                <a:lnTo>
                  <a:pt x="1324659" y="1078371"/>
                </a:lnTo>
                <a:lnTo>
                  <a:pt x="1430245" y="1078371"/>
                </a:lnTo>
                <a:lnTo>
                  <a:pt x="1429927" y="1068517"/>
                </a:lnTo>
                <a:lnTo>
                  <a:pt x="1428655" y="1058662"/>
                </a:lnTo>
                <a:lnTo>
                  <a:pt x="1428019" y="1048807"/>
                </a:lnTo>
                <a:lnTo>
                  <a:pt x="1426429" y="1039270"/>
                </a:lnTo>
                <a:lnTo>
                  <a:pt x="1424838" y="1029415"/>
                </a:lnTo>
                <a:lnTo>
                  <a:pt x="1422930" y="1019878"/>
                </a:lnTo>
                <a:lnTo>
                  <a:pt x="1420386" y="1010341"/>
                </a:lnTo>
                <a:lnTo>
                  <a:pt x="1417842" y="1001440"/>
                </a:lnTo>
                <a:lnTo>
                  <a:pt x="1414979" y="992221"/>
                </a:lnTo>
                <a:lnTo>
                  <a:pt x="1412117" y="983320"/>
                </a:lnTo>
                <a:lnTo>
                  <a:pt x="1408619" y="974101"/>
                </a:lnTo>
                <a:lnTo>
                  <a:pt x="1405121" y="965518"/>
                </a:lnTo>
                <a:lnTo>
                  <a:pt x="1401622" y="956935"/>
                </a:lnTo>
                <a:lnTo>
                  <a:pt x="1397170" y="948033"/>
                </a:lnTo>
                <a:lnTo>
                  <a:pt x="1393035" y="939768"/>
                </a:lnTo>
                <a:lnTo>
                  <a:pt x="1388583" y="931503"/>
                </a:lnTo>
                <a:lnTo>
                  <a:pt x="1303669" y="931503"/>
                </a:lnTo>
                <a:close/>
                <a:moveTo>
                  <a:pt x="1123346" y="931503"/>
                </a:moveTo>
                <a:lnTo>
                  <a:pt x="1123346" y="1078371"/>
                </a:lnTo>
                <a:lnTo>
                  <a:pt x="1288085" y="1078371"/>
                </a:lnTo>
                <a:lnTo>
                  <a:pt x="1287131" y="1058662"/>
                </a:lnTo>
                <a:lnTo>
                  <a:pt x="1285541" y="1039270"/>
                </a:lnTo>
                <a:lnTo>
                  <a:pt x="1283633" y="1020196"/>
                </a:lnTo>
                <a:lnTo>
                  <a:pt x="1280771" y="1001758"/>
                </a:lnTo>
                <a:lnTo>
                  <a:pt x="1277909" y="983638"/>
                </a:lnTo>
                <a:lnTo>
                  <a:pt x="1274092" y="965836"/>
                </a:lnTo>
                <a:lnTo>
                  <a:pt x="1269958" y="948669"/>
                </a:lnTo>
                <a:lnTo>
                  <a:pt x="1264869" y="931503"/>
                </a:lnTo>
                <a:lnTo>
                  <a:pt x="1123346" y="931503"/>
                </a:lnTo>
                <a:close/>
                <a:moveTo>
                  <a:pt x="944931" y="931503"/>
                </a:moveTo>
                <a:lnTo>
                  <a:pt x="940161" y="948669"/>
                </a:lnTo>
                <a:lnTo>
                  <a:pt x="936026" y="965836"/>
                </a:lnTo>
                <a:lnTo>
                  <a:pt x="932528" y="983638"/>
                </a:lnTo>
                <a:lnTo>
                  <a:pt x="928711" y="1001758"/>
                </a:lnTo>
                <a:lnTo>
                  <a:pt x="926485" y="1020196"/>
                </a:lnTo>
                <a:lnTo>
                  <a:pt x="924577" y="1039270"/>
                </a:lnTo>
                <a:lnTo>
                  <a:pt x="922987" y="1058662"/>
                </a:lnTo>
                <a:lnTo>
                  <a:pt x="922033" y="1078371"/>
                </a:lnTo>
                <a:lnTo>
                  <a:pt x="1086454" y="1078371"/>
                </a:lnTo>
                <a:lnTo>
                  <a:pt x="1086454" y="931503"/>
                </a:lnTo>
                <a:lnTo>
                  <a:pt x="944931" y="931503"/>
                </a:lnTo>
                <a:close/>
                <a:moveTo>
                  <a:pt x="821535" y="931503"/>
                </a:moveTo>
                <a:lnTo>
                  <a:pt x="817401" y="939768"/>
                </a:lnTo>
                <a:lnTo>
                  <a:pt x="812949" y="948033"/>
                </a:lnTo>
                <a:lnTo>
                  <a:pt x="808496" y="956935"/>
                </a:lnTo>
                <a:lnTo>
                  <a:pt x="804998" y="965518"/>
                </a:lnTo>
                <a:lnTo>
                  <a:pt x="801499" y="974101"/>
                </a:lnTo>
                <a:lnTo>
                  <a:pt x="798001" y="983320"/>
                </a:lnTo>
                <a:lnTo>
                  <a:pt x="795139" y="992221"/>
                </a:lnTo>
                <a:lnTo>
                  <a:pt x="791959" y="1001440"/>
                </a:lnTo>
                <a:lnTo>
                  <a:pt x="789732" y="1010341"/>
                </a:lnTo>
                <a:lnTo>
                  <a:pt x="787188" y="1019878"/>
                </a:lnTo>
                <a:lnTo>
                  <a:pt x="785280" y="1029415"/>
                </a:lnTo>
                <a:lnTo>
                  <a:pt x="783690" y="1039270"/>
                </a:lnTo>
                <a:lnTo>
                  <a:pt x="782100" y="1048807"/>
                </a:lnTo>
                <a:lnTo>
                  <a:pt x="781146" y="1058662"/>
                </a:lnTo>
                <a:lnTo>
                  <a:pt x="780191" y="1068517"/>
                </a:lnTo>
                <a:lnTo>
                  <a:pt x="779873" y="1078371"/>
                </a:lnTo>
                <a:lnTo>
                  <a:pt x="885459" y="1078371"/>
                </a:lnTo>
                <a:lnTo>
                  <a:pt x="886413" y="1058662"/>
                </a:lnTo>
                <a:lnTo>
                  <a:pt x="887368" y="1039270"/>
                </a:lnTo>
                <a:lnTo>
                  <a:pt x="889276" y="1020196"/>
                </a:lnTo>
                <a:lnTo>
                  <a:pt x="891820" y="1001758"/>
                </a:lnTo>
                <a:lnTo>
                  <a:pt x="894682" y="983638"/>
                </a:lnTo>
                <a:lnTo>
                  <a:pt x="898181" y="965836"/>
                </a:lnTo>
                <a:lnTo>
                  <a:pt x="901997" y="948669"/>
                </a:lnTo>
                <a:lnTo>
                  <a:pt x="906449" y="931503"/>
                </a:lnTo>
                <a:lnTo>
                  <a:pt x="821535" y="931503"/>
                </a:lnTo>
                <a:close/>
                <a:moveTo>
                  <a:pt x="600980" y="915987"/>
                </a:moveTo>
                <a:lnTo>
                  <a:pt x="703263" y="946155"/>
                </a:lnTo>
                <a:lnTo>
                  <a:pt x="684896" y="1008062"/>
                </a:lnTo>
                <a:lnTo>
                  <a:pt x="582613" y="977894"/>
                </a:lnTo>
                <a:lnTo>
                  <a:pt x="600980" y="915987"/>
                </a:lnTo>
                <a:close/>
                <a:moveTo>
                  <a:pt x="1608505" y="911225"/>
                </a:moveTo>
                <a:lnTo>
                  <a:pt x="1627188" y="973241"/>
                </a:lnTo>
                <a:lnTo>
                  <a:pt x="1524588" y="1003300"/>
                </a:lnTo>
                <a:lnTo>
                  <a:pt x="1506538" y="940967"/>
                </a:lnTo>
                <a:lnTo>
                  <a:pt x="1608505" y="911225"/>
                </a:lnTo>
                <a:close/>
                <a:moveTo>
                  <a:pt x="1238473" y="794807"/>
                </a:moveTo>
                <a:lnTo>
                  <a:pt x="1246105" y="805615"/>
                </a:lnTo>
                <a:lnTo>
                  <a:pt x="1253738" y="816424"/>
                </a:lnTo>
                <a:lnTo>
                  <a:pt x="1260735" y="828504"/>
                </a:lnTo>
                <a:lnTo>
                  <a:pt x="1268050" y="840584"/>
                </a:lnTo>
                <a:lnTo>
                  <a:pt x="1274728" y="853618"/>
                </a:lnTo>
                <a:lnTo>
                  <a:pt x="1280771" y="866970"/>
                </a:lnTo>
                <a:lnTo>
                  <a:pt x="1286495" y="880639"/>
                </a:lnTo>
                <a:lnTo>
                  <a:pt x="1291902" y="894945"/>
                </a:lnTo>
                <a:lnTo>
                  <a:pt x="1364095" y="894945"/>
                </a:lnTo>
                <a:lnTo>
                  <a:pt x="1357734" y="886997"/>
                </a:lnTo>
                <a:lnTo>
                  <a:pt x="1351055" y="879368"/>
                </a:lnTo>
                <a:lnTo>
                  <a:pt x="1344377" y="871738"/>
                </a:lnTo>
                <a:lnTo>
                  <a:pt x="1337698" y="864109"/>
                </a:lnTo>
                <a:lnTo>
                  <a:pt x="1330065" y="857115"/>
                </a:lnTo>
                <a:lnTo>
                  <a:pt x="1323069" y="850439"/>
                </a:lnTo>
                <a:lnTo>
                  <a:pt x="1315118" y="843763"/>
                </a:lnTo>
                <a:lnTo>
                  <a:pt x="1307485" y="837405"/>
                </a:lnTo>
                <a:lnTo>
                  <a:pt x="1299535" y="831047"/>
                </a:lnTo>
                <a:lnTo>
                  <a:pt x="1291266" y="825325"/>
                </a:lnTo>
                <a:lnTo>
                  <a:pt x="1282997" y="819285"/>
                </a:lnTo>
                <a:lnTo>
                  <a:pt x="1274092" y="814199"/>
                </a:lnTo>
                <a:lnTo>
                  <a:pt x="1265505" y="808794"/>
                </a:lnTo>
                <a:lnTo>
                  <a:pt x="1256600" y="804026"/>
                </a:lnTo>
                <a:lnTo>
                  <a:pt x="1247378" y="799257"/>
                </a:lnTo>
                <a:lnTo>
                  <a:pt x="1238473" y="794807"/>
                </a:lnTo>
                <a:close/>
                <a:moveTo>
                  <a:pt x="971964" y="794807"/>
                </a:moveTo>
                <a:lnTo>
                  <a:pt x="962423" y="799257"/>
                </a:lnTo>
                <a:lnTo>
                  <a:pt x="953200" y="804026"/>
                </a:lnTo>
                <a:lnTo>
                  <a:pt x="944613" y="808794"/>
                </a:lnTo>
                <a:lnTo>
                  <a:pt x="935708" y="814199"/>
                </a:lnTo>
                <a:lnTo>
                  <a:pt x="927121" y="819285"/>
                </a:lnTo>
                <a:lnTo>
                  <a:pt x="918535" y="825325"/>
                </a:lnTo>
                <a:lnTo>
                  <a:pt x="910266" y="831047"/>
                </a:lnTo>
                <a:lnTo>
                  <a:pt x="902315" y="837405"/>
                </a:lnTo>
                <a:lnTo>
                  <a:pt x="894682" y="843763"/>
                </a:lnTo>
                <a:lnTo>
                  <a:pt x="887050" y="850439"/>
                </a:lnTo>
                <a:lnTo>
                  <a:pt x="879417" y="857115"/>
                </a:lnTo>
                <a:lnTo>
                  <a:pt x="872420" y="864109"/>
                </a:lnTo>
                <a:lnTo>
                  <a:pt x="865424" y="871738"/>
                </a:lnTo>
                <a:lnTo>
                  <a:pt x="858745" y="879368"/>
                </a:lnTo>
                <a:lnTo>
                  <a:pt x="852384" y="886997"/>
                </a:lnTo>
                <a:lnTo>
                  <a:pt x="846024" y="894945"/>
                </a:lnTo>
                <a:lnTo>
                  <a:pt x="917898" y="894945"/>
                </a:lnTo>
                <a:lnTo>
                  <a:pt x="923305" y="880639"/>
                </a:lnTo>
                <a:lnTo>
                  <a:pt x="929348" y="866970"/>
                </a:lnTo>
                <a:lnTo>
                  <a:pt x="935708" y="853618"/>
                </a:lnTo>
                <a:lnTo>
                  <a:pt x="942387" y="840584"/>
                </a:lnTo>
                <a:lnTo>
                  <a:pt x="949065" y="828504"/>
                </a:lnTo>
                <a:lnTo>
                  <a:pt x="956380" y="816424"/>
                </a:lnTo>
                <a:lnTo>
                  <a:pt x="964013" y="805615"/>
                </a:lnTo>
                <a:lnTo>
                  <a:pt x="971964" y="794807"/>
                </a:lnTo>
                <a:close/>
                <a:moveTo>
                  <a:pt x="1123346" y="767150"/>
                </a:moveTo>
                <a:lnTo>
                  <a:pt x="1123346" y="894945"/>
                </a:lnTo>
                <a:lnTo>
                  <a:pt x="1251830" y="894945"/>
                </a:lnTo>
                <a:lnTo>
                  <a:pt x="1247060" y="883818"/>
                </a:lnTo>
                <a:lnTo>
                  <a:pt x="1242289" y="873645"/>
                </a:lnTo>
                <a:lnTo>
                  <a:pt x="1237201" y="863473"/>
                </a:lnTo>
                <a:lnTo>
                  <a:pt x="1232112" y="853618"/>
                </a:lnTo>
                <a:lnTo>
                  <a:pt x="1226388" y="844081"/>
                </a:lnTo>
                <a:lnTo>
                  <a:pt x="1220663" y="835180"/>
                </a:lnTo>
                <a:lnTo>
                  <a:pt x="1214939" y="826279"/>
                </a:lnTo>
                <a:lnTo>
                  <a:pt x="1208896" y="818649"/>
                </a:lnTo>
                <a:lnTo>
                  <a:pt x="1202535" y="810702"/>
                </a:lnTo>
                <a:lnTo>
                  <a:pt x="1196175" y="803708"/>
                </a:lnTo>
                <a:lnTo>
                  <a:pt x="1189496" y="796714"/>
                </a:lnTo>
                <a:lnTo>
                  <a:pt x="1182818" y="790674"/>
                </a:lnTo>
                <a:lnTo>
                  <a:pt x="1176139" y="784634"/>
                </a:lnTo>
                <a:lnTo>
                  <a:pt x="1168824" y="779548"/>
                </a:lnTo>
                <a:lnTo>
                  <a:pt x="1161828" y="774461"/>
                </a:lnTo>
                <a:lnTo>
                  <a:pt x="1154831" y="770329"/>
                </a:lnTo>
                <a:lnTo>
                  <a:pt x="1138929" y="768421"/>
                </a:lnTo>
                <a:lnTo>
                  <a:pt x="1123346" y="767150"/>
                </a:lnTo>
                <a:close/>
                <a:moveTo>
                  <a:pt x="1086454" y="767150"/>
                </a:moveTo>
                <a:lnTo>
                  <a:pt x="1070871" y="768421"/>
                </a:lnTo>
                <a:lnTo>
                  <a:pt x="1055287" y="770329"/>
                </a:lnTo>
                <a:lnTo>
                  <a:pt x="1047973" y="774461"/>
                </a:lnTo>
                <a:lnTo>
                  <a:pt x="1040976" y="779548"/>
                </a:lnTo>
                <a:lnTo>
                  <a:pt x="1033979" y="784634"/>
                </a:lnTo>
                <a:lnTo>
                  <a:pt x="1026983" y="790674"/>
                </a:lnTo>
                <a:lnTo>
                  <a:pt x="1020304" y="796714"/>
                </a:lnTo>
                <a:lnTo>
                  <a:pt x="1013944" y="803708"/>
                </a:lnTo>
                <a:lnTo>
                  <a:pt x="1007265" y="810702"/>
                </a:lnTo>
                <a:lnTo>
                  <a:pt x="1000904" y="818649"/>
                </a:lnTo>
                <a:lnTo>
                  <a:pt x="995180" y="826279"/>
                </a:lnTo>
                <a:lnTo>
                  <a:pt x="989137" y="835180"/>
                </a:lnTo>
                <a:lnTo>
                  <a:pt x="983731" y="844081"/>
                </a:lnTo>
                <a:lnTo>
                  <a:pt x="978006" y="853618"/>
                </a:lnTo>
                <a:lnTo>
                  <a:pt x="972918" y="863473"/>
                </a:lnTo>
                <a:lnTo>
                  <a:pt x="967829" y="873645"/>
                </a:lnTo>
                <a:lnTo>
                  <a:pt x="962741" y="883818"/>
                </a:lnTo>
                <a:lnTo>
                  <a:pt x="958288" y="894945"/>
                </a:lnTo>
                <a:lnTo>
                  <a:pt x="1086454" y="894945"/>
                </a:lnTo>
                <a:lnTo>
                  <a:pt x="1086454" y="767150"/>
                </a:lnTo>
                <a:close/>
                <a:moveTo>
                  <a:pt x="1095359" y="711200"/>
                </a:moveTo>
                <a:lnTo>
                  <a:pt x="1105218" y="711200"/>
                </a:lnTo>
                <a:lnTo>
                  <a:pt x="1115077" y="711200"/>
                </a:lnTo>
                <a:lnTo>
                  <a:pt x="1124300" y="711836"/>
                </a:lnTo>
                <a:lnTo>
                  <a:pt x="1134159" y="712471"/>
                </a:lnTo>
                <a:lnTo>
                  <a:pt x="1143700" y="713425"/>
                </a:lnTo>
                <a:lnTo>
                  <a:pt x="1153559" y="714379"/>
                </a:lnTo>
                <a:lnTo>
                  <a:pt x="1163100" y="715650"/>
                </a:lnTo>
                <a:lnTo>
                  <a:pt x="1172641" y="717240"/>
                </a:lnTo>
                <a:lnTo>
                  <a:pt x="1181545" y="718829"/>
                </a:lnTo>
                <a:lnTo>
                  <a:pt x="1191086" y="721055"/>
                </a:lnTo>
                <a:lnTo>
                  <a:pt x="1199991" y="723280"/>
                </a:lnTo>
                <a:lnTo>
                  <a:pt x="1218119" y="728366"/>
                </a:lnTo>
                <a:lnTo>
                  <a:pt x="1235929" y="734724"/>
                </a:lnTo>
                <a:lnTo>
                  <a:pt x="1253420" y="741400"/>
                </a:lnTo>
                <a:lnTo>
                  <a:pt x="1269958" y="748712"/>
                </a:lnTo>
                <a:lnTo>
                  <a:pt x="1286495" y="757295"/>
                </a:lnTo>
                <a:lnTo>
                  <a:pt x="1302715" y="766514"/>
                </a:lnTo>
                <a:lnTo>
                  <a:pt x="1317980" y="776369"/>
                </a:lnTo>
                <a:lnTo>
                  <a:pt x="1332928" y="786859"/>
                </a:lnTo>
                <a:lnTo>
                  <a:pt x="1347239" y="798304"/>
                </a:lnTo>
                <a:lnTo>
                  <a:pt x="1360914" y="810384"/>
                </a:lnTo>
                <a:lnTo>
                  <a:pt x="1374272" y="822782"/>
                </a:lnTo>
                <a:lnTo>
                  <a:pt x="1386993" y="836134"/>
                </a:lnTo>
                <a:lnTo>
                  <a:pt x="1398760" y="850121"/>
                </a:lnTo>
                <a:lnTo>
                  <a:pt x="1410209" y="864109"/>
                </a:lnTo>
                <a:lnTo>
                  <a:pt x="1421022" y="879368"/>
                </a:lnTo>
                <a:lnTo>
                  <a:pt x="1430881" y="894945"/>
                </a:lnTo>
                <a:lnTo>
                  <a:pt x="1439786" y="910839"/>
                </a:lnTo>
                <a:lnTo>
                  <a:pt x="1448373" y="927370"/>
                </a:lnTo>
                <a:lnTo>
                  <a:pt x="1456005" y="943901"/>
                </a:lnTo>
                <a:lnTo>
                  <a:pt x="1463002" y="961067"/>
                </a:lnTo>
                <a:lnTo>
                  <a:pt x="1469045" y="978869"/>
                </a:lnTo>
                <a:lnTo>
                  <a:pt x="1474133" y="996990"/>
                </a:lnTo>
                <a:lnTo>
                  <a:pt x="1476041" y="1006209"/>
                </a:lnTo>
                <a:lnTo>
                  <a:pt x="1478585" y="1015428"/>
                </a:lnTo>
                <a:lnTo>
                  <a:pt x="1480176" y="1024647"/>
                </a:lnTo>
                <a:lnTo>
                  <a:pt x="1481448" y="1034184"/>
                </a:lnTo>
                <a:lnTo>
                  <a:pt x="1482720" y="1043721"/>
                </a:lnTo>
                <a:lnTo>
                  <a:pt x="1483992" y="1053257"/>
                </a:lnTo>
                <a:lnTo>
                  <a:pt x="1484628" y="1062794"/>
                </a:lnTo>
                <a:lnTo>
                  <a:pt x="1485582" y="1072649"/>
                </a:lnTo>
                <a:lnTo>
                  <a:pt x="1485900" y="1082186"/>
                </a:lnTo>
                <a:lnTo>
                  <a:pt x="1485900" y="1092041"/>
                </a:lnTo>
                <a:lnTo>
                  <a:pt x="1485900" y="1101896"/>
                </a:lnTo>
                <a:lnTo>
                  <a:pt x="1485582" y="1111751"/>
                </a:lnTo>
                <a:lnTo>
                  <a:pt x="1484628" y="1121605"/>
                </a:lnTo>
                <a:lnTo>
                  <a:pt x="1483992" y="1131142"/>
                </a:lnTo>
                <a:lnTo>
                  <a:pt x="1482720" y="1140361"/>
                </a:lnTo>
                <a:lnTo>
                  <a:pt x="1481448" y="1149898"/>
                </a:lnTo>
                <a:lnTo>
                  <a:pt x="1480176" y="1159435"/>
                </a:lnTo>
                <a:lnTo>
                  <a:pt x="1478585" y="1168972"/>
                </a:lnTo>
                <a:lnTo>
                  <a:pt x="1476041" y="1177873"/>
                </a:lnTo>
                <a:lnTo>
                  <a:pt x="1474133" y="1187410"/>
                </a:lnTo>
                <a:lnTo>
                  <a:pt x="1469045" y="1205212"/>
                </a:lnTo>
                <a:lnTo>
                  <a:pt x="1463002" y="1223015"/>
                </a:lnTo>
                <a:lnTo>
                  <a:pt x="1456005" y="1240181"/>
                </a:lnTo>
                <a:lnTo>
                  <a:pt x="1448373" y="1257030"/>
                </a:lnTo>
                <a:lnTo>
                  <a:pt x="1439786" y="1273878"/>
                </a:lnTo>
                <a:lnTo>
                  <a:pt x="1430881" y="1289455"/>
                </a:lnTo>
                <a:lnTo>
                  <a:pt x="1421022" y="1304714"/>
                </a:lnTo>
                <a:lnTo>
                  <a:pt x="1410209" y="1319973"/>
                </a:lnTo>
                <a:lnTo>
                  <a:pt x="1398760" y="1334279"/>
                </a:lnTo>
                <a:lnTo>
                  <a:pt x="1386993" y="1348266"/>
                </a:lnTo>
                <a:lnTo>
                  <a:pt x="1374272" y="1361300"/>
                </a:lnTo>
                <a:lnTo>
                  <a:pt x="1360914" y="1373698"/>
                </a:lnTo>
                <a:lnTo>
                  <a:pt x="1347239" y="1386096"/>
                </a:lnTo>
                <a:lnTo>
                  <a:pt x="1332928" y="1397540"/>
                </a:lnTo>
                <a:lnTo>
                  <a:pt x="1317980" y="1407713"/>
                </a:lnTo>
                <a:lnTo>
                  <a:pt x="1302715" y="1417886"/>
                </a:lnTo>
                <a:lnTo>
                  <a:pt x="1286495" y="1427105"/>
                </a:lnTo>
                <a:lnTo>
                  <a:pt x="1269958" y="1435370"/>
                </a:lnTo>
                <a:lnTo>
                  <a:pt x="1253420" y="1443317"/>
                </a:lnTo>
                <a:lnTo>
                  <a:pt x="1235929" y="1449993"/>
                </a:lnTo>
                <a:lnTo>
                  <a:pt x="1218119" y="1455715"/>
                </a:lnTo>
                <a:lnTo>
                  <a:pt x="1199991" y="1460802"/>
                </a:lnTo>
                <a:lnTo>
                  <a:pt x="1191086" y="1463345"/>
                </a:lnTo>
                <a:lnTo>
                  <a:pt x="1181545" y="1465253"/>
                </a:lnTo>
                <a:lnTo>
                  <a:pt x="1172641" y="1467160"/>
                </a:lnTo>
                <a:lnTo>
                  <a:pt x="1163100" y="1468750"/>
                </a:lnTo>
                <a:lnTo>
                  <a:pt x="1153559" y="1470021"/>
                </a:lnTo>
                <a:lnTo>
                  <a:pt x="1143700" y="1471293"/>
                </a:lnTo>
                <a:lnTo>
                  <a:pt x="1134159" y="1471929"/>
                </a:lnTo>
                <a:lnTo>
                  <a:pt x="1124300" y="1472247"/>
                </a:lnTo>
                <a:lnTo>
                  <a:pt x="1115077" y="1472882"/>
                </a:lnTo>
                <a:lnTo>
                  <a:pt x="1105218" y="1473200"/>
                </a:lnTo>
                <a:lnTo>
                  <a:pt x="1095359" y="1472882"/>
                </a:lnTo>
                <a:lnTo>
                  <a:pt x="1085500" y="1472247"/>
                </a:lnTo>
                <a:lnTo>
                  <a:pt x="1075959" y="1471929"/>
                </a:lnTo>
                <a:lnTo>
                  <a:pt x="1066100" y="1471293"/>
                </a:lnTo>
                <a:lnTo>
                  <a:pt x="1056560" y="1470021"/>
                </a:lnTo>
                <a:lnTo>
                  <a:pt x="1047019" y="1468750"/>
                </a:lnTo>
                <a:lnTo>
                  <a:pt x="1037796" y="1467160"/>
                </a:lnTo>
                <a:lnTo>
                  <a:pt x="1028255" y="1465253"/>
                </a:lnTo>
                <a:lnTo>
                  <a:pt x="1019032" y="1463345"/>
                </a:lnTo>
                <a:lnTo>
                  <a:pt x="1010127" y="1460802"/>
                </a:lnTo>
                <a:lnTo>
                  <a:pt x="991999" y="1455715"/>
                </a:lnTo>
                <a:lnTo>
                  <a:pt x="974190" y="1449993"/>
                </a:lnTo>
                <a:lnTo>
                  <a:pt x="956698" y="1443317"/>
                </a:lnTo>
                <a:lnTo>
                  <a:pt x="939843" y="1435370"/>
                </a:lnTo>
                <a:lnTo>
                  <a:pt x="923623" y="1427105"/>
                </a:lnTo>
                <a:lnTo>
                  <a:pt x="907403" y="1417886"/>
                </a:lnTo>
                <a:lnTo>
                  <a:pt x="892138" y="1407713"/>
                </a:lnTo>
                <a:lnTo>
                  <a:pt x="877191" y="1397540"/>
                </a:lnTo>
                <a:lnTo>
                  <a:pt x="862561" y="1386096"/>
                </a:lnTo>
                <a:lnTo>
                  <a:pt x="848886" y="1373698"/>
                </a:lnTo>
                <a:lnTo>
                  <a:pt x="835847" y="1361300"/>
                </a:lnTo>
                <a:lnTo>
                  <a:pt x="823126" y="1348266"/>
                </a:lnTo>
                <a:lnTo>
                  <a:pt x="811040" y="1334279"/>
                </a:lnTo>
                <a:lnTo>
                  <a:pt x="799909" y="1319973"/>
                </a:lnTo>
                <a:lnTo>
                  <a:pt x="789414" y="1304714"/>
                </a:lnTo>
                <a:lnTo>
                  <a:pt x="778919" y="1289455"/>
                </a:lnTo>
                <a:lnTo>
                  <a:pt x="770014" y="1273878"/>
                </a:lnTo>
                <a:lnTo>
                  <a:pt x="761746" y="1257030"/>
                </a:lnTo>
                <a:lnTo>
                  <a:pt x="753795" y="1240181"/>
                </a:lnTo>
                <a:lnTo>
                  <a:pt x="747116" y="1223015"/>
                </a:lnTo>
                <a:lnTo>
                  <a:pt x="741073" y="1205212"/>
                </a:lnTo>
                <a:lnTo>
                  <a:pt x="735985" y="1187410"/>
                </a:lnTo>
                <a:lnTo>
                  <a:pt x="733759" y="1177873"/>
                </a:lnTo>
                <a:lnTo>
                  <a:pt x="731851" y="1168972"/>
                </a:lnTo>
                <a:lnTo>
                  <a:pt x="729624" y="1159435"/>
                </a:lnTo>
                <a:lnTo>
                  <a:pt x="728034" y="1149898"/>
                </a:lnTo>
                <a:lnTo>
                  <a:pt x="727080" y="1140361"/>
                </a:lnTo>
                <a:lnTo>
                  <a:pt x="725808" y="1131142"/>
                </a:lnTo>
                <a:lnTo>
                  <a:pt x="725172" y="1121605"/>
                </a:lnTo>
                <a:lnTo>
                  <a:pt x="724536" y="1111751"/>
                </a:lnTo>
                <a:lnTo>
                  <a:pt x="724218" y="1101896"/>
                </a:lnTo>
                <a:lnTo>
                  <a:pt x="723900" y="1092041"/>
                </a:lnTo>
                <a:lnTo>
                  <a:pt x="724218" y="1082186"/>
                </a:lnTo>
                <a:lnTo>
                  <a:pt x="724536" y="1072649"/>
                </a:lnTo>
                <a:lnTo>
                  <a:pt x="725172" y="1062794"/>
                </a:lnTo>
                <a:lnTo>
                  <a:pt x="725808" y="1053257"/>
                </a:lnTo>
                <a:lnTo>
                  <a:pt x="727080" y="1043721"/>
                </a:lnTo>
                <a:lnTo>
                  <a:pt x="728034" y="1034184"/>
                </a:lnTo>
                <a:lnTo>
                  <a:pt x="729624" y="1024647"/>
                </a:lnTo>
                <a:lnTo>
                  <a:pt x="731851" y="1015428"/>
                </a:lnTo>
                <a:lnTo>
                  <a:pt x="733759" y="1006209"/>
                </a:lnTo>
                <a:lnTo>
                  <a:pt x="735985" y="996990"/>
                </a:lnTo>
                <a:lnTo>
                  <a:pt x="741073" y="978869"/>
                </a:lnTo>
                <a:lnTo>
                  <a:pt x="747116" y="961067"/>
                </a:lnTo>
                <a:lnTo>
                  <a:pt x="753795" y="943901"/>
                </a:lnTo>
                <a:lnTo>
                  <a:pt x="761746" y="927370"/>
                </a:lnTo>
                <a:lnTo>
                  <a:pt x="770014" y="910839"/>
                </a:lnTo>
                <a:lnTo>
                  <a:pt x="778919" y="894945"/>
                </a:lnTo>
                <a:lnTo>
                  <a:pt x="789414" y="879368"/>
                </a:lnTo>
                <a:lnTo>
                  <a:pt x="799909" y="864109"/>
                </a:lnTo>
                <a:lnTo>
                  <a:pt x="811040" y="850121"/>
                </a:lnTo>
                <a:lnTo>
                  <a:pt x="823126" y="836134"/>
                </a:lnTo>
                <a:lnTo>
                  <a:pt x="835847" y="822782"/>
                </a:lnTo>
                <a:lnTo>
                  <a:pt x="848886" y="810384"/>
                </a:lnTo>
                <a:lnTo>
                  <a:pt x="862561" y="798304"/>
                </a:lnTo>
                <a:lnTo>
                  <a:pt x="877191" y="786859"/>
                </a:lnTo>
                <a:lnTo>
                  <a:pt x="892138" y="776369"/>
                </a:lnTo>
                <a:lnTo>
                  <a:pt x="907403" y="766514"/>
                </a:lnTo>
                <a:lnTo>
                  <a:pt x="923623" y="757295"/>
                </a:lnTo>
                <a:lnTo>
                  <a:pt x="939843" y="748712"/>
                </a:lnTo>
                <a:lnTo>
                  <a:pt x="956698" y="741400"/>
                </a:lnTo>
                <a:lnTo>
                  <a:pt x="974190" y="734724"/>
                </a:lnTo>
                <a:lnTo>
                  <a:pt x="991999" y="728366"/>
                </a:lnTo>
                <a:lnTo>
                  <a:pt x="1010127" y="723280"/>
                </a:lnTo>
                <a:lnTo>
                  <a:pt x="1019032" y="721055"/>
                </a:lnTo>
                <a:lnTo>
                  <a:pt x="1028255" y="718829"/>
                </a:lnTo>
                <a:lnTo>
                  <a:pt x="1037796" y="717240"/>
                </a:lnTo>
                <a:lnTo>
                  <a:pt x="1047019" y="715650"/>
                </a:lnTo>
                <a:lnTo>
                  <a:pt x="1056560" y="714379"/>
                </a:lnTo>
                <a:lnTo>
                  <a:pt x="1066100" y="713425"/>
                </a:lnTo>
                <a:lnTo>
                  <a:pt x="1075959" y="712471"/>
                </a:lnTo>
                <a:lnTo>
                  <a:pt x="1085500" y="711836"/>
                </a:lnTo>
                <a:lnTo>
                  <a:pt x="1095359" y="711200"/>
                </a:lnTo>
                <a:close/>
                <a:moveTo>
                  <a:pt x="1073150" y="566737"/>
                </a:moveTo>
                <a:lnTo>
                  <a:pt x="1138238" y="566737"/>
                </a:lnTo>
                <a:lnTo>
                  <a:pt x="1138238" y="674687"/>
                </a:lnTo>
                <a:lnTo>
                  <a:pt x="1073150" y="674687"/>
                </a:lnTo>
                <a:lnTo>
                  <a:pt x="1073150" y="566737"/>
                </a:lnTo>
                <a:close/>
                <a:moveTo>
                  <a:pt x="279559" y="514350"/>
                </a:moveTo>
                <a:lnTo>
                  <a:pt x="284642" y="514986"/>
                </a:lnTo>
                <a:lnTo>
                  <a:pt x="290360" y="515304"/>
                </a:lnTo>
                <a:lnTo>
                  <a:pt x="295443" y="515939"/>
                </a:lnTo>
                <a:lnTo>
                  <a:pt x="300526" y="517211"/>
                </a:lnTo>
                <a:lnTo>
                  <a:pt x="305609" y="518482"/>
                </a:lnTo>
                <a:lnTo>
                  <a:pt x="310691" y="520072"/>
                </a:lnTo>
                <a:lnTo>
                  <a:pt x="315457" y="521979"/>
                </a:lnTo>
                <a:lnTo>
                  <a:pt x="320222" y="523886"/>
                </a:lnTo>
                <a:lnTo>
                  <a:pt x="324987" y="526112"/>
                </a:lnTo>
                <a:lnTo>
                  <a:pt x="329117" y="528973"/>
                </a:lnTo>
                <a:lnTo>
                  <a:pt x="333564" y="531834"/>
                </a:lnTo>
                <a:lnTo>
                  <a:pt x="338012" y="535012"/>
                </a:lnTo>
                <a:lnTo>
                  <a:pt x="342142" y="538509"/>
                </a:lnTo>
                <a:lnTo>
                  <a:pt x="346272" y="542006"/>
                </a:lnTo>
                <a:lnTo>
                  <a:pt x="349766" y="545820"/>
                </a:lnTo>
                <a:lnTo>
                  <a:pt x="353261" y="549953"/>
                </a:lnTo>
                <a:lnTo>
                  <a:pt x="356755" y="553768"/>
                </a:lnTo>
                <a:lnTo>
                  <a:pt x="360250" y="558218"/>
                </a:lnTo>
                <a:lnTo>
                  <a:pt x="363109" y="562986"/>
                </a:lnTo>
                <a:lnTo>
                  <a:pt x="366285" y="567754"/>
                </a:lnTo>
                <a:lnTo>
                  <a:pt x="369145" y="572523"/>
                </a:lnTo>
                <a:lnTo>
                  <a:pt x="371368" y="577609"/>
                </a:lnTo>
                <a:lnTo>
                  <a:pt x="373592" y="582695"/>
                </a:lnTo>
                <a:lnTo>
                  <a:pt x="375816" y="587781"/>
                </a:lnTo>
                <a:lnTo>
                  <a:pt x="377722" y="593185"/>
                </a:lnTo>
                <a:lnTo>
                  <a:pt x="379310" y="598907"/>
                </a:lnTo>
                <a:lnTo>
                  <a:pt x="380899" y="604629"/>
                </a:lnTo>
                <a:lnTo>
                  <a:pt x="381852" y="610669"/>
                </a:lnTo>
                <a:lnTo>
                  <a:pt x="382805" y="616391"/>
                </a:lnTo>
                <a:lnTo>
                  <a:pt x="383440" y="622431"/>
                </a:lnTo>
                <a:lnTo>
                  <a:pt x="384076" y="628470"/>
                </a:lnTo>
                <a:lnTo>
                  <a:pt x="384076" y="634510"/>
                </a:lnTo>
                <a:lnTo>
                  <a:pt x="384076" y="642139"/>
                </a:lnTo>
                <a:lnTo>
                  <a:pt x="383123" y="649769"/>
                </a:lnTo>
                <a:lnTo>
                  <a:pt x="382487" y="657398"/>
                </a:lnTo>
                <a:lnTo>
                  <a:pt x="381216" y="665345"/>
                </a:lnTo>
                <a:lnTo>
                  <a:pt x="379310" y="673292"/>
                </a:lnTo>
                <a:lnTo>
                  <a:pt x="377404" y="681239"/>
                </a:lnTo>
                <a:lnTo>
                  <a:pt x="375181" y="688868"/>
                </a:lnTo>
                <a:lnTo>
                  <a:pt x="372639" y="696816"/>
                </a:lnTo>
                <a:lnTo>
                  <a:pt x="369780" y="704763"/>
                </a:lnTo>
                <a:lnTo>
                  <a:pt x="366603" y="712710"/>
                </a:lnTo>
                <a:lnTo>
                  <a:pt x="363109" y="720021"/>
                </a:lnTo>
                <a:lnTo>
                  <a:pt x="359297" y="727332"/>
                </a:lnTo>
                <a:lnTo>
                  <a:pt x="355167" y="734326"/>
                </a:lnTo>
                <a:lnTo>
                  <a:pt x="351037" y="741319"/>
                </a:lnTo>
                <a:lnTo>
                  <a:pt x="346589" y="747677"/>
                </a:lnTo>
                <a:lnTo>
                  <a:pt x="341824" y="754035"/>
                </a:lnTo>
                <a:lnTo>
                  <a:pt x="341824" y="796313"/>
                </a:lnTo>
                <a:lnTo>
                  <a:pt x="365015" y="806486"/>
                </a:lnTo>
                <a:lnTo>
                  <a:pt x="389158" y="816658"/>
                </a:lnTo>
                <a:lnTo>
                  <a:pt x="437128" y="836367"/>
                </a:lnTo>
                <a:lnTo>
                  <a:pt x="480968" y="854168"/>
                </a:lnTo>
                <a:lnTo>
                  <a:pt x="499711" y="862433"/>
                </a:lnTo>
                <a:lnTo>
                  <a:pt x="515913" y="870063"/>
                </a:lnTo>
                <a:lnTo>
                  <a:pt x="519407" y="871970"/>
                </a:lnTo>
                <a:lnTo>
                  <a:pt x="522902" y="874195"/>
                </a:lnTo>
                <a:lnTo>
                  <a:pt x="526079" y="877056"/>
                </a:lnTo>
                <a:lnTo>
                  <a:pt x="528938" y="880235"/>
                </a:lnTo>
                <a:lnTo>
                  <a:pt x="531797" y="883414"/>
                </a:lnTo>
                <a:lnTo>
                  <a:pt x="534338" y="886910"/>
                </a:lnTo>
                <a:lnTo>
                  <a:pt x="536880" y="890725"/>
                </a:lnTo>
                <a:lnTo>
                  <a:pt x="539104" y="895175"/>
                </a:lnTo>
                <a:lnTo>
                  <a:pt x="543233" y="903758"/>
                </a:lnTo>
                <a:lnTo>
                  <a:pt x="546728" y="913295"/>
                </a:lnTo>
                <a:lnTo>
                  <a:pt x="549905" y="923149"/>
                </a:lnTo>
                <a:lnTo>
                  <a:pt x="552129" y="933322"/>
                </a:lnTo>
                <a:lnTo>
                  <a:pt x="554035" y="943176"/>
                </a:lnTo>
                <a:lnTo>
                  <a:pt x="555623" y="953030"/>
                </a:lnTo>
                <a:lnTo>
                  <a:pt x="556894" y="962567"/>
                </a:lnTo>
                <a:lnTo>
                  <a:pt x="557529" y="971468"/>
                </a:lnTo>
                <a:lnTo>
                  <a:pt x="558800" y="986726"/>
                </a:lnTo>
                <a:lnTo>
                  <a:pt x="558800" y="996898"/>
                </a:lnTo>
                <a:lnTo>
                  <a:pt x="558800" y="998488"/>
                </a:lnTo>
                <a:lnTo>
                  <a:pt x="558164" y="1000395"/>
                </a:lnTo>
                <a:lnTo>
                  <a:pt x="556894" y="1002302"/>
                </a:lnTo>
                <a:lnTo>
                  <a:pt x="555305" y="1003892"/>
                </a:lnTo>
                <a:lnTo>
                  <a:pt x="553399" y="1005799"/>
                </a:lnTo>
                <a:lnTo>
                  <a:pt x="550858" y="1007707"/>
                </a:lnTo>
                <a:lnTo>
                  <a:pt x="548316" y="1009932"/>
                </a:lnTo>
                <a:lnTo>
                  <a:pt x="544504" y="1011521"/>
                </a:lnTo>
                <a:lnTo>
                  <a:pt x="536880" y="1015336"/>
                </a:lnTo>
                <a:lnTo>
                  <a:pt x="527032" y="1018832"/>
                </a:lnTo>
                <a:lnTo>
                  <a:pt x="515278" y="1022011"/>
                </a:lnTo>
                <a:lnTo>
                  <a:pt x="501300" y="1025190"/>
                </a:lnTo>
                <a:lnTo>
                  <a:pt x="486051" y="1028369"/>
                </a:lnTo>
                <a:lnTo>
                  <a:pt x="468579" y="1031230"/>
                </a:lnTo>
                <a:lnTo>
                  <a:pt x="449200" y="1033455"/>
                </a:lnTo>
                <a:lnTo>
                  <a:pt x="428551" y="1035680"/>
                </a:lnTo>
                <a:lnTo>
                  <a:pt x="405360" y="1037270"/>
                </a:lnTo>
                <a:lnTo>
                  <a:pt x="380581" y="1038541"/>
                </a:lnTo>
                <a:lnTo>
                  <a:pt x="353261" y="1039495"/>
                </a:lnTo>
                <a:lnTo>
                  <a:pt x="324352" y="1039813"/>
                </a:lnTo>
                <a:lnTo>
                  <a:pt x="216976" y="1039813"/>
                </a:lnTo>
                <a:lnTo>
                  <a:pt x="190290" y="1038859"/>
                </a:lnTo>
                <a:lnTo>
                  <a:pt x="165511" y="1038223"/>
                </a:lnTo>
                <a:lnTo>
                  <a:pt x="142638" y="1036634"/>
                </a:lnTo>
                <a:lnTo>
                  <a:pt x="121036" y="1034727"/>
                </a:lnTo>
                <a:lnTo>
                  <a:pt x="101658" y="1032819"/>
                </a:lnTo>
                <a:lnTo>
                  <a:pt x="83868" y="1029958"/>
                </a:lnTo>
                <a:lnTo>
                  <a:pt x="67666" y="1027415"/>
                </a:lnTo>
                <a:lnTo>
                  <a:pt x="53053" y="1024554"/>
                </a:lnTo>
                <a:lnTo>
                  <a:pt x="40663" y="1021376"/>
                </a:lnTo>
                <a:lnTo>
                  <a:pt x="29862" y="1018197"/>
                </a:lnTo>
                <a:lnTo>
                  <a:pt x="20331" y="1014700"/>
                </a:lnTo>
                <a:lnTo>
                  <a:pt x="13025" y="1010885"/>
                </a:lnTo>
                <a:lnTo>
                  <a:pt x="7624" y="1007389"/>
                </a:lnTo>
                <a:lnTo>
                  <a:pt x="5083" y="1005481"/>
                </a:lnTo>
                <a:lnTo>
                  <a:pt x="3177" y="1003892"/>
                </a:lnTo>
                <a:lnTo>
                  <a:pt x="1588" y="1001985"/>
                </a:lnTo>
                <a:lnTo>
                  <a:pt x="635" y="1000395"/>
                </a:lnTo>
                <a:lnTo>
                  <a:pt x="0" y="998488"/>
                </a:lnTo>
                <a:lnTo>
                  <a:pt x="0" y="996898"/>
                </a:lnTo>
                <a:lnTo>
                  <a:pt x="0" y="986726"/>
                </a:lnTo>
                <a:lnTo>
                  <a:pt x="1271" y="971468"/>
                </a:lnTo>
                <a:lnTo>
                  <a:pt x="1906" y="962567"/>
                </a:lnTo>
                <a:lnTo>
                  <a:pt x="3177" y="953030"/>
                </a:lnTo>
                <a:lnTo>
                  <a:pt x="4765" y="943176"/>
                </a:lnTo>
                <a:lnTo>
                  <a:pt x="6671" y="933322"/>
                </a:lnTo>
                <a:lnTo>
                  <a:pt x="9530" y="923149"/>
                </a:lnTo>
                <a:lnTo>
                  <a:pt x="12072" y="913295"/>
                </a:lnTo>
                <a:lnTo>
                  <a:pt x="15884" y="903758"/>
                </a:lnTo>
                <a:lnTo>
                  <a:pt x="19696" y="895175"/>
                </a:lnTo>
                <a:lnTo>
                  <a:pt x="21920" y="890725"/>
                </a:lnTo>
                <a:lnTo>
                  <a:pt x="24461" y="886910"/>
                </a:lnTo>
                <a:lnTo>
                  <a:pt x="27320" y="883414"/>
                </a:lnTo>
                <a:lnTo>
                  <a:pt x="29862" y="880235"/>
                </a:lnTo>
                <a:lnTo>
                  <a:pt x="33039" y="877056"/>
                </a:lnTo>
                <a:lnTo>
                  <a:pt x="36215" y="874195"/>
                </a:lnTo>
                <a:lnTo>
                  <a:pt x="39392" y="871970"/>
                </a:lnTo>
                <a:lnTo>
                  <a:pt x="42887" y="870063"/>
                </a:lnTo>
                <a:lnTo>
                  <a:pt x="59088" y="862433"/>
                </a:lnTo>
                <a:lnTo>
                  <a:pt x="77832" y="854168"/>
                </a:lnTo>
                <a:lnTo>
                  <a:pt x="121989" y="836367"/>
                </a:lnTo>
                <a:lnTo>
                  <a:pt x="169641" y="816658"/>
                </a:lnTo>
                <a:lnTo>
                  <a:pt x="193785" y="806486"/>
                </a:lnTo>
                <a:lnTo>
                  <a:pt x="216976" y="796313"/>
                </a:lnTo>
                <a:lnTo>
                  <a:pt x="216976" y="754035"/>
                </a:lnTo>
                <a:lnTo>
                  <a:pt x="212210" y="747677"/>
                </a:lnTo>
                <a:lnTo>
                  <a:pt x="208081" y="741319"/>
                </a:lnTo>
                <a:lnTo>
                  <a:pt x="203633" y="734326"/>
                </a:lnTo>
                <a:lnTo>
                  <a:pt x="199503" y="727332"/>
                </a:lnTo>
                <a:lnTo>
                  <a:pt x="195691" y="720021"/>
                </a:lnTo>
                <a:lnTo>
                  <a:pt x="192514" y="712710"/>
                </a:lnTo>
                <a:lnTo>
                  <a:pt x="189337" y="704763"/>
                </a:lnTo>
                <a:lnTo>
                  <a:pt x="186161" y="696816"/>
                </a:lnTo>
                <a:lnTo>
                  <a:pt x="183937" y="688868"/>
                </a:lnTo>
                <a:lnTo>
                  <a:pt x="181395" y="681239"/>
                </a:lnTo>
                <a:lnTo>
                  <a:pt x="179489" y="673292"/>
                </a:lnTo>
                <a:lnTo>
                  <a:pt x="177901" y="665345"/>
                </a:lnTo>
                <a:lnTo>
                  <a:pt x="176313" y="657398"/>
                </a:lnTo>
                <a:lnTo>
                  <a:pt x="175677" y="649769"/>
                </a:lnTo>
                <a:lnTo>
                  <a:pt x="175360" y="642139"/>
                </a:lnTo>
                <a:lnTo>
                  <a:pt x="174724" y="634510"/>
                </a:lnTo>
                <a:lnTo>
                  <a:pt x="174724" y="628470"/>
                </a:lnTo>
                <a:lnTo>
                  <a:pt x="175360" y="622431"/>
                </a:lnTo>
                <a:lnTo>
                  <a:pt x="175995" y="616391"/>
                </a:lnTo>
                <a:lnTo>
                  <a:pt x="176948" y="610669"/>
                </a:lnTo>
                <a:lnTo>
                  <a:pt x="177901" y="604629"/>
                </a:lnTo>
                <a:lnTo>
                  <a:pt x="179489" y="598907"/>
                </a:lnTo>
                <a:lnTo>
                  <a:pt x="181078" y="593185"/>
                </a:lnTo>
                <a:lnTo>
                  <a:pt x="182984" y="587781"/>
                </a:lnTo>
                <a:lnTo>
                  <a:pt x="185208" y="582695"/>
                </a:lnTo>
                <a:lnTo>
                  <a:pt x="187431" y="577609"/>
                </a:lnTo>
                <a:lnTo>
                  <a:pt x="189973" y="572523"/>
                </a:lnTo>
                <a:lnTo>
                  <a:pt x="192514" y="567754"/>
                </a:lnTo>
                <a:lnTo>
                  <a:pt x="195691" y="562986"/>
                </a:lnTo>
                <a:lnTo>
                  <a:pt x="198868" y="558218"/>
                </a:lnTo>
                <a:lnTo>
                  <a:pt x="202045" y="553768"/>
                </a:lnTo>
                <a:lnTo>
                  <a:pt x="205539" y="549953"/>
                </a:lnTo>
                <a:lnTo>
                  <a:pt x="209034" y="545820"/>
                </a:lnTo>
                <a:lnTo>
                  <a:pt x="213163" y="542006"/>
                </a:lnTo>
                <a:lnTo>
                  <a:pt x="216976" y="538509"/>
                </a:lnTo>
                <a:lnTo>
                  <a:pt x="220788" y="535012"/>
                </a:lnTo>
                <a:lnTo>
                  <a:pt x="225235" y="531834"/>
                </a:lnTo>
                <a:lnTo>
                  <a:pt x="229683" y="528973"/>
                </a:lnTo>
                <a:lnTo>
                  <a:pt x="233813" y="526112"/>
                </a:lnTo>
                <a:lnTo>
                  <a:pt x="238578" y="523886"/>
                </a:lnTo>
                <a:lnTo>
                  <a:pt x="243343" y="521979"/>
                </a:lnTo>
                <a:lnTo>
                  <a:pt x="248426" y="520072"/>
                </a:lnTo>
                <a:lnTo>
                  <a:pt x="253191" y="518482"/>
                </a:lnTo>
                <a:lnTo>
                  <a:pt x="258274" y="517211"/>
                </a:lnTo>
                <a:lnTo>
                  <a:pt x="263357" y="515939"/>
                </a:lnTo>
                <a:lnTo>
                  <a:pt x="268440" y="515304"/>
                </a:lnTo>
                <a:lnTo>
                  <a:pt x="274158" y="514986"/>
                </a:lnTo>
                <a:lnTo>
                  <a:pt x="279559" y="514350"/>
                </a:lnTo>
                <a:close/>
                <a:moveTo>
                  <a:pt x="1925320" y="511175"/>
                </a:moveTo>
                <a:lnTo>
                  <a:pt x="1930400" y="511175"/>
                </a:lnTo>
                <a:lnTo>
                  <a:pt x="1935798" y="511175"/>
                </a:lnTo>
                <a:lnTo>
                  <a:pt x="1940878" y="511492"/>
                </a:lnTo>
                <a:lnTo>
                  <a:pt x="1946593" y="512126"/>
                </a:lnTo>
                <a:lnTo>
                  <a:pt x="1951673" y="513395"/>
                </a:lnTo>
                <a:lnTo>
                  <a:pt x="1956753" y="514663"/>
                </a:lnTo>
                <a:lnTo>
                  <a:pt x="1961515" y="516249"/>
                </a:lnTo>
                <a:lnTo>
                  <a:pt x="1966278" y="518151"/>
                </a:lnTo>
                <a:lnTo>
                  <a:pt x="1971358" y="520371"/>
                </a:lnTo>
                <a:lnTo>
                  <a:pt x="1975803" y="522908"/>
                </a:lnTo>
                <a:lnTo>
                  <a:pt x="1980248" y="525762"/>
                </a:lnTo>
                <a:lnTo>
                  <a:pt x="1984693" y="528299"/>
                </a:lnTo>
                <a:lnTo>
                  <a:pt x="1989138" y="531470"/>
                </a:lnTo>
                <a:lnTo>
                  <a:pt x="1992948" y="534641"/>
                </a:lnTo>
                <a:lnTo>
                  <a:pt x="1997075" y="538130"/>
                </a:lnTo>
                <a:lnTo>
                  <a:pt x="2000885" y="542252"/>
                </a:lnTo>
                <a:lnTo>
                  <a:pt x="2004378" y="546058"/>
                </a:lnTo>
                <a:lnTo>
                  <a:pt x="2007870" y="550497"/>
                </a:lnTo>
                <a:lnTo>
                  <a:pt x="2011045" y="554620"/>
                </a:lnTo>
                <a:lnTo>
                  <a:pt x="2014220" y="559059"/>
                </a:lnTo>
                <a:lnTo>
                  <a:pt x="2017078" y="563816"/>
                </a:lnTo>
                <a:lnTo>
                  <a:pt x="2019618" y="568890"/>
                </a:lnTo>
                <a:lnTo>
                  <a:pt x="2022475" y="573647"/>
                </a:lnTo>
                <a:lnTo>
                  <a:pt x="2025015" y="579038"/>
                </a:lnTo>
                <a:lnTo>
                  <a:pt x="2026920" y="584111"/>
                </a:lnTo>
                <a:lnTo>
                  <a:pt x="2028825" y="589820"/>
                </a:lnTo>
                <a:lnTo>
                  <a:pt x="2030413" y="595211"/>
                </a:lnTo>
                <a:lnTo>
                  <a:pt x="2031683" y="601236"/>
                </a:lnTo>
                <a:lnTo>
                  <a:pt x="2032635" y="606627"/>
                </a:lnTo>
                <a:lnTo>
                  <a:pt x="2033905" y="612652"/>
                </a:lnTo>
                <a:lnTo>
                  <a:pt x="2034223" y="618677"/>
                </a:lnTo>
                <a:lnTo>
                  <a:pt x="2034858" y="624702"/>
                </a:lnTo>
                <a:lnTo>
                  <a:pt x="2035175" y="631045"/>
                </a:lnTo>
                <a:lnTo>
                  <a:pt x="2034858" y="638338"/>
                </a:lnTo>
                <a:lnTo>
                  <a:pt x="2034223" y="645949"/>
                </a:lnTo>
                <a:lnTo>
                  <a:pt x="2033270" y="653877"/>
                </a:lnTo>
                <a:lnTo>
                  <a:pt x="2032000" y="661488"/>
                </a:lnTo>
                <a:lnTo>
                  <a:pt x="2030413" y="669416"/>
                </a:lnTo>
                <a:lnTo>
                  <a:pt x="2028508" y="677343"/>
                </a:lnTo>
                <a:lnTo>
                  <a:pt x="2025968" y="685271"/>
                </a:lnTo>
                <a:lnTo>
                  <a:pt x="2023745" y="693199"/>
                </a:lnTo>
                <a:lnTo>
                  <a:pt x="2020570" y="700810"/>
                </a:lnTo>
                <a:lnTo>
                  <a:pt x="2017395" y="708421"/>
                </a:lnTo>
                <a:lnTo>
                  <a:pt x="2013903" y="716032"/>
                </a:lnTo>
                <a:lnTo>
                  <a:pt x="2010410" y="723325"/>
                </a:lnTo>
                <a:lnTo>
                  <a:pt x="2006283" y="730302"/>
                </a:lnTo>
                <a:lnTo>
                  <a:pt x="2002155" y="737278"/>
                </a:lnTo>
                <a:lnTo>
                  <a:pt x="1997710" y="743938"/>
                </a:lnTo>
                <a:lnTo>
                  <a:pt x="1992948" y="749963"/>
                </a:lnTo>
                <a:lnTo>
                  <a:pt x="1992948" y="791822"/>
                </a:lnTo>
                <a:lnTo>
                  <a:pt x="2016125" y="802287"/>
                </a:lnTo>
                <a:lnTo>
                  <a:pt x="2040255" y="812752"/>
                </a:lnTo>
                <a:lnTo>
                  <a:pt x="2087880" y="832413"/>
                </a:lnTo>
                <a:lnTo>
                  <a:pt x="2131378" y="849854"/>
                </a:lnTo>
                <a:lnTo>
                  <a:pt x="2150428" y="857782"/>
                </a:lnTo>
                <a:lnTo>
                  <a:pt x="2166938" y="865393"/>
                </a:lnTo>
                <a:lnTo>
                  <a:pt x="2170430" y="867296"/>
                </a:lnTo>
                <a:lnTo>
                  <a:pt x="2173605" y="869516"/>
                </a:lnTo>
                <a:lnTo>
                  <a:pt x="2176780" y="872370"/>
                </a:lnTo>
                <a:lnTo>
                  <a:pt x="2179955" y="875541"/>
                </a:lnTo>
                <a:lnTo>
                  <a:pt x="2182813" y="879029"/>
                </a:lnTo>
                <a:lnTo>
                  <a:pt x="2185035" y="882517"/>
                </a:lnTo>
                <a:lnTo>
                  <a:pt x="2187893" y="886640"/>
                </a:lnTo>
                <a:lnTo>
                  <a:pt x="2189798" y="890445"/>
                </a:lnTo>
                <a:lnTo>
                  <a:pt x="2194243" y="899641"/>
                </a:lnTo>
                <a:lnTo>
                  <a:pt x="2197735" y="908838"/>
                </a:lnTo>
                <a:lnTo>
                  <a:pt x="2200275" y="918668"/>
                </a:lnTo>
                <a:lnTo>
                  <a:pt x="2202815" y="928499"/>
                </a:lnTo>
                <a:lnTo>
                  <a:pt x="2204720" y="938647"/>
                </a:lnTo>
                <a:lnTo>
                  <a:pt x="2206308" y="948477"/>
                </a:lnTo>
                <a:lnTo>
                  <a:pt x="2207578" y="957991"/>
                </a:lnTo>
                <a:lnTo>
                  <a:pt x="2208530" y="966870"/>
                </a:lnTo>
                <a:lnTo>
                  <a:pt x="2209483" y="982092"/>
                </a:lnTo>
                <a:lnTo>
                  <a:pt x="2209800" y="991922"/>
                </a:lnTo>
                <a:lnTo>
                  <a:pt x="2209483" y="993825"/>
                </a:lnTo>
                <a:lnTo>
                  <a:pt x="2209165" y="995410"/>
                </a:lnTo>
                <a:lnTo>
                  <a:pt x="2207895" y="997313"/>
                </a:lnTo>
                <a:lnTo>
                  <a:pt x="2206625" y="998899"/>
                </a:lnTo>
                <a:lnTo>
                  <a:pt x="2204720" y="1000801"/>
                </a:lnTo>
                <a:lnTo>
                  <a:pt x="2202498" y="1002387"/>
                </a:lnTo>
                <a:lnTo>
                  <a:pt x="2196465" y="1005875"/>
                </a:lnTo>
                <a:lnTo>
                  <a:pt x="2188845" y="1009681"/>
                </a:lnTo>
                <a:lnTo>
                  <a:pt x="2179955" y="1013169"/>
                </a:lnTo>
                <a:lnTo>
                  <a:pt x="2168843" y="1016340"/>
                </a:lnTo>
                <a:lnTo>
                  <a:pt x="2156460" y="1019828"/>
                </a:lnTo>
                <a:lnTo>
                  <a:pt x="2142173" y="1022682"/>
                </a:lnTo>
                <a:lnTo>
                  <a:pt x="2125980" y="1025219"/>
                </a:lnTo>
                <a:lnTo>
                  <a:pt x="2108200" y="1027756"/>
                </a:lnTo>
                <a:lnTo>
                  <a:pt x="2088515" y="1029976"/>
                </a:lnTo>
                <a:lnTo>
                  <a:pt x="2067243" y="1031562"/>
                </a:lnTo>
                <a:lnTo>
                  <a:pt x="2044700" y="1033147"/>
                </a:lnTo>
                <a:lnTo>
                  <a:pt x="2019300" y="1034416"/>
                </a:lnTo>
                <a:lnTo>
                  <a:pt x="1992948" y="1034733"/>
                </a:lnTo>
                <a:lnTo>
                  <a:pt x="1992948" y="1035050"/>
                </a:lnTo>
                <a:lnTo>
                  <a:pt x="1884998" y="1035050"/>
                </a:lnTo>
                <a:lnTo>
                  <a:pt x="1856423" y="1034733"/>
                </a:lnTo>
                <a:lnTo>
                  <a:pt x="1829753" y="1034099"/>
                </a:lnTo>
                <a:lnTo>
                  <a:pt x="1804353" y="1032830"/>
                </a:lnTo>
                <a:lnTo>
                  <a:pt x="1781493" y="1030927"/>
                </a:lnTo>
                <a:lnTo>
                  <a:pt x="1760220" y="1028708"/>
                </a:lnTo>
                <a:lnTo>
                  <a:pt x="1741488" y="1026488"/>
                </a:lnTo>
                <a:lnTo>
                  <a:pt x="1724025" y="1023634"/>
                </a:lnTo>
                <a:lnTo>
                  <a:pt x="1708468" y="1020463"/>
                </a:lnTo>
                <a:lnTo>
                  <a:pt x="1695133" y="1017291"/>
                </a:lnTo>
                <a:lnTo>
                  <a:pt x="1683068" y="1013803"/>
                </a:lnTo>
                <a:lnTo>
                  <a:pt x="1673225" y="1010315"/>
                </a:lnTo>
                <a:lnTo>
                  <a:pt x="1664970" y="1006827"/>
                </a:lnTo>
                <a:lnTo>
                  <a:pt x="1662113" y="1004924"/>
                </a:lnTo>
                <a:lnTo>
                  <a:pt x="1659255" y="1003021"/>
                </a:lnTo>
                <a:lnTo>
                  <a:pt x="1656398" y="1001436"/>
                </a:lnTo>
                <a:lnTo>
                  <a:pt x="1654493" y="999216"/>
                </a:lnTo>
                <a:lnTo>
                  <a:pt x="1652905" y="997313"/>
                </a:lnTo>
                <a:lnTo>
                  <a:pt x="1651635" y="995410"/>
                </a:lnTo>
                <a:lnTo>
                  <a:pt x="1651318" y="993825"/>
                </a:lnTo>
                <a:lnTo>
                  <a:pt x="1651000" y="991922"/>
                </a:lnTo>
                <a:lnTo>
                  <a:pt x="1651318" y="982092"/>
                </a:lnTo>
                <a:lnTo>
                  <a:pt x="1652270" y="966870"/>
                </a:lnTo>
                <a:lnTo>
                  <a:pt x="1653223" y="957991"/>
                </a:lnTo>
                <a:lnTo>
                  <a:pt x="1654493" y="948477"/>
                </a:lnTo>
                <a:lnTo>
                  <a:pt x="1656080" y="938647"/>
                </a:lnTo>
                <a:lnTo>
                  <a:pt x="1657985" y="928499"/>
                </a:lnTo>
                <a:lnTo>
                  <a:pt x="1660525" y="918668"/>
                </a:lnTo>
                <a:lnTo>
                  <a:pt x="1663383" y="908838"/>
                </a:lnTo>
                <a:lnTo>
                  <a:pt x="1666558" y="899641"/>
                </a:lnTo>
                <a:lnTo>
                  <a:pt x="1671003" y="890445"/>
                </a:lnTo>
                <a:lnTo>
                  <a:pt x="1673225" y="886640"/>
                </a:lnTo>
                <a:lnTo>
                  <a:pt x="1675765" y="882517"/>
                </a:lnTo>
                <a:lnTo>
                  <a:pt x="1677988" y="879029"/>
                </a:lnTo>
                <a:lnTo>
                  <a:pt x="1681163" y="875541"/>
                </a:lnTo>
                <a:lnTo>
                  <a:pt x="1684020" y="872370"/>
                </a:lnTo>
                <a:lnTo>
                  <a:pt x="1687195" y="869516"/>
                </a:lnTo>
                <a:lnTo>
                  <a:pt x="1690688" y="867296"/>
                </a:lnTo>
                <a:lnTo>
                  <a:pt x="1694180" y="865393"/>
                </a:lnTo>
                <a:lnTo>
                  <a:pt x="1710373" y="857782"/>
                </a:lnTo>
                <a:lnTo>
                  <a:pt x="1729423" y="849854"/>
                </a:lnTo>
                <a:lnTo>
                  <a:pt x="1772920" y="832413"/>
                </a:lnTo>
                <a:lnTo>
                  <a:pt x="1820863" y="812752"/>
                </a:lnTo>
                <a:lnTo>
                  <a:pt x="1844675" y="802287"/>
                </a:lnTo>
                <a:lnTo>
                  <a:pt x="1867853" y="791822"/>
                </a:lnTo>
                <a:lnTo>
                  <a:pt x="1867853" y="749963"/>
                </a:lnTo>
                <a:lnTo>
                  <a:pt x="1863408" y="743938"/>
                </a:lnTo>
                <a:lnTo>
                  <a:pt x="1858645" y="737278"/>
                </a:lnTo>
                <a:lnTo>
                  <a:pt x="1854518" y="730302"/>
                </a:lnTo>
                <a:lnTo>
                  <a:pt x="1850390" y="723325"/>
                </a:lnTo>
                <a:lnTo>
                  <a:pt x="1846898" y="716032"/>
                </a:lnTo>
                <a:lnTo>
                  <a:pt x="1843405" y="708421"/>
                </a:lnTo>
                <a:lnTo>
                  <a:pt x="1840230" y="700810"/>
                </a:lnTo>
                <a:lnTo>
                  <a:pt x="1837373" y="693199"/>
                </a:lnTo>
                <a:lnTo>
                  <a:pt x="1834833" y="685271"/>
                </a:lnTo>
                <a:lnTo>
                  <a:pt x="1832293" y="677343"/>
                </a:lnTo>
                <a:lnTo>
                  <a:pt x="1830388" y="669416"/>
                </a:lnTo>
                <a:lnTo>
                  <a:pt x="1828800" y="661488"/>
                </a:lnTo>
                <a:lnTo>
                  <a:pt x="1827530" y="653877"/>
                </a:lnTo>
                <a:lnTo>
                  <a:pt x="1826578" y="645949"/>
                </a:lnTo>
                <a:lnTo>
                  <a:pt x="1825943" y="638338"/>
                </a:lnTo>
                <a:lnTo>
                  <a:pt x="1825625" y="631045"/>
                </a:lnTo>
                <a:lnTo>
                  <a:pt x="1825943" y="624702"/>
                </a:lnTo>
                <a:lnTo>
                  <a:pt x="1826578" y="618677"/>
                </a:lnTo>
                <a:lnTo>
                  <a:pt x="1826895" y="612652"/>
                </a:lnTo>
                <a:lnTo>
                  <a:pt x="1828165" y="606627"/>
                </a:lnTo>
                <a:lnTo>
                  <a:pt x="1829118" y="601236"/>
                </a:lnTo>
                <a:lnTo>
                  <a:pt x="1830388" y="595211"/>
                </a:lnTo>
                <a:lnTo>
                  <a:pt x="1831975" y="589820"/>
                </a:lnTo>
                <a:lnTo>
                  <a:pt x="1833880" y="584111"/>
                </a:lnTo>
                <a:lnTo>
                  <a:pt x="1836420" y="579038"/>
                </a:lnTo>
                <a:lnTo>
                  <a:pt x="1838325" y="573647"/>
                </a:lnTo>
                <a:lnTo>
                  <a:pt x="1841183" y="568890"/>
                </a:lnTo>
                <a:lnTo>
                  <a:pt x="1843723" y="563816"/>
                </a:lnTo>
                <a:lnTo>
                  <a:pt x="1846580" y="559059"/>
                </a:lnTo>
                <a:lnTo>
                  <a:pt x="1849755" y="554620"/>
                </a:lnTo>
                <a:lnTo>
                  <a:pt x="1852930" y="550497"/>
                </a:lnTo>
                <a:lnTo>
                  <a:pt x="1856423" y="546058"/>
                </a:lnTo>
                <a:lnTo>
                  <a:pt x="1859915" y="542252"/>
                </a:lnTo>
                <a:lnTo>
                  <a:pt x="1863725" y="538130"/>
                </a:lnTo>
                <a:lnTo>
                  <a:pt x="1867853" y="534641"/>
                </a:lnTo>
                <a:lnTo>
                  <a:pt x="1872298" y="531470"/>
                </a:lnTo>
                <a:lnTo>
                  <a:pt x="1876108" y="528299"/>
                </a:lnTo>
                <a:lnTo>
                  <a:pt x="1880553" y="525762"/>
                </a:lnTo>
                <a:lnTo>
                  <a:pt x="1884998" y="522908"/>
                </a:lnTo>
                <a:lnTo>
                  <a:pt x="1889760" y="520371"/>
                </a:lnTo>
                <a:lnTo>
                  <a:pt x="1894523" y="518151"/>
                </a:lnTo>
                <a:lnTo>
                  <a:pt x="1899285" y="516249"/>
                </a:lnTo>
                <a:lnTo>
                  <a:pt x="1904365" y="514663"/>
                </a:lnTo>
                <a:lnTo>
                  <a:pt x="1909445" y="513395"/>
                </a:lnTo>
                <a:lnTo>
                  <a:pt x="1914525" y="512126"/>
                </a:lnTo>
                <a:lnTo>
                  <a:pt x="1919923" y="511492"/>
                </a:lnTo>
                <a:lnTo>
                  <a:pt x="1925320" y="511175"/>
                </a:lnTo>
                <a:close/>
                <a:moveTo>
                  <a:pt x="1105059" y="0"/>
                </a:moveTo>
                <a:lnTo>
                  <a:pt x="1110136" y="317"/>
                </a:lnTo>
                <a:lnTo>
                  <a:pt x="1115530" y="634"/>
                </a:lnTo>
                <a:lnTo>
                  <a:pt x="1120607" y="1585"/>
                </a:lnTo>
                <a:lnTo>
                  <a:pt x="1125685" y="2537"/>
                </a:lnTo>
                <a:lnTo>
                  <a:pt x="1130762" y="3805"/>
                </a:lnTo>
                <a:lnTo>
                  <a:pt x="1136156" y="5391"/>
                </a:lnTo>
                <a:lnTo>
                  <a:pt x="1140599" y="7294"/>
                </a:lnTo>
                <a:lnTo>
                  <a:pt x="1145358" y="9196"/>
                </a:lnTo>
                <a:lnTo>
                  <a:pt x="1150118" y="12050"/>
                </a:lnTo>
                <a:lnTo>
                  <a:pt x="1154561" y="14587"/>
                </a:lnTo>
                <a:lnTo>
                  <a:pt x="1159320" y="17441"/>
                </a:lnTo>
                <a:lnTo>
                  <a:pt x="1163128" y="20612"/>
                </a:lnTo>
                <a:lnTo>
                  <a:pt x="1167571" y="23784"/>
                </a:lnTo>
                <a:lnTo>
                  <a:pt x="1171379" y="27272"/>
                </a:lnTo>
                <a:lnTo>
                  <a:pt x="1174869" y="31394"/>
                </a:lnTo>
                <a:lnTo>
                  <a:pt x="1178994" y="35200"/>
                </a:lnTo>
                <a:lnTo>
                  <a:pt x="1182167" y="39322"/>
                </a:lnTo>
                <a:lnTo>
                  <a:pt x="1185658" y="43445"/>
                </a:lnTo>
                <a:lnTo>
                  <a:pt x="1188831" y="48201"/>
                </a:lnTo>
                <a:lnTo>
                  <a:pt x="1191370" y="52958"/>
                </a:lnTo>
                <a:lnTo>
                  <a:pt x="1194226" y="57715"/>
                </a:lnTo>
                <a:lnTo>
                  <a:pt x="1196447" y="62789"/>
                </a:lnTo>
                <a:lnTo>
                  <a:pt x="1198985" y="67863"/>
                </a:lnTo>
                <a:lnTo>
                  <a:pt x="1201207" y="73571"/>
                </a:lnTo>
                <a:lnTo>
                  <a:pt x="1202793" y="78645"/>
                </a:lnTo>
                <a:lnTo>
                  <a:pt x="1204380" y="84353"/>
                </a:lnTo>
                <a:lnTo>
                  <a:pt x="1205966" y="90061"/>
                </a:lnTo>
                <a:lnTo>
                  <a:pt x="1207236" y="95769"/>
                </a:lnTo>
                <a:lnTo>
                  <a:pt x="1207870" y="101794"/>
                </a:lnTo>
                <a:lnTo>
                  <a:pt x="1208822" y="107502"/>
                </a:lnTo>
                <a:lnTo>
                  <a:pt x="1209140" y="113844"/>
                </a:lnTo>
                <a:lnTo>
                  <a:pt x="1209140" y="119870"/>
                </a:lnTo>
                <a:lnTo>
                  <a:pt x="1209140" y="127163"/>
                </a:lnTo>
                <a:lnTo>
                  <a:pt x="1208505" y="135091"/>
                </a:lnTo>
                <a:lnTo>
                  <a:pt x="1207553" y="142702"/>
                </a:lnTo>
                <a:lnTo>
                  <a:pt x="1206284" y="150630"/>
                </a:lnTo>
                <a:lnTo>
                  <a:pt x="1204697" y="158241"/>
                </a:lnTo>
                <a:lnTo>
                  <a:pt x="1202793" y="166486"/>
                </a:lnTo>
                <a:lnTo>
                  <a:pt x="1200572" y="174413"/>
                </a:lnTo>
                <a:lnTo>
                  <a:pt x="1197716" y="182341"/>
                </a:lnTo>
                <a:lnTo>
                  <a:pt x="1194860" y="189952"/>
                </a:lnTo>
                <a:lnTo>
                  <a:pt x="1192004" y="197563"/>
                </a:lnTo>
                <a:lnTo>
                  <a:pt x="1188197" y="205174"/>
                </a:lnTo>
                <a:lnTo>
                  <a:pt x="1184389" y="212467"/>
                </a:lnTo>
                <a:lnTo>
                  <a:pt x="1180581" y="219761"/>
                </a:lnTo>
                <a:lnTo>
                  <a:pt x="1176456" y="226420"/>
                </a:lnTo>
                <a:lnTo>
                  <a:pt x="1171696" y="233080"/>
                </a:lnTo>
                <a:lnTo>
                  <a:pt x="1166936" y="238788"/>
                </a:lnTo>
                <a:lnTo>
                  <a:pt x="1166936" y="280964"/>
                </a:lnTo>
                <a:lnTo>
                  <a:pt x="1190418" y="291746"/>
                </a:lnTo>
                <a:lnTo>
                  <a:pt x="1214217" y="301894"/>
                </a:lnTo>
                <a:lnTo>
                  <a:pt x="1262132" y="321238"/>
                </a:lnTo>
                <a:lnTo>
                  <a:pt x="1305922" y="339314"/>
                </a:lnTo>
                <a:lnTo>
                  <a:pt x="1324961" y="346924"/>
                </a:lnTo>
                <a:lnTo>
                  <a:pt x="1340827" y="354535"/>
                </a:lnTo>
                <a:lnTo>
                  <a:pt x="1344635" y="356438"/>
                </a:lnTo>
                <a:lnTo>
                  <a:pt x="1348126" y="358975"/>
                </a:lnTo>
                <a:lnTo>
                  <a:pt x="1351299" y="361512"/>
                </a:lnTo>
                <a:lnTo>
                  <a:pt x="1353837" y="364683"/>
                </a:lnTo>
                <a:lnTo>
                  <a:pt x="1356693" y="367854"/>
                </a:lnTo>
                <a:lnTo>
                  <a:pt x="1359549" y="371976"/>
                </a:lnTo>
                <a:lnTo>
                  <a:pt x="1361770" y="375782"/>
                </a:lnTo>
                <a:lnTo>
                  <a:pt x="1364309" y="379587"/>
                </a:lnTo>
                <a:lnTo>
                  <a:pt x="1368117" y="388784"/>
                </a:lnTo>
                <a:lnTo>
                  <a:pt x="1371607" y="398297"/>
                </a:lnTo>
                <a:lnTo>
                  <a:pt x="1374781" y="408128"/>
                </a:lnTo>
                <a:lnTo>
                  <a:pt x="1377002" y="417958"/>
                </a:lnTo>
                <a:lnTo>
                  <a:pt x="1379223" y="428106"/>
                </a:lnTo>
                <a:lnTo>
                  <a:pt x="1380810" y="437937"/>
                </a:lnTo>
                <a:lnTo>
                  <a:pt x="1381762" y="447450"/>
                </a:lnTo>
                <a:lnTo>
                  <a:pt x="1383031" y="456012"/>
                </a:lnTo>
                <a:lnTo>
                  <a:pt x="1383983" y="470917"/>
                </a:lnTo>
                <a:lnTo>
                  <a:pt x="1384300" y="481064"/>
                </a:lnTo>
                <a:lnTo>
                  <a:pt x="1383983" y="482650"/>
                </a:lnTo>
                <a:lnTo>
                  <a:pt x="1383348" y="484553"/>
                </a:lnTo>
                <a:lnTo>
                  <a:pt x="1382396" y="486138"/>
                </a:lnTo>
                <a:lnTo>
                  <a:pt x="1380810" y="488041"/>
                </a:lnTo>
                <a:lnTo>
                  <a:pt x="1379223" y="489626"/>
                </a:lnTo>
                <a:lnTo>
                  <a:pt x="1376684" y="491846"/>
                </a:lnTo>
                <a:lnTo>
                  <a:pt x="1370973" y="495334"/>
                </a:lnTo>
                <a:lnTo>
                  <a:pt x="1363357" y="498823"/>
                </a:lnTo>
                <a:lnTo>
                  <a:pt x="1354472" y="502311"/>
                </a:lnTo>
                <a:lnTo>
                  <a:pt x="1343366" y="505482"/>
                </a:lnTo>
                <a:lnTo>
                  <a:pt x="1330673" y="508653"/>
                </a:lnTo>
                <a:lnTo>
                  <a:pt x="1316711" y="511824"/>
                </a:lnTo>
                <a:lnTo>
                  <a:pt x="1300528" y="514679"/>
                </a:lnTo>
                <a:lnTo>
                  <a:pt x="1282758" y="516898"/>
                </a:lnTo>
                <a:lnTo>
                  <a:pt x="1263084" y="519118"/>
                </a:lnTo>
                <a:lnTo>
                  <a:pt x="1241824" y="520704"/>
                </a:lnTo>
                <a:lnTo>
                  <a:pt x="1218659" y="522289"/>
                </a:lnTo>
                <a:lnTo>
                  <a:pt x="1193908" y="523241"/>
                </a:lnTo>
                <a:lnTo>
                  <a:pt x="1166936" y="523875"/>
                </a:lnTo>
                <a:lnTo>
                  <a:pt x="1059682" y="523875"/>
                </a:lnTo>
                <a:lnTo>
                  <a:pt x="1031123" y="523875"/>
                </a:lnTo>
                <a:lnTo>
                  <a:pt x="1004151" y="523241"/>
                </a:lnTo>
                <a:lnTo>
                  <a:pt x="979083" y="521655"/>
                </a:lnTo>
                <a:lnTo>
                  <a:pt x="956236" y="520069"/>
                </a:lnTo>
                <a:lnTo>
                  <a:pt x="934975" y="518167"/>
                </a:lnTo>
                <a:lnTo>
                  <a:pt x="915619" y="515630"/>
                </a:lnTo>
                <a:lnTo>
                  <a:pt x="898484" y="512459"/>
                </a:lnTo>
                <a:lnTo>
                  <a:pt x="882935" y="509922"/>
                </a:lnTo>
                <a:lnTo>
                  <a:pt x="869608" y="506751"/>
                </a:lnTo>
                <a:lnTo>
                  <a:pt x="857867" y="503262"/>
                </a:lnTo>
                <a:lnTo>
                  <a:pt x="848030" y="499457"/>
                </a:lnTo>
                <a:lnTo>
                  <a:pt x="839780" y="495652"/>
                </a:lnTo>
                <a:lnTo>
                  <a:pt x="836606" y="494066"/>
                </a:lnTo>
                <a:lnTo>
                  <a:pt x="833433" y="492163"/>
                </a:lnTo>
                <a:lnTo>
                  <a:pt x="831212" y="490261"/>
                </a:lnTo>
                <a:lnTo>
                  <a:pt x="829308" y="488675"/>
                </a:lnTo>
                <a:lnTo>
                  <a:pt x="827721" y="486772"/>
                </a:lnTo>
                <a:lnTo>
                  <a:pt x="826452" y="484553"/>
                </a:lnTo>
                <a:lnTo>
                  <a:pt x="826135" y="482967"/>
                </a:lnTo>
                <a:lnTo>
                  <a:pt x="825500" y="481064"/>
                </a:lnTo>
                <a:lnTo>
                  <a:pt x="826135" y="470917"/>
                </a:lnTo>
                <a:lnTo>
                  <a:pt x="826769" y="456012"/>
                </a:lnTo>
                <a:lnTo>
                  <a:pt x="828039" y="447450"/>
                </a:lnTo>
                <a:lnTo>
                  <a:pt x="829308" y="437937"/>
                </a:lnTo>
                <a:lnTo>
                  <a:pt x="830895" y="428106"/>
                </a:lnTo>
                <a:lnTo>
                  <a:pt x="832798" y="417958"/>
                </a:lnTo>
                <a:lnTo>
                  <a:pt x="835020" y="408128"/>
                </a:lnTo>
                <a:lnTo>
                  <a:pt x="837876" y="398297"/>
                </a:lnTo>
                <a:lnTo>
                  <a:pt x="841366" y="388784"/>
                </a:lnTo>
                <a:lnTo>
                  <a:pt x="845809" y="379587"/>
                </a:lnTo>
                <a:lnTo>
                  <a:pt x="847713" y="375782"/>
                </a:lnTo>
                <a:lnTo>
                  <a:pt x="850251" y="371976"/>
                </a:lnTo>
                <a:lnTo>
                  <a:pt x="852790" y="367854"/>
                </a:lnTo>
                <a:lnTo>
                  <a:pt x="855645" y="364683"/>
                </a:lnTo>
                <a:lnTo>
                  <a:pt x="858819" y="361512"/>
                </a:lnTo>
                <a:lnTo>
                  <a:pt x="861675" y="358975"/>
                </a:lnTo>
                <a:lnTo>
                  <a:pt x="864848" y="356438"/>
                </a:lnTo>
                <a:lnTo>
                  <a:pt x="868656" y="354535"/>
                </a:lnTo>
                <a:lnTo>
                  <a:pt x="884522" y="346924"/>
                </a:lnTo>
                <a:lnTo>
                  <a:pt x="903878" y="339314"/>
                </a:lnTo>
                <a:lnTo>
                  <a:pt x="947668" y="321238"/>
                </a:lnTo>
                <a:lnTo>
                  <a:pt x="995266" y="301894"/>
                </a:lnTo>
                <a:lnTo>
                  <a:pt x="1019065" y="291746"/>
                </a:lnTo>
                <a:lnTo>
                  <a:pt x="1042229" y="280964"/>
                </a:lnTo>
                <a:lnTo>
                  <a:pt x="1042229" y="238788"/>
                </a:lnTo>
                <a:lnTo>
                  <a:pt x="1037787" y="233080"/>
                </a:lnTo>
                <a:lnTo>
                  <a:pt x="1033345" y="226420"/>
                </a:lnTo>
                <a:lnTo>
                  <a:pt x="1028902" y="219761"/>
                </a:lnTo>
                <a:lnTo>
                  <a:pt x="1025094" y="212467"/>
                </a:lnTo>
                <a:lnTo>
                  <a:pt x="1021604" y="205174"/>
                </a:lnTo>
                <a:lnTo>
                  <a:pt x="1018113" y="197563"/>
                </a:lnTo>
                <a:lnTo>
                  <a:pt x="1014940" y="189952"/>
                </a:lnTo>
                <a:lnTo>
                  <a:pt x="1011767" y="182341"/>
                </a:lnTo>
                <a:lnTo>
                  <a:pt x="1009228" y="174413"/>
                </a:lnTo>
                <a:lnTo>
                  <a:pt x="1007007" y="166486"/>
                </a:lnTo>
                <a:lnTo>
                  <a:pt x="1005103" y="158241"/>
                </a:lnTo>
                <a:lnTo>
                  <a:pt x="1003516" y="150630"/>
                </a:lnTo>
                <a:lnTo>
                  <a:pt x="1002247" y="142702"/>
                </a:lnTo>
                <a:lnTo>
                  <a:pt x="1000978" y="135091"/>
                </a:lnTo>
                <a:lnTo>
                  <a:pt x="1000661" y="127163"/>
                </a:lnTo>
                <a:lnTo>
                  <a:pt x="1000343" y="119870"/>
                </a:lnTo>
                <a:lnTo>
                  <a:pt x="1000661" y="113844"/>
                </a:lnTo>
                <a:lnTo>
                  <a:pt x="1000978" y="107502"/>
                </a:lnTo>
                <a:lnTo>
                  <a:pt x="1001613" y="101794"/>
                </a:lnTo>
                <a:lnTo>
                  <a:pt x="1002565" y="95769"/>
                </a:lnTo>
                <a:lnTo>
                  <a:pt x="1003834" y="90061"/>
                </a:lnTo>
                <a:lnTo>
                  <a:pt x="1005103" y="84353"/>
                </a:lnTo>
                <a:lnTo>
                  <a:pt x="1006690" y="78645"/>
                </a:lnTo>
                <a:lnTo>
                  <a:pt x="1008594" y="73571"/>
                </a:lnTo>
                <a:lnTo>
                  <a:pt x="1010498" y="67863"/>
                </a:lnTo>
                <a:lnTo>
                  <a:pt x="1012719" y="62789"/>
                </a:lnTo>
                <a:lnTo>
                  <a:pt x="1015575" y="57715"/>
                </a:lnTo>
                <a:lnTo>
                  <a:pt x="1018431" y="52958"/>
                </a:lnTo>
                <a:lnTo>
                  <a:pt x="1021286" y="48201"/>
                </a:lnTo>
                <a:lnTo>
                  <a:pt x="1024142" y="43445"/>
                </a:lnTo>
                <a:lnTo>
                  <a:pt x="1027315" y="39322"/>
                </a:lnTo>
                <a:lnTo>
                  <a:pt x="1031123" y="35200"/>
                </a:lnTo>
                <a:lnTo>
                  <a:pt x="1034614" y="31394"/>
                </a:lnTo>
                <a:lnTo>
                  <a:pt x="1038422" y="27272"/>
                </a:lnTo>
                <a:lnTo>
                  <a:pt x="1042229" y="23784"/>
                </a:lnTo>
                <a:lnTo>
                  <a:pt x="1046355" y="20612"/>
                </a:lnTo>
                <a:lnTo>
                  <a:pt x="1050480" y="17441"/>
                </a:lnTo>
                <a:lnTo>
                  <a:pt x="1054922" y="14587"/>
                </a:lnTo>
                <a:lnTo>
                  <a:pt x="1059682" y="12050"/>
                </a:lnTo>
                <a:lnTo>
                  <a:pt x="1064125" y="9196"/>
                </a:lnTo>
                <a:lnTo>
                  <a:pt x="1069202" y="7294"/>
                </a:lnTo>
                <a:lnTo>
                  <a:pt x="1073961" y="5391"/>
                </a:lnTo>
                <a:lnTo>
                  <a:pt x="1078721" y="3805"/>
                </a:lnTo>
                <a:lnTo>
                  <a:pt x="1083798" y="2537"/>
                </a:lnTo>
                <a:lnTo>
                  <a:pt x="1088875" y="1585"/>
                </a:lnTo>
                <a:lnTo>
                  <a:pt x="1094270" y="634"/>
                </a:lnTo>
                <a:lnTo>
                  <a:pt x="1099347" y="317"/>
                </a:lnTo>
                <a:lnTo>
                  <a:pt x="1105059" y="0"/>
                </a:lnTo>
                <a:close/>
              </a:path>
            </a:pathLst>
          </a:custGeom>
          <a:solidFill>
            <a:srgbClr val="002060"/>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10" name="椭圆 9"/>
          <p:cNvSpPr/>
          <p:nvPr/>
        </p:nvSpPr>
        <p:spPr>
          <a:xfrm>
            <a:off x="4065807" y="2450561"/>
            <a:ext cx="1338773" cy="1338773"/>
          </a:xfrm>
          <a:prstGeom prst="ellipse">
            <a:avLst/>
          </a:pr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3718837" y="2292284"/>
            <a:ext cx="346970" cy="282439"/>
          </a:xfrm>
          <a:prstGeom prst="line">
            <a:avLst/>
          </a:prstGeom>
          <a:ln w="76200">
            <a:solidFill>
              <a:srgbClr val="FF6600"/>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5336146" y="3639043"/>
            <a:ext cx="346970" cy="282439"/>
          </a:xfrm>
          <a:prstGeom prst="line">
            <a:avLst/>
          </a:prstGeom>
          <a:ln w="76200">
            <a:solidFill>
              <a:srgbClr val="FF660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5307377" y="2264377"/>
            <a:ext cx="333794" cy="338252"/>
          </a:xfrm>
          <a:prstGeom prst="line">
            <a:avLst/>
          </a:prstGeom>
          <a:ln w="76200">
            <a:solidFill>
              <a:srgbClr val="FF6600"/>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H="1">
            <a:off x="3732013" y="3611136"/>
            <a:ext cx="333794" cy="338252"/>
          </a:xfrm>
          <a:prstGeom prst="line">
            <a:avLst/>
          </a:prstGeom>
          <a:ln w="76200">
            <a:solidFill>
              <a:srgbClr val="FF6600"/>
            </a:solidFill>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2808082" y="4427186"/>
            <a:ext cx="902811" cy="307777"/>
          </a:xfrm>
          <a:prstGeom prst="rect">
            <a:avLst/>
          </a:prstGeom>
        </p:spPr>
        <p:txBody>
          <a:bodyPr wrap="none">
            <a:spAutoFit/>
          </a:bodyPr>
          <a:lstStyle/>
          <a:p>
            <a:pPr algn="ctr"/>
            <a:r>
              <a:rPr lang="zh-CN" altLang="en-US" sz="1400" b="1" dirty="0">
                <a:latin typeface="微软雅黑" panose="020B0503020204020204" pitchFamily="34" charset="-122"/>
                <a:ea typeface="微软雅黑" panose="020B0503020204020204" pitchFamily="34" charset="-122"/>
              </a:rPr>
              <a:t>在线交流</a:t>
            </a:r>
            <a:endParaRPr lang="en-US" altLang="zh-CN" sz="1400" b="1" dirty="0">
              <a:latin typeface="微软雅黑" panose="020B0503020204020204" pitchFamily="34" charset="-122"/>
              <a:ea typeface="微软雅黑" panose="020B0503020204020204" pitchFamily="34" charset="-122"/>
            </a:endParaRPr>
          </a:p>
        </p:txBody>
      </p:sp>
      <p:sp>
        <p:nvSpPr>
          <p:cNvPr id="16" name="矩形 15"/>
          <p:cNvSpPr/>
          <p:nvPr/>
        </p:nvSpPr>
        <p:spPr>
          <a:xfrm>
            <a:off x="1317853" y="813941"/>
            <a:ext cx="6998563" cy="646331"/>
          </a:xfrm>
          <a:prstGeom prst="rect">
            <a:avLst/>
          </a:prstGeom>
        </p:spPr>
        <p:txBody>
          <a:bodyPr wrap="square">
            <a:spAutoFit/>
          </a:bodyPr>
          <a:lstStyle/>
          <a:p>
            <a:pPr algn="just"/>
            <a:r>
              <a:rPr lang="en-US" altLang="zh-CN" sz="1200" dirty="0" smtClean="0">
                <a:latin typeface="微软雅黑" panose="020B0503020204020204" pitchFamily="34" charset="-122"/>
                <a:ea typeface="微软雅黑" panose="020B0503020204020204" pitchFamily="34" charset="-122"/>
              </a:rPr>
              <a:t>3Hmis</a:t>
            </a:r>
            <a:r>
              <a:rPr lang="zh-CN" altLang="en-US" sz="1200" dirty="0" smtClean="0">
                <a:latin typeface="微软雅黑" panose="020B0503020204020204" pitchFamily="34" charset="-122"/>
                <a:ea typeface="微软雅黑" panose="020B0503020204020204" pitchFamily="34" charset="-122"/>
              </a:rPr>
              <a:t>的知识交流与分享工具能有效帮助企业内部培养学习与分享的文化</a:t>
            </a:r>
            <a:r>
              <a:rPr lang="zh-CN" altLang="en-US" sz="1200" dirty="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rPr>
              <a:t>用户可以借助这些工具，帮助</a:t>
            </a:r>
            <a:r>
              <a:rPr lang="zh-CN" altLang="en-US" sz="1200" dirty="0">
                <a:latin typeface="微软雅黑" panose="020B0503020204020204" pitchFamily="34" charset="-122"/>
                <a:ea typeface="微软雅黑" panose="020B0503020204020204" pitchFamily="34" charset="-122"/>
              </a:rPr>
              <a:t>企业内部进行分门类别的知识交流与分享</a:t>
            </a:r>
            <a:r>
              <a:rPr lang="zh-CN" altLang="en-US" sz="1200" dirty="0" smtClean="0">
                <a:latin typeface="微软雅黑" panose="020B0503020204020204" pitchFamily="34" charset="-122"/>
                <a:ea typeface="微软雅黑" panose="020B0503020204020204" pitchFamily="34" charset="-122"/>
              </a:rPr>
              <a:t>应用，以便于更加高速高效地完成工作，并起到知识自我发酵以及传承的作用。</a:t>
            </a:r>
            <a:endParaRPr lang="zh-CN" altLang="en-US" sz="1200" dirty="0">
              <a:latin typeface="微软雅黑" panose="020B0503020204020204" pitchFamily="34" charset="-122"/>
              <a:ea typeface="微软雅黑" panose="020B0503020204020204" pitchFamily="34" charset="-122"/>
            </a:endParaRPr>
          </a:p>
        </p:txBody>
      </p:sp>
      <p:sp>
        <p:nvSpPr>
          <p:cNvPr id="17" name="矩形 16"/>
          <p:cNvSpPr/>
          <p:nvPr/>
        </p:nvSpPr>
        <p:spPr>
          <a:xfrm>
            <a:off x="1146032" y="871497"/>
            <a:ext cx="64054" cy="507832"/>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8" name="TextBox 17"/>
          <p:cNvSpPr txBox="1"/>
          <p:nvPr/>
        </p:nvSpPr>
        <p:spPr>
          <a:xfrm>
            <a:off x="2699792" y="227424"/>
            <a:ext cx="3676006" cy="400110"/>
          </a:xfrm>
          <a:prstGeom prst="rect">
            <a:avLst/>
          </a:prstGeom>
          <a:noFill/>
        </p:spPr>
        <p:txBody>
          <a:bodyPr wrap="non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知识</a:t>
            </a:r>
            <a:r>
              <a:rPr lang="zh-CN" altLang="en-US" sz="2000" b="1" dirty="0" smtClean="0">
                <a:solidFill>
                  <a:schemeClr val="bg1"/>
                </a:solidFill>
                <a:latin typeface="微软雅黑" panose="020B0503020204020204" pitchFamily="34" charset="-122"/>
                <a:ea typeface="微软雅黑" panose="020B0503020204020204" pitchFamily="34" charset="-122"/>
              </a:rPr>
              <a:t>的使用与创新 </a:t>
            </a:r>
            <a:r>
              <a:rPr lang="en-US" altLang="zh-CN" sz="1600" b="1" dirty="0" smtClean="0">
                <a:solidFill>
                  <a:schemeClr val="bg1"/>
                </a:solidFill>
                <a:latin typeface="微软雅黑" panose="020B0503020204020204" pitchFamily="34" charset="-122"/>
                <a:ea typeface="微软雅黑" panose="020B0503020204020204" pitchFamily="34" charset="-122"/>
              </a:rPr>
              <a:t>| </a:t>
            </a:r>
            <a:r>
              <a:rPr lang="zh-CN" altLang="en-US" sz="1600" b="1" dirty="0" smtClean="0">
                <a:solidFill>
                  <a:schemeClr val="bg1"/>
                </a:solidFill>
                <a:latin typeface="微软雅黑" panose="020B0503020204020204" pitchFamily="34" charset="-122"/>
                <a:ea typeface="微软雅黑" panose="020B0503020204020204" pitchFamily="34" charset="-122"/>
              </a:rPr>
              <a:t>知识共享应用</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5147741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G:\绍林科技\素材\iPhon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76503" y="1001935"/>
            <a:ext cx="2111543" cy="400069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05321" y="1534506"/>
            <a:ext cx="1693573" cy="3010744"/>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sp>
        <p:nvSpPr>
          <p:cNvPr id="4" name="椭圆 3"/>
          <p:cNvSpPr/>
          <p:nvPr/>
        </p:nvSpPr>
        <p:spPr>
          <a:xfrm>
            <a:off x="5531120" y="1547035"/>
            <a:ext cx="418623" cy="428136"/>
          </a:xfrm>
          <a:prstGeom prst="ellipse">
            <a:avLst/>
          </a:prstGeom>
          <a:blipFill dpi="0" rotWithShape="1">
            <a:blip r:embed="rId4"/>
            <a:srcRect/>
            <a:tile tx="12700" ty="-165100" sx="25000" sy="25000" flip="none" algn="tl"/>
          </a:blip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pic>
        <p:nvPicPr>
          <p:cNvPr id="5" name="Picture 2" descr="G:\绍林科技\素材\Android_Login_IMG.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75438" y="1620758"/>
            <a:ext cx="299548" cy="299548"/>
          </a:xfrm>
          <a:prstGeom prst="roundRect">
            <a:avLst/>
          </a:prstGeom>
          <a:noFill/>
          <a:extLst>
            <a:ext uri="{909E8E84-426E-40DD-AFC4-6F175D3DCCD1}">
              <a14:hiddenFill xmlns:a14="http://schemas.microsoft.com/office/drawing/2010/main">
                <a:solidFill>
                  <a:srgbClr val="FFFFFF"/>
                </a:solidFill>
              </a14:hiddenFill>
            </a:ext>
          </a:extLst>
        </p:spPr>
      </p:pic>
      <p:sp>
        <p:nvSpPr>
          <p:cNvPr id="6" name="椭圆 5"/>
          <p:cNvSpPr/>
          <p:nvPr/>
        </p:nvSpPr>
        <p:spPr>
          <a:xfrm>
            <a:off x="6608192" y="1975171"/>
            <a:ext cx="790702" cy="780213"/>
          </a:xfrm>
          <a:prstGeom prst="ellipse">
            <a:avLst/>
          </a:prstGeom>
          <a:blipFill dpi="0" rotWithShape="1">
            <a:blip r:embed="rId6"/>
            <a:srcRect/>
            <a:tile tx="1231900" ty="-774700" sx="25000" sy="25000" flip="none" algn="tl"/>
          </a:blip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pic>
        <p:nvPicPr>
          <p:cNvPr id="7" name="Picture 2"/>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701055" y="3814872"/>
            <a:ext cx="722630" cy="7188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7517403" y="4538653"/>
            <a:ext cx="1200826" cy="461665"/>
          </a:xfrm>
          <a:prstGeom prst="rect">
            <a:avLst/>
          </a:prstGeom>
          <a:noFill/>
        </p:spPr>
        <p:txBody>
          <a:bodyPr wrap="square" rtlCol="0">
            <a:spAutoFit/>
          </a:bodyPr>
          <a:lstStyle/>
          <a:p>
            <a:r>
              <a:rPr lang="zh-CN" altLang="en-US" sz="1200" b="1" dirty="0" smtClean="0">
                <a:latin typeface="微软雅黑" panose="020B0503020204020204" pitchFamily="34" charset="-122"/>
                <a:ea typeface="微软雅黑" panose="020B0503020204020204" pitchFamily="34" charset="-122"/>
              </a:rPr>
              <a:t>扫我看图文介绍及应用方案</a:t>
            </a:r>
            <a:endParaRPr lang="zh-CN" altLang="en-US" sz="1200" b="1" dirty="0">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3772772" y="2643138"/>
            <a:ext cx="173485" cy="469160"/>
          </a:xfrm>
          <a:prstGeom prst="line">
            <a:avLst/>
          </a:prstGeom>
          <a:ln w="76200">
            <a:solidFill>
              <a:srgbClr val="FF660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2194468" y="2676812"/>
            <a:ext cx="201945" cy="389081"/>
          </a:xfrm>
          <a:prstGeom prst="line">
            <a:avLst/>
          </a:prstGeom>
          <a:ln w="76200">
            <a:solidFill>
              <a:srgbClr val="FF6600"/>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a:off x="2798077" y="3675474"/>
            <a:ext cx="518195" cy="0"/>
          </a:xfrm>
          <a:prstGeom prst="line">
            <a:avLst/>
          </a:prstGeom>
          <a:ln w="76200">
            <a:solidFill>
              <a:srgbClr val="FF6600"/>
            </a:solidFill>
          </a:ln>
        </p:spPr>
        <p:style>
          <a:lnRef idx="1">
            <a:schemeClr val="accent1"/>
          </a:lnRef>
          <a:fillRef idx="0">
            <a:schemeClr val="accent1"/>
          </a:fillRef>
          <a:effectRef idx="0">
            <a:schemeClr val="accent1"/>
          </a:effectRef>
          <a:fontRef idx="minor">
            <a:schemeClr val="tx1"/>
          </a:fontRef>
        </p:style>
      </p:cxnSp>
      <p:pic>
        <p:nvPicPr>
          <p:cNvPr id="12"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63767" y="1843762"/>
            <a:ext cx="586814" cy="6082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660828" y="3290335"/>
            <a:ext cx="558189" cy="601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948597" y="3269882"/>
            <a:ext cx="697885" cy="680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extBox 14"/>
          <p:cNvSpPr txBox="1"/>
          <p:nvPr/>
        </p:nvSpPr>
        <p:spPr>
          <a:xfrm>
            <a:off x="1528552" y="1258987"/>
            <a:ext cx="3057247" cy="584775"/>
          </a:xfrm>
          <a:prstGeom prst="rect">
            <a:avLst/>
          </a:prstGeom>
          <a:noFill/>
        </p:spPr>
        <p:txBody>
          <a:bodyPr wrap="none" rtlCol="0">
            <a:spAutoFit/>
          </a:bodyPr>
          <a:lstStyle/>
          <a:p>
            <a:pPr algn="ctr"/>
            <a:r>
              <a:rPr lang="zh-CN" altLang="en-US" sz="1600" b="1" dirty="0" smtClean="0">
                <a:latin typeface="微软雅黑" panose="020B0503020204020204" pitchFamily="34" charset="-122"/>
                <a:ea typeface="微软雅黑" panose="020B0503020204020204" pitchFamily="34" charset="-122"/>
              </a:rPr>
              <a:t>移动审批</a:t>
            </a:r>
            <a:r>
              <a:rPr lang="en-US" altLang="zh-CN" sz="1600" b="1" dirty="0" smtClean="0">
                <a:latin typeface="微软雅黑" panose="020B0503020204020204" pitchFamily="34" charset="-122"/>
                <a:ea typeface="微软雅黑" panose="020B0503020204020204" pitchFamily="34" charset="-122"/>
              </a:rPr>
              <a:t>/</a:t>
            </a:r>
            <a:r>
              <a:rPr lang="zh-CN" altLang="en-US" sz="1600" b="1" dirty="0">
                <a:latin typeface="微软雅黑" panose="020B0503020204020204" pitchFamily="34" charset="-122"/>
                <a:ea typeface="微软雅黑" panose="020B0503020204020204" pitchFamily="34" charset="-122"/>
              </a:rPr>
              <a:t>协作</a:t>
            </a:r>
            <a:endParaRPr lang="en-US" altLang="zh-CN" sz="1600" b="1" dirty="0" smtClean="0">
              <a:latin typeface="微软雅黑" panose="020B0503020204020204" pitchFamily="34" charset="-122"/>
              <a:ea typeface="微软雅黑" panose="020B0503020204020204" pitchFamily="34" charset="-122"/>
            </a:endParaRPr>
          </a:p>
          <a:p>
            <a:pPr algn="ctr"/>
            <a:r>
              <a:rPr lang="zh-CN" altLang="en-US" sz="1600" dirty="0" smtClean="0">
                <a:latin typeface="微软雅黑" panose="020B0503020204020204" pitchFamily="34" charset="-122"/>
                <a:ea typeface="微软雅黑" panose="020B0503020204020204" pitchFamily="34" charset="-122"/>
              </a:rPr>
              <a:t>最新公告、流程待办、在线交流</a:t>
            </a:r>
            <a:endParaRPr lang="zh-CN" altLang="en-US" sz="1600" dirty="0">
              <a:latin typeface="微软雅黑" panose="020B0503020204020204" pitchFamily="34" charset="-122"/>
              <a:ea typeface="微软雅黑" panose="020B0503020204020204" pitchFamily="34" charset="-122"/>
            </a:endParaRPr>
          </a:p>
        </p:txBody>
      </p:sp>
      <p:sp>
        <p:nvSpPr>
          <p:cNvPr id="16" name="TextBox 15"/>
          <p:cNvSpPr txBox="1"/>
          <p:nvPr/>
        </p:nvSpPr>
        <p:spPr>
          <a:xfrm>
            <a:off x="1115616" y="4046598"/>
            <a:ext cx="1620957" cy="584775"/>
          </a:xfrm>
          <a:prstGeom prst="rect">
            <a:avLst/>
          </a:prstGeom>
          <a:noFill/>
        </p:spPr>
        <p:txBody>
          <a:bodyPr wrap="none" rtlCol="0">
            <a:spAutoFit/>
          </a:bodyPr>
          <a:lstStyle/>
          <a:p>
            <a:pPr algn="ctr"/>
            <a:r>
              <a:rPr lang="zh-CN" altLang="en-US" sz="1600" b="1" dirty="0" smtClean="0">
                <a:latin typeface="微软雅黑" panose="020B0503020204020204" pitchFamily="34" charset="-122"/>
                <a:ea typeface="微软雅黑" panose="020B0503020204020204" pitchFamily="34" charset="-122"/>
              </a:rPr>
              <a:t>移动考勤</a:t>
            </a:r>
            <a:endParaRPr lang="en-US" altLang="zh-CN" sz="1600" b="1" dirty="0" smtClean="0">
              <a:latin typeface="微软雅黑" panose="020B0503020204020204" pitchFamily="34" charset="-122"/>
              <a:ea typeface="微软雅黑" panose="020B0503020204020204" pitchFamily="34" charset="-122"/>
            </a:endParaRPr>
          </a:p>
          <a:p>
            <a:pPr algn="ctr"/>
            <a:r>
              <a:rPr lang="zh-CN" altLang="en-US" sz="1600" dirty="0" smtClean="0">
                <a:latin typeface="微软雅黑" panose="020B0503020204020204" pitchFamily="34" charset="-122"/>
                <a:ea typeface="微软雅黑" panose="020B0503020204020204" pitchFamily="34" charset="-122"/>
              </a:rPr>
              <a:t>考勤、日程管理</a:t>
            </a:r>
            <a:endParaRPr lang="zh-CN" altLang="en-US" sz="1600" dirty="0">
              <a:latin typeface="微软雅黑" panose="020B0503020204020204" pitchFamily="34" charset="-122"/>
              <a:ea typeface="微软雅黑" panose="020B0503020204020204" pitchFamily="34" charset="-122"/>
            </a:endParaRPr>
          </a:p>
        </p:txBody>
      </p:sp>
      <p:sp>
        <p:nvSpPr>
          <p:cNvPr id="17" name="TextBox 16"/>
          <p:cNvSpPr txBox="1"/>
          <p:nvPr/>
        </p:nvSpPr>
        <p:spPr>
          <a:xfrm>
            <a:off x="3190170" y="4045009"/>
            <a:ext cx="2088232" cy="830997"/>
          </a:xfrm>
          <a:prstGeom prst="rect">
            <a:avLst/>
          </a:prstGeom>
          <a:noFill/>
        </p:spPr>
        <p:txBody>
          <a:bodyPr wrap="square" rtlCol="0">
            <a:spAutoFit/>
          </a:bodyPr>
          <a:lstStyle/>
          <a:p>
            <a:pPr algn="ctr"/>
            <a:r>
              <a:rPr lang="zh-CN" altLang="en-US" sz="1600" b="1" dirty="0" smtClean="0">
                <a:latin typeface="微软雅黑" panose="020B0503020204020204" pitchFamily="34" charset="-122"/>
                <a:ea typeface="微软雅黑" panose="020B0503020204020204" pitchFamily="34" charset="-122"/>
              </a:rPr>
              <a:t>知识管理</a:t>
            </a:r>
            <a:endParaRPr lang="en-US" altLang="zh-CN" sz="1600" b="1" dirty="0" smtClean="0">
              <a:latin typeface="微软雅黑" panose="020B0503020204020204" pitchFamily="34" charset="-122"/>
              <a:ea typeface="微软雅黑" panose="020B0503020204020204" pitchFamily="34" charset="-122"/>
            </a:endParaRPr>
          </a:p>
          <a:p>
            <a:pPr algn="ctr"/>
            <a:r>
              <a:rPr lang="zh-CN" altLang="en-US" sz="1600" dirty="0" smtClean="0">
                <a:latin typeface="微软雅黑" panose="020B0503020204020204" pitchFamily="34" charset="-122"/>
                <a:ea typeface="微软雅黑" panose="020B0503020204020204" pitchFamily="34" charset="-122"/>
              </a:rPr>
              <a:t>在线交流、搜索、微博、咨询台</a:t>
            </a:r>
            <a:endParaRPr lang="en-US" altLang="zh-CN" sz="1600" dirty="0" smtClean="0">
              <a:latin typeface="微软雅黑" panose="020B0503020204020204" pitchFamily="34" charset="-122"/>
              <a:ea typeface="微软雅黑" panose="020B0503020204020204" pitchFamily="34" charset="-122"/>
            </a:endParaRPr>
          </a:p>
        </p:txBody>
      </p:sp>
      <p:sp>
        <p:nvSpPr>
          <p:cNvPr id="18" name="TextBox 17"/>
          <p:cNvSpPr txBox="1"/>
          <p:nvPr/>
        </p:nvSpPr>
        <p:spPr>
          <a:xfrm>
            <a:off x="2699792" y="227424"/>
            <a:ext cx="4241867" cy="400110"/>
          </a:xfrm>
          <a:prstGeom prst="rect">
            <a:avLst/>
          </a:prstGeom>
          <a:noFill/>
        </p:spPr>
        <p:txBody>
          <a:bodyPr wrap="non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知识</a:t>
            </a:r>
            <a:r>
              <a:rPr lang="zh-CN" altLang="en-US" sz="2000" b="1" dirty="0" smtClean="0">
                <a:solidFill>
                  <a:schemeClr val="bg1"/>
                </a:solidFill>
                <a:latin typeface="微软雅黑" panose="020B0503020204020204" pitchFamily="34" charset="-122"/>
                <a:ea typeface="微软雅黑" panose="020B0503020204020204" pitchFamily="34" charset="-122"/>
              </a:rPr>
              <a:t>的使用与创新 </a:t>
            </a:r>
            <a:r>
              <a:rPr lang="en-US" altLang="zh-CN" sz="1600" b="1" dirty="0" smtClean="0">
                <a:solidFill>
                  <a:schemeClr val="bg1"/>
                </a:solidFill>
                <a:latin typeface="微软雅黑" panose="020B0503020204020204" pitchFamily="34" charset="-122"/>
                <a:ea typeface="微软雅黑" panose="020B0503020204020204" pitchFamily="34" charset="-122"/>
              </a:rPr>
              <a:t>| </a:t>
            </a:r>
            <a:r>
              <a:rPr lang="zh-CN" altLang="en-US" sz="1600" b="1" dirty="0" smtClean="0">
                <a:solidFill>
                  <a:schemeClr val="bg1"/>
                </a:solidFill>
                <a:latin typeface="微软雅黑" panose="020B0503020204020204" pitchFamily="34" charset="-122"/>
                <a:ea typeface="微软雅黑" panose="020B0503020204020204" pitchFamily="34" charset="-122"/>
              </a:rPr>
              <a:t>移动办公</a:t>
            </a:r>
            <a:r>
              <a:rPr lang="en-US" altLang="zh-CN" sz="1600" b="1" dirty="0" smtClean="0">
                <a:solidFill>
                  <a:schemeClr val="bg1"/>
                </a:solidFill>
                <a:latin typeface="微软雅黑" panose="020B0503020204020204" pitchFamily="34" charset="-122"/>
                <a:ea typeface="微软雅黑" panose="020B0503020204020204" pitchFamily="34" charset="-122"/>
              </a:rPr>
              <a:t>+</a:t>
            </a:r>
            <a:r>
              <a:rPr lang="zh-CN" altLang="en-US" sz="1600" b="1" dirty="0" smtClean="0">
                <a:solidFill>
                  <a:schemeClr val="bg1"/>
                </a:solidFill>
                <a:latin typeface="微软雅黑" panose="020B0503020204020204" pitchFamily="34" charset="-122"/>
                <a:ea typeface="微软雅黑" panose="020B0503020204020204" pitchFamily="34" charset="-122"/>
              </a:rPr>
              <a:t>知识管理</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1188181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707904" y="1032356"/>
            <a:ext cx="2262158" cy="923330"/>
          </a:xfrm>
          <a:prstGeom prst="rect">
            <a:avLst/>
          </a:prstGeom>
          <a:noFill/>
        </p:spPr>
        <p:txBody>
          <a:bodyPr wrap="none" rtlCol="0">
            <a:spAutoFit/>
          </a:bodyPr>
          <a:lstStyle/>
          <a:p>
            <a:r>
              <a:rPr lang="zh-CN" altLang="en-US" sz="5400" b="1" dirty="0" smtClean="0"/>
              <a:t>谢谢！</a:t>
            </a:r>
            <a:endParaRPr lang="zh-CN" altLang="en-US" sz="5400" b="1" dirty="0"/>
          </a:p>
        </p:txBody>
      </p:sp>
    </p:spTree>
    <p:extLst>
      <p:ext uri="{BB962C8B-B14F-4D97-AF65-F5344CB8AC3E}">
        <p14:creationId xmlns:p14="http://schemas.microsoft.com/office/powerpoint/2010/main" val="33502490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圆角矩形 9"/>
          <p:cNvSpPr/>
          <p:nvPr/>
        </p:nvSpPr>
        <p:spPr>
          <a:xfrm>
            <a:off x="4569511" y="1557090"/>
            <a:ext cx="3530881" cy="426575"/>
          </a:xfrm>
          <a:prstGeom prst="round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b="1" dirty="0">
                <a:latin typeface="微软雅黑" panose="020B0503020204020204" pitchFamily="34" charset="-122"/>
                <a:ea typeface="微软雅黑" panose="020B0503020204020204" pitchFamily="34" charset="-122"/>
              </a:rPr>
              <a:t>绍林科技公司介绍</a:t>
            </a:r>
          </a:p>
        </p:txBody>
      </p:sp>
      <p:sp>
        <p:nvSpPr>
          <p:cNvPr id="11" name="圆角矩形 10"/>
          <p:cNvSpPr/>
          <p:nvPr/>
        </p:nvSpPr>
        <p:spPr>
          <a:xfrm>
            <a:off x="4569512" y="2235565"/>
            <a:ext cx="3530881" cy="426575"/>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b="1" dirty="0">
                <a:latin typeface="微软雅黑" panose="020B0503020204020204" pitchFamily="34" charset="-122"/>
                <a:ea typeface="微软雅黑" panose="020B0503020204020204" pitchFamily="34" charset="-122"/>
              </a:rPr>
              <a:t>绍林科技对知识管理的理解</a:t>
            </a:r>
          </a:p>
        </p:txBody>
      </p:sp>
      <p:sp>
        <p:nvSpPr>
          <p:cNvPr id="12" name="圆角矩形 11"/>
          <p:cNvSpPr/>
          <p:nvPr/>
        </p:nvSpPr>
        <p:spPr>
          <a:xfrm>
            <a:off x="4569510" y="2910597"/>
            <a:ext cx="3530881" cy="426575"/>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b="1" dirty="0">
                <a:latin typeface="微软雅黑" panose="020B0503020204020204" pitchFamily="34" charset="-122"/>
                <a:ea typeface="微软雅黑" panose="020B0503020204020204" pitchFamily="34" charset="-122"/>
              </a:rPr>
              <a:t>怎样实现房地产企业知识管理</a:t>
            </a:r>
          </a:p>
        </p:txBody>
      </p:sp>
      <p:sp>
        <p:nvSpPr>
          <p:cNvPr id="14" name="TextBox 13"/>
          <p:cNvSpPr txBox="1"/>
          <p:nvPr/>
        </p:nvSpPr>
        <p:spPr>
          <a:xfrm>
            <a:off x="3917822" y="1531677"/>
            <a:ext cx="412292" cy="523220"/>
          </a:xfrm>
          <a:prstGeom prst="rect">
            <a:avLst/>
          </a:prstGeom>
          <a:noFill/>
        </p:spPr>
        <p:txBody>
          <a:bodyPr wrap="none" rtlCol="0">
            <a:spAutoFit/>
          </a:bodyPr>
          <a:lstStyle/>
          <a:p>
            <a:r>
              <a:rPr lang="en-US" altLang="zh-CN" sz="2800" b="1" dirty="0" smtClean="0">
                <a:solidFill>
                  <a:srgbClr val="003296"/>
                </a:solidFill>
                <a:latin typeface="Bernard MT Condensed" panose="02050806060905020404" pitchFamily="18" charset="0"/>
              </a:rPr>
              <a:t>1.</a:t>
            </a:r>
            <a:endParaRPr lang="zh-CN" altLang="en-US" sz="2800" b="1" dirty="0">
              <a:solidFill>
                <a:srgbClr val="003296"/>
              </a:solidFill>
              <a:latin typeface="Bernard MT Condensed" panose="02050806060905020404" pitchFamily="18" charset="0"/>
            </a:endParaRPr>
          </a:p>
        </p:txBody>
      </p:sp>
      <p:sp>
        <p:nvSpPr>
          <p:cNvPr id="15" name="TextBox 14"/>
          <p:cNvSpPr txBox="1"/>
          <p:nvPr/>
        </p:nvSpPr>
        <p:spPr>
          <a:xfrm>
            <a:off x="3917822" y="2187242"/>
            <a:ext cx="453970" cy="523220"/>
          </a:xfrm>
          <a:prstGeom prst="rect">
            <a:avLst/>
          </a:prstGeom>
          <a:noFill/>
        </p:spPr>
        <p:txBody>
          <a:bodyPr wrap="none" rtlCol="0">
            <a:spAutoFit/>
          </a:bodyPr>
          <a:lstStyle/>
          <a:p>
            <a:r>
              <a:rPr lang="en-US" altLang="zh-CN" sz="2800" b="1" dirty="0" smtClean="0">
                <a:solidFill>
                  <a:schemeClr val="bg2">
                    <a:lumMod val="90000"/>
                  </a:schemeClr>
                </a:solidFill>
                <a:latin typeface="Bernard MT Condensed" panose="02050806060905020404" pitchFamily="18" charset="0"/>
              </a:rPr>
              <a:t>2.</a:t>
            </a:r>
            <a:endParaRPr lang="zh-CN" altLang="en-US" sz="2800" b="1" dirty="0">
              <a:solidFill>
                <a:schemeClr val="bg2">
                  <a:lumMod val="90000"/>
                </a:schemeClr>
              </a:solidFill>
              <a:latin typeface="Bernard MT Condensed" panose="02050806060905020404" pitchFamily="18" charset="0"/>
            </a:endParaRPr>
          </a:p>
        </p:txBody>
      </p:sp>
      <p:sp>
        <p:nvSpPr>
          <p:cNvPr id="16" name="TextBox 15"/>
          <p:cNvSpPr txBox="1"/>
          <p:nvPr/>
        </p:nvSpPr>
        <p:spPr>
          <a:xfrm>
            <a:off x="3917822" y="2862274"/>
            <a:ext cx="453970" cy="523220"/>
          </a:xfrm>
          <a:prstGeom prst="rect">
            <a:avLst/>
          </a:prstGeom>
          <a:noFill/>
        </p:spPr>
        <p:txBody>
          <a:bodyPr wrap="none" rtlCol="0">
            <a:spAutoFit/>
          </a:bodyPr>
          <a:lstStyle/>
          <a:p>
            <a:r>
              <a:rPr lang="en-US" altLang="zh-CN" sz="2800" b="1" dirty="0" smtClean="0">
                <a:solidFill>
                  <a:schemeClr val="bg2">
                    <a:lumMod val="90000"/>
                  </a:schemeClr>
                </a:solidFill>
                <a:latin typeface="Bernard MT Condensed" panose="02050806060905020404" pitchFamily="18" charset="0"/>
              </a:rPr>
              <a:t>3.</a:t>
            </a:r>
            <a:endParaRPr lang="zh-CN" altLang="en-US" sz="2800" b="1" dirty="0">
              <a:solidFill>
                <a:schemeClr val="bg2">
                  <a:lumMod val="90000"/>
                </a:schemeClr>
              </a:solidFill>
              <a:latin typeface="Bernard MT Condensed" panose="02050806060905020404" pitchFamily="18" charset="0"/>
            </a:endParaRPr>
          </a:p>
        </p:txBody>
      </p:sp>
    </p:spTree>
    <p:extLst>
      <p:ext uri="{BB962C8B-B14F-4D97-AF65-F5344CB8AC3E}">
        <p14:creationId xmlns:p14="http://schemas.microsoft.com/office/powerpoint/2010/main" val="32839653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99792" y="227424"/>
            <a:ext cx="4418197" cy="400110"/>
          </a:xfrm>
          <a:prstGeom prst="rect">
            <a:avLst/>
          </a:prstGeom>
          <a:noFill/>
        </p:spPr>
        <p:txBody>
          <a:bodyPr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公司概况 </a:t>
            </a:r>
            <a:r>
              <a:rPr lang="en-US" altLang="zh-CN" sz="2000" b="1" dirty="0" smtClean="0">
                <a:solidFill>
                  <a:schemeClr val="bg1"/>
                </a:solidFill>
                <a:latin typeface="微软雅黑" panose="020B0503020204020204" pitchFamily="34" charset="-122"/>
                <a:ea typeface="微软雅黑" panose="020B0503020204020204" pitchFamily="34" charset="-122"/>
              </a:rPr>
              <a:t>| </a:t>
            </a:r>
            <a:r>
              <a:rPr lang="zh-CN" altLang="en-US" sz="1600" b="1" dirty="0" smtClean="0">
                <a:solidFill>
                  <a:schemeClr val="bg1"/>
                </a:solidFill>
                <a:latin typeface="微软雅黑" panose="020B0503020204020204" pitchFamily="34" charset="-122"/>
                <a:ea typeface="微软雅黑" panose="020B0503020204020204" pitchFamily="34" charset="-122"/>
              </a:rPr>
              <a:t>绍林科技 </a:t>
            </a:r>
            <a:r>
              <a:rPr lang="en-US" altLang="zh-CN" sz="1600" b="1" dirty="0" smtClean="0">
                <a:solidFill>
                  <a:schemeClr val="bg1"/>
                </a:solidFill>
                <a:latin typeface="微软雅黑" panose="020B0503020204020204" pitchFamily="34" charset="-122"/>
                <a:ea typeface="微软雅黑" panose="020B0503020204020204" pitchFamily="34" charset="-122"/>
              </a:rPr>
              <a:t>——</a:t>
            </a:r>
            <a:r>
              <a:rPr lang="zh-CN" altLang="en-US" sz="1600" b="1" dirty="0" smtClean="0">
                <a:solidFill>
                  <a:schemeClr val="bg1"/>
                </a:solidFill>
                <a:latin typeface="微软雅黑" panose="020B0503020204020204" pitchFamily="34" charset="-122"/>
                <a:ea typeface="微软雅黑" panose="020B0503020204020204" pitchFamily="34" charset="-122"/>
              </a:rPr>
              <a:t>知识管理软件专家</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3" name="灯片编号占位符 2"/>
          <p:cNvSpPr txBox="1">
            <a:spLocks/>
          </p:cNvSpPr>
          <p:nvPr/>
        </p:nvSpPr>
        <p:spPr>
          <a:xfrm>
            <a:off x="8513438" y="4784996"/>
            <a:ext cx="216000" cy="216000"/>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65A6920-65B6-46D1-97B4-94DF5E5FA298}" type="slidenum">
              <a:rPr lang="zh-CN" altLang="en-US" sz="1000" smtClean="0">
                <a:solidFill>
                  <a:schemeClr val="bg1"/>
                </a:solidFill>
                <a:latin typeface="+mj-lt"/>
              </a:rPr>
              <a:pPr/>
              <a:t>4</a:t>
            </a:fld>
            <a:endParaRPr lang="zh-CN" altLang="en-US" sz="1000" dirty="0">
              <a:solidFill>
                <a:schemeClr val="bg1"/>
              </a:solidFill>
              <a:latin typeface="+mj-lt"/>
            </a:endParaRP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55785" y="1747125"/>
            <a:ext cx="1637846" cy="12045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21369" y="3424228"/>
            <a:ext cx="1672262" cy="10592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1776262" y="1923678"/>
            <a:ext cx="4104456" cy="584775"/>
          </a:xfrm>
          <a:prstGeom prst="rect">
            <a:avLst/>
          </a:prstGeom>
          <a:noFill/>
        </p:spPr>
        <p:txBody>
          <a:bodyPr wrap="square" rtlCol="0">
            <a:spAutoFit/>
          </a:bodyPr>
          <a:lstStyle/>
          <a:p>
            <a:pPr algn="r"/>
            <a:r>
              <a:rPr lang="zh-CN" altLang="en-US" sz="1600" b="1" dirty="0" smtClean="0">
                <a:latin typeface="微软雅黑" panose="020B0503020204020204" pitchFamily="34" charset="-122"/>
                <a:ea typeface="微软雅黑" panose="020B0503020204020204" pitchFamily="34" charset="-122"/>
              </a:rPr>
              <a:t>绍林科技是我国最早的知识与内容管理软件开发与供应商之一</a:t>
            </a:r>
            <a:endParaRPr lang="zh-CN" altLang="en-US" sz="1600" b="1" dirty="0">
              <a:latin typeface="微软雅黑" panose="020B0503020204020204" pitchFamily="34" charset="-122"/>
              <a:ea typeface="微软雅黑" panose="020B0503020204020204" pitchFamily="34" charset="-122"/>
            </a:endParaRPr>
          </a:p>
        </p:txBody>
      </p:sp>
      <p:sp>
        <p:nvSpPr>
          <p:cNvPr id="7" name="TextBox 6"/>
          <p:cNvSpPr txBox="1"/>
          <p:nvPr/>
        </p:nvSpPr>
        <p:spPr>
          <a:xfrm>
            <a:off x="648519" y="3092573"/>
            <a:ext cx="5254699" cy="1015663"/>
          </a:xfrm>
          <a:prstGeom prst="rect">
            <a:avLst/>
          </a:prstGeom>
          <a:noFill/>
        </p:spPr>
        <p:txBody>
          <a:bodyPr wrap="square" rtlCol="0">
            <a:spAutoFit/>
          </a:bodyPr>
          <a:lstStyle/>
          <a:p>
            <a:pPr algn="just"/>
            <a:r>
              <a:rPr lang="zh-CN" altLang="en-US" sz="1200" dirty="0" smtClean="0">
                <a:latin typeface="微软雅黑" panose="020B0503020204020204" pitchFamily="34" charset="-122"/>
                <a:ea typeface="微软雅黑" panose="020B0503020204020204" pitchFamily="34" charset="-122"/>
              </a:rPr>
              <a:t>自</a:t>
            </a:r>
            <a:r>
              <a:rPr lang="en-US" altLang="zh-CN" sz="1200" dirty="0" smtClean="0">
                <a:latin typeface="微软雅黑" panose="020B0503020204020204" pitchFamily="34" charset="-122"/>
                <a:ea typeface="微软雅黑" panose="020B0503020204020204" pitchFamily="34" charset="-122"/>
              </a:rPr>
              <a:t>1988</a:t>
            </a:r>
            <a:r>
              <a:rPr lang="zh-CN" altLang="en-US" sz="1200" dirty="0" smtClean="0">
                <a:latin typeface="微软雅黑" panose="020B0503020204020204" pitchFamily="34" charset="-122"/>
                <a:ea typeface="微软雅黑" panose="020B0503020204020204" pitchFamily="34" charset="-122"/>
              </a:rPr>
              <a:t>年推出第一个文档一体化产品以来，绍林科技紧跟技术发展的步伐，精益求精，不断进取，不断创新，始终处于知识与内容管理软件技术发展的前列，在公司取得成功的同时，亦带给用户成功的满足与喜悦。</a:t>
            </a:r>
            <a:endParaRPr lang="en-US" altLang="zh-CN" sz="1200" dirty="0" smtClean="0">
              <a:latin typeface="微软雅黑" panose="020B0503020204020204" pitchFamily="34" charset="-122"/>
              <a:ea typeface="微软雅黑" panose="020B0503020204020204" pitchFamily="34" charset="-122"/>
            </a:endParaRPr>
          </a:p>
          <a:p>
            <a:pPr algn="just"/>
            <a:r>
              <a:rPr lang="zh-CN" altLang="en-US" sz="1200" dirty="0" smtClean="0">
                <a:latin typeface="微软雅黑" panose="020B0503020204020204" pitchFamily="34" charset="-122"/>
                <a:ea typeface="微软雅黑" panose="020B0503020204020204" pitchFamily="34" charset="-122"/>
              </a:rPr>
              <a:t>通过</a:t>
            </a:r>
            <a:r>
              <a:rPr lang="en-US" altLang="zh-CN" sz="1200" dirty="0" smtClean="0">
                <a:latin typeface="微软雅黑" panose="020B0503020204020204" pitchFamily="34" charset="-122"/>
                <a:ea typeface="微软雅黑" panose="020B0503020204020204" pitchFamily="34" charset="-122"/>
              </a:rPr>
              <a:t>20</a:t>
            </a:r>
            <a:r>
              <a:rPr lang="zh-CN" altLang="en-US" sz="1200" dirty="0" smtClean="0">
                <a:latin typeface="微软雅黑" panose="020B0503020204020204" pitchFamily="34" charset="-122"/>
                <a:ea typeface="微软雅黑" panose="020B0503020204020204" pitchFamily="34" charset="-122"/>
              </a:rPr>
              <a:t>余年的努力，绍林科技已成为知识管理解决方案的开发、供应与运营专家，能为客户提供各式各样的知识类信息管理解决方案。</a:t>
            </a:r>
            <a:endParaRPr lang="zh-CN" altLang="en-US" sz="1200" dirty="0">
              <a:latin typeface="微软雅黑" panose="020B0503020204020204" pitchFamily="34" charset="-122"/>
              <a:ea typeface="微软雅黑" panose="020B0503020204020204" pitchFamily="34" charset="-122"/>
            </a:endParaRPr>
          </a:p>
        </p:txBody>
      </p:sp>
      <p:sp>
        <p:nvSpPr>
          <p:cNvPr id="8" name="矩形 7"/>
          <p:cNvSpPr/>
          <p:nvPr/>
        </p:nvSpPr>
        <p:spPr>
          <a:xfrm>
            <a:off x="1776263" y="2527220"/>
            <a:ext cx="4104456" cy="176785"/>
          </a:xfrm>
          <a:prstGeom prst="rect">
            <a:avLst/>
          </a:prstGeom>
          <a:pattFill prst="ltUpDiag">
            <a:fgClr>
              <a:schemeClr val="bg1">
                <a:lumMod val="7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latin typeface="微软雅黑" panose="020B0503020204020204" pitchFamily="34" charset="-122"/>
              <a:ea typeface="微软雅黑" panose="020B0503020204020204" pitchFamily="34" charset="-122"/>
            </a:endParaRPr>
          </a:p>
        </p:txBody>
      </p:sp>
      <p:sp>
        <p:nvSpPr>
          <p:cNvPr id="9" name="TextBox 8"/>
          <p:cNvSpPr txBox="1"/>
          <p:nvPr/>
        </p:nvSpPr>
        <p:spPr>
          <a:xfrm>
            <a:off x="539552" y="987574"/>
            <a:ext cx="7920880" cy="400110"/>
          </a:xfrm>
          <a:prstGeom prst="rect">
            <a:avLst/>
          </a:prstGeom>
          <a:noFill/>
        </p:spPr>
        <p:txBody>
          <a:bodyPr wrap="square" rtlCol="0">
            <a:spAutoFit/>
          </a:bodyPr>
          <a:lstStyle/>
          <a:p>
            <a:pPr algn="r"/>
            <a:r>
              <a:rPr lang="zh-CN" altLang="en-US" sz="2000" b="1" dirty="0" smtClean="0">
                <a:latin typeface="微软雅黑" panose="020B0503020204020204" pitchFamily="34" charset="-122"/>
                <a:ea typeface="微软雅黑" panose="020B0503020204020204" pitchFamily="34" charset="-122"/>
              </a:rPr>
              <a:t>集成数字化管理、面向对象的管理以及与职能相适应的权限管理</a:t>
            </a:r>
            <a:endParaRPr lang="zh-CN" altLang="en-US" sz="20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689905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99792" y="227424"/>
            <a:ext cx="2901756" cy="400110"/>
          </a:xfrm>
          <a:prstGeom prst="rect">
            <a:avLst/>
          </a:prstGeom>
          <a:noFill/>
        </p:spPr>
        <p:txBody>
          <a:bodyPr wrap="non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公司概况 </a:t>
            </a:r>
            <a:r>
              <a:rPr lang="en-US" altLang="zh-CN" sz="2000" b="1" dirty="0" smtClean="0">
                <a:solidFill>
                  <a:schemeClr val="bg1"/>
                </a:solidFill>
                <a:latin typeface="微软雅黑" panose="020B0503020204020204" pitchFamily="34" charset="-122"/>
                <a:ea typeface="微软雅黑" panose="020B0503020204020204" pitchFamily="34" charset="-122"/>
              </a:rPr>
              <a:t>| </a:t>
            </a:r>
            <a:r>
              <a:rPr lang="zh-CN" altLang="en-US" sz="1600" b="1" dirty="0" smtClean="0">
                <a:solidFill>
                  <a:schemeClr val="bg1"/>
                </a:solidFill>
                <a:latin typeface="微软雅黑" panose="020B0503020204020204" pitchFamily="34" charset="-122"/>
                <a:ea typeface="微软雅黑" panose="020B0503020204020204" pitchFamily="34" charset="-122"/>
              </a:rPr>
              <a:t>我们的管理思想</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3" name="灯片编号占位符 2"/>
          <p:cNvSpPr txBox="1">
            <a:spLocks/>
          </p:cNvSpPr>
          <p:nvPr/>
        </p:nvSpPr>
        <p:spPr>
          <a:xfrm>
            <a:off x="8503913" y="4784996"/>
            <a:ext cx="216000" cy="216000"/>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65A6920-65B6-46D1-97B4-94DF5E5FA298}" type="slidenum">
              <a:rPr lang="zh-CN" altLang="en-US" sz="1000" smtClean="0">
                <a:solidFill>
                  <a:schemeClr val="bg1"/>
                </a:solidFill>
                <a:latin typeface="微软雅黑" panose="020B0503020204020204" pitchFamily="34" charset="-122"/>
                <a:ea typeface="微软雅黑" panose="020B0503020204020204" pitchFamily="34" charset="-122"/>
              </a:rPr>
              <a:pPr/>
              <a:t>5</a:t>
            </a:fld>
            <a:endParaRPr lang="zh-CN" altLang="en-US" sz="1000" dirty="0">
              <a:solidFill>
                <a:schemeClr val="bg1"/>
              </a:solidFill>
              <a:latin typeface="微软雅黑" panose="020B0503020204020204" pitchFamily="34" charset="-122"/>
              <a:ea typeface="微软雅黑" panose="020B0503020204020204" pitchFamily="34" charset="-122"/>
            </a:endParaRPr>
          </a:p>
        </p:txBody>
      </p:sp>
      <p:sp>
        <p:nvSpPr>
          <p:cNvPr id="6" name="Rectangle 5"/>
          <p:cNvSpPr>
            <a:spLocks noChangeArrowheads="1"/>
          </p:cNvSpPr>
          <p:nvPr/>
        </p:nvSpPr>
        <p:spPr bwMode="auto">
          <a:xfrm>
            <a:off x="432048" y="1026300"/>
            <a:ext cx="2483768" cy="1152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kumimoji="1" sz="2000">
                <a:solidFill>
                  <a:schemeClr val="tx1"/>
                </a:solidFill>
                <a:latin typeface="Arial" panose="020B0604020202020204" pitchFamily="34" charset="0"/>
                <a:ea typeface="宋体" panose="02010600030101010101" pitchFamily="2" charset="-122"/>
              </a:defRPr>
            </a:lvl1pPr>
            <a:lvl2pPr marL="742950" indent="-285750" eaLnBrk="0" hangingPunct="0">
              <a:defRPr kumimoji="1" sz="2000">
                <a:solidFill>
                  <a:schemeClr val="tx1"/>
                </a:solidFill>
                <a:latin typeface="Arial" panose="020B0604020202020204" pitchFamily="34" charset="0"/>
                <a:ea typeface="宋体" panose="02010600030101010101" pitchFamily="2" charset="-122"/>
              </a:defRPr>
            </a:lvl2pPr>
            <a:lvl3pPr marL="1143000" indent="-228600" eaLnBrk="0" hangingPunct="0">
              <a:defRPr kumimoji="1" sz="2000">
                <a:solidFill>
                  <a:schemeClr val="tx1"/>
                </a:solidFill>
                <a:latin typeface="Arial" panose="020B0604020202020204" pitchFamily="34" charset="0"/>
                <a:ea typeface="宋体" panose="02010600030101010101" pitchFamily="2" charset="-122"/>
              </a:defRPr>
            </a:lvl3pPr>
            <a:lvl4pPr marL="1600200" indent="-228600" eaLnBrk="0" hangingPunct="0">
              <a:defRPr kumimoji="1" sz="2000">
                <a:solidFill>
                  <a:schemeClr val="tx1"/>
                </a:solidFill>
                <a:latin typeface="Arial" panose="020B0604020202020204" pitchFamily="34" charset="0"/>
                <a:ea typeface="宋体" panose="02010600030101010101" pitchFamily="2" charset="-122"/>
              </a:defRPr>
            </a:lvl4pPr>
            <a:lvl5pPr marL="2057400" indent="-228600" eaLnBrk="0" hangingPunct="0">
              <a:defRPr kumimoji="1"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宋体" panose="02010600030101010101" pitchFamily="2" charset="-122"/>
              </a:defRPr>
            </a:lvl9pPr>
          </a:lstStyle>
          <a:p>
            <a:pPr marL="0" eaLnBrk="1" hangingPunct="1">
              <a:spcBef>
                <a:spcPct val="20000"/>
              </a:spcBef>
              <a:buClr>
                <a:schemeClr val="tx1"/>
              </a:buClr>
            </a:pPr>
            <a:r>
              <a:rPr lang="zh-CN" altLang="en-US" sz="1600" b="1" dirty="0">
                <a:latin typeface="微软雅黑" panose="020B0503020204020204" pitchFamily="34" charset="-122"/>
                <a:ea typeface="微软雅黑" panose="020B0503020204020204" pitchFamily="34" charset="-122"/>
              </a:rPr>
              <a:t>你若要喜爱自己的价值，你就要为社会创造价值。</a:t>
            </a:r>
          </a:p>
          <a:p>
            <a:pPr eaLnBrk="1" hangingPunct="1">
              <a:spcBef>
                <a:spcPct val="60000"/>
              </a:spcBef>
              <a:buClr>
                <a:schemeClr val="tx1"/>
              </a:buClr>
            </a:pPr>
            <a:r>
              <a:rPr lang="zh-CN" altLang="en-US" sz="1200" dirty="0" smtClean="0">
                <a:latin typeface="微软雅黑" panose="020B0503020204020204" pitchFamily="34" charset="-122"/>
                <a:ea typeface="微软雅黑" panose="020B0503020204020204" pitchFamily="34" charset="-122"/>
              </a:rPr>
              <a:t>          强调社会性</a:t>
            </a:r>
            <a:endParaRPr lang="en-US" altLang="zh-CN" sz="1200" dirty="0" smtClean="0">
              <a:latin typeface="微软雅黑" panose="020B0503020204020204" pitchFamily="34" charset="-122"/>
              <a:ea typeface="微软雅黑" panose="020B0503020204020204" pitchFamily="34" charset="-122"/>
            </a:endParaRPr>
          </a:p>
          <a:p>
            <a:pPr eaLnBrk="1" hangingPunct="1">
              <a:spcBef>
                <a:spcPct val="60000"/>
              </a:spcBef>
              <a:buClr>
                <a:schemeClr val="tx1"/>
              </a:buClr>
            </a:pPr>
            <a:r>
              <a:rPr lang="zh-CN" altLang="en-US" sz="1200" dirty="0" smtClean="0">
                <a:latin typeface="微软雅黑" panose="020B0503020204020204" pitchFamily="34" charset="-122"/>
                <a:ea typeface="微软雅黑" panose="020B0503020204020204" pitchFamily="34" charset="-122"/>
              </a:rPr>
              <a:t>          强调服务</a:t>
            </a:r>
            <a:endParaRPr lang="en-US" altLang="zh-CN" sz="1200" dirty="0" smtClean="0">
              <a:latin typeface="微软雅黑" panose="020B0503020204020204" pitchFamily="34" charset="-122"/>
              <a:ea typeface="微软雅黑" panose="020B0503020204020204" pitchFamily="34" charset="-122"/>
            </a:endParaRPr>
          </a:p>
          <a:p>
            <a:pPr eaLnBrk="1" hangingPunct="1">
              <a:spcBef>
                <a:spcPct val="60000"/>
              </a:spcBef>
              <a:buClr>
                <a:schemeClr val="tx1"/>
              </a:buClr>
            </a:pPr>
            <a:r>
              <a:rPr lang="zh-CN" altLang="en-US" sz="1200" dirty="0" smtClean="0">
                <a:latin typeface="微软雅黑" panose="020B0503020204020204" pitchFamily="34" charset="-122"/>
                <a:ea typeface="微软雅黑" panose="020B0503020204020204" pitchFamily="34" charset="-122"/>
              </a:rPr>
              <a:t>          强调诚实</a:t>
            </a:r>
            <a:r>
              <a:rPr lang="zh-CN" altLang="en-US" sz="1200" dirty="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rPr>
              <a:t>责任</a:t>
            </a:r>
            <a:r>
              <a:rPr lang="zh-CN" altLang="en-US" sz="1200" dirty="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rPr>
              <a:t>感恩</a:t>
            </a:r>
            <a:endParaRPr lang="zh-CN" altLang="en-US" sz="1200" dirty="0">
              <a:latin typeface="微软雅黑" panose="020B0503020204020204" pitchFamily="34" charset="-122"/>
              <a:ea typeface="微软雅黑" panose="020B0503020204020204" pitchFamily="34" charset="-122"/>
            </a:endParaRPr>
          </a:p>
        </p:txBody>
      </p:sp>
      <p:sp>
        <p:nvSpPr>
          <p:cNvPr id="7" name="矩形 6"/>
          <p:cNvSpPr/>
          <p:nvPr/>
        </p:nvSpPr>
        <p:spPr>
          <a:xfrm>
            <a:off x="2632214" y="2879669"/>
            <a:ext cx="3877985" cy="369332"/>
          </a:xfrm>
          <a:prstGeom prst="rect">
            <a:avLst/>
          </a:prstGeom>
        </p:spPr>
        <p:txBody>
          <a:bodyPr wrap="none">
            <a:spAutoFit/>
          </a:bodyPr>
          <a:lstStyle/>
          <a:p>
            <a:pPr>
              <a:spcBef>
                <a:spcPct val="60000"/>
              </a:spcBef>
              <a:buClr>
                <a:schemeClr val="tx1"/>
              </a:buClr>
            </a:pPr>
            <a:r>
              <a:rPr lang="zh-CN" altLang="en-US" b="1" dirty="0" smtClean="0">
                <a:latin typeface="微软雅黑" panose="020B0503020204020204" pitchFamily="34" charset="-122"/>
                <a:ea typeface="微软雅黑" panose="020B0503020204020204" pitchFamily="34" charset="-122"/>
              </a:rPr>
              <a:t>因此，我们收获了很多金牌优秀用户</a:t>
            </a:r>
            <a:endParaRPr lang="zh-CN" altLang="en-US" b="1" dirty="0">
              <a:latin typeface="微软雅黑" panose="020B0503020204020204" pitchFamily="34" charset="-122"/>
              <a:ea typeface="微软雅黑" panose="020B0503020204020204" pitchFamily="34" charset="-122"/>
            </a:endParaRPr>
          </a:p>
        </p:txBody>
      </p:sp>
      <p:sp>
        <p:nvSpPr>
          <p:cNvPr id="9" name="矩形 8"/>
          <p:cNvSpPr/>
          <p:nvPr/>
        </p:nvSpPr>
        <p:spPr>
          <a:xfrm>
            <a:off x="6084168" y="1026300"/>
            <a:ext cx="3038654" cy="1520416"/>
          </a:xfrm>
          <a:prstGeom prst="rect">
            <a:avLst/>
          </a:prstGeom>
        </p:spPr>
        <p:txBody>
          <a:bodyPr wrap="square">
            <a:spAutoFit/>
          </a:bodyPr>
          <a:lstStyle/>
          <a:p>
            <a:pPr lvl="0">
              <a:spcBef>
                <a:spcPct val="20000"/>
              </a:spcBef>
            </a:pPr>
            <a:r>
              <a:rPr kumimoji="1" lang="zh-CN" altLang="en-US" sz="1600" b="1" dirty="0" smtClean="0">
                <a:latin typeface="微软雅黑" panose="020B0503020204020204" pitchFamily="34" charset="-122"/>
                <a:ea typeface="微软雅黑" panose="020B0503020204020204" pitchFamily="34" charset="-122"/>
              </a:rPr>
              <a:t>软件</a:t>
            </a:r>
            <a:r>
              <a:rPr kumimoji="1" lang="zh-CN" altLang="en-US" sz="1600" b="1" dirty="0">
                <a:latin typeface="微软雅黑" panose="020B0503020204020204" pitchFamily="34" charset="-122"/>
                <a:ea typeface="微软雅黑" panose="020B0503020204020204" pitchFamily="34" charset="-122"/>
              </a:rPr>
              <a:t>就是思想  </a:t>
            </a:r>
            <a:endParaRPr kumimoji="1" lang="en-US" altLang="zh-CN" sz="1600" b="1" dirty="0" smtClean="0">
              <a:latin typeface="微软雅黑" panose="020B0503020204020204" pitchFamily="34" charset="-122"/>
              <a:ea typeface="微软雅黑" panose="020B0503020204020204" pitchFamily="34" charset="-122"/>
            </a:endParaRPr>
          </a:p>
          <a:p>
            <a:pPr lvl="0">
              <a:spcBef>
                <a:spcPct val="20000"/>
              </a:spcBef>
            </a:pPr>
            <a:r>
              <a:rPr kumimoji="1" lang="en-US" altLang="zh-CN" sz="1600" b="1" dirty="0" smtClean="0">
                <a:latin typeface="微软雅黑" panose="020B0503020204020204" pitchFamily="34" charset="-122"/>
                <a:ea typeface="微软雅黑" panose="020B0503020204020204" pitchFamily="34" charset="-122"/>
              </a:rPr>
              <a:t>Software </a:t>
            </a:r>
            <a:r>
              <a:rPr kumimoji="1" lang="en-US" altLang="zh-CN" sz="1600" b="1" dirty="0">
                <a:latin typeface="微软雅黑" panose="020B0503020204020204" pitchFamily="34" charset="-122"/>
                <a:ea typeface="微软雅黑" panose="020B0503020204020204" pitchFamily="34" charset="-122"/>
              </a:rPr>
              <a:t>is the Mind !</a:t>
            </a:r>
          </a:p>
          <a:p>
            <a:pPr marL="450850" lvl="0">
              <a:spcBef>
                <a:spcPct val="60000"/>
              </a:spcBef>
              <a:buClr>
                <a:schemeClr val="tx1"/>
              </a:buClr>
            </a:pPr>
            <a:r>
              <a:rPr kumimoji="1" lang="zh-CN" altLang="en-US" sz="1200" dirty="0" smtClean="0">
                <a:latin typeface="微软雅黑" panose="020B0503020204020204" pitchFamily="34" charset="-122"/>
                <a:ea typeface="微软雅黑" panose="020B0503020204020204" pitchFamily="34" charset="-122"/>
              </a:rPr>
              <a:t>产品</a:t>
            </a:r>
            <a:r>
              <a:rPr kumimoji="1" lang="zh-CN" altLang="en-US" sz="1200" dirty="0">
                <a:latin typeface="微软雅黑" panose="020B0503020204020204" pitchFamily="34" charset="-122"/>
                <a:ea typeface="微软雅黑" panose="020B0503020204020204" pitchFamily="34" charset="-122"/>
              </a:rPr>
              <a:t>的本质是为了满足客户需求，</a:t>
            </a:r>
          </a:p>
          <a:p>
            <a:pPr marL="450850" lvl="0">
              <a:spcBef>
                <a:spcPct val="60000"/>
              </a:spcBef>
              <a:buClr>
                <a:schemeClr val="tx1"/>
              </a:buClr>
            </a:pPr>
            <a:r>
              <a:rPr kumimoji="1" lang="zh-CN" altLang="en-US" sz="1200" dirty="0" smtClean="0">
                <a:latin typeface="微软雅黑" panose="020B0503020204020204" pitchFamily="34" charset="-122"/>
                <a:ea typeface="微软雅黑" panose="020B0503020204020204" pitchFamily="34" charset="-122"/>
              </a:rPr>
              <a:t>只有</a:t>
            </a:r>
            <a:r>
              <a:rPr kumimoji="1" lang="zh-CN" altLang="en-US" sz="1200" dirty="0">
                <a:latin typeface="微软雅黑" panose="020B0503020204020204" pitchFamily="34" charset="-122"/>
                <a:ea typeface="微软雅黑" panose="020B0503020204020204" pitchFamily="34" charset="-122"/>
              </a:rPr>
              <a:t>创新，才能满足客户的需求，</a:t>
            </a:r>
          </a:p>
          <a:p>
            <a:pPr marL="450850" lvl="0">
              <a:spcBef>
                <a:spcPct val="60000"/>
              </a:spcBef>
              <a:buClr>
                <a:schemeClr val="tx1"/>
              </a:buClr>
            </a:pPr>
            <a:r>
              <a:rPr kumimoji="1" lang="zh-CN" altLang="en-US" sz="1200" dirty="0" smtClean="0">
                <a:latin typeface="微软雅黑" panose="020B0503020204020204" pitchFamily="34" charset="-122"/>
                <a:ea typeface="微软雅黑" panose="020B0503020204020204" pitchFamily="34" charset="-122"/>
              </a:rPr>
              <a:t>创新</a:t>
            </a:r>
            <a:r>
              <a:rPr kumimoji="1" lang="zh-CN" altLang="en-US" sz="1200" dirty="0">
                <a:latin typeface="微软雅黑" panose="020B0503020204020204" pitchFamily="34" charset="-122"/>
                <a:ea typeface="微软雅黑" panose="020B0503020204020204" pitchFamily="34" charset="-122"/>
              </a:rPr>
              <a:t>的来源，就是思想！</a:t>
            </a:r>
          </a:p>
        </p:txBody>
      </p:sp>
      <p:sp>
        <p:nvSpPr>
          <p:cNvPr id="8" name="MH_Title_1"/>
          <p:cNvSpPr>
            <a:spLocks/>
          </p:cNvSpPr>
          <p:nvPr>
            <p:custDataLst>
              <p:tags r:id="rId1"/>
            </p:custDataLst>
          </p:nvPr>
        </p:nvSpPr>
        <p:spPr bwMode="auto">
          <a:xfrm>
            <a:off x="4230747" y="1097612"/>
            <a:ext cx="680920" cy="1377792"/>
          </a:xfrm>
          <a:custGeom>
            <a:avLst/>
            <a:gdLst>
              <a:gd name="T0" fmla="*/ 426718 w 823166"/>
              <a:gd name="T1" fmla="*/ 0 h 1670140"/>
              <a:gd name="T2" fmla="*/ 443028 w 823166"/>
              <a:gd name="T3" fmla="*/ 12077 h 1670140"/>
              <a:gd name="T4" fmla="*/ 830666 w 823166"/>
              <a:gd name="T5" fmla="*/ 826184 h 1670140"/>
              <a:gd name="T6" fmla="*/ 443028 w 823166"/>
              <a:gd name="T7" fmla="*/ 1640301 h 1670140"/>
              <a:gd name="T8" fmla="*/ 403950 w 823166"/>
              <a:gd name="T9" fmla="*/ 1669240 h 1670140"/>
              <a:gd name="T10" fmla="*/ 387638 w 823166"/>
              <a:gd name="T11" fmla="*/ 1657163 h 1670140"/>
              <a:gd name="T12" fmla="*/ 0 w 823166"/>
              <a:gd name="T13" fmla="*/ 843056 h 1670140"/>
              <a:gd name="T14" fmla="*/ 387638 w 823166"/>
              <a:gd name="T15" fmla="*/ 28939 h 1670140"/>
              <a:gd name="T16" fmla="*/ 426718 w 823166"/>
              <a:gd name="T17" fmla="*/ 0 h 16701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23166"/>
              <a:gd name="T28" fmla="*/ 0 h 1670140"/>
              <a:gd name="T29" fmla="*/ 823166 w 823166"/>
              <a:gd name="T30" fmla="*/ 1670140 h 16701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23166" h="1670140">
                <a:moveTo>
                  <a:pt x="422865" y="0"/>
                </a:moveTo>
                <a:lnTo>
                  <a:pt x="439028" y="12087"/>
                </a:lnTo>
                <a:cubicBezTo>
                  <a:pt x="673631" y="205698"/>
                  <a:pt x="823166" y="498703"/>
                  <a:pt x="823166" y="826634"/>
                </a:cubicBezTo>
                <a:cubicBezTo>
                  <a:pt x="823166" y="1154565"/>
                  <a:pt x="673631" y="1447570"/>
                  <a:pt x="439028" y="1641181"/>
                </a:cubicBezTo>
                <a:lnTo>
                  <a:pt x="400302" y="1670140"/>
                </a:lnTo>
                <a:lnTo>
                  <a:pt x="384138" y="1658053"/>
                </a:lnTo>
                <a:cubicBezTo>
                  <a:pt x="149536" y="1464442"/>
                  <a:pt x="0" y="1171437"/>
                  <a:pt x="0" y="843506"/>
                </a:cubicBezTo>
                <a:cubicBezTo>
                  <a:pt x="0" y="515575"/>
                  <a:pt x="149536" y="222570"/>
                  <a:pt x="384138" y="28959"/>
                </a:cubicBezTo>
                <a:lnTo>
                  <a:pt x="422865" y="0"/>
                </a:lnTo>
                <a:close/>
              </a:path>
            </a:pathLst>
          </a:custGeom>
          <a:solidFill>
            <a:schemeClr val="tx1"/>
          </a:solidFill>
          <a:ln w="0">
            <a:solidFill>
              <a:srgbClr val="FFFFFF"/>
            </a:solidFill>
            <a:round/>
            <a:headEnd/>
            <a:tailEnd/>
          </a:ln>
        </p:spPr>
        <p:txBody>
          <a:bodyPr vert="eaVert" lIns="0" tIns="0" rIns="0" bIns="0"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1600" b="1" dirty="0" smtClean="0">
                <a:solidFill>
                  <a:schemeClr val="bg1"/>
                </a:solidFill>
                <a:latin typeface="微软雅黑" panose="020B0503020204020204" pitchFamily="34" charset="-122"/>
                <a:ea typeface="微软雅黑" panose="020B0503020204020204" pitchFamily="34" charset="-122"/>
                <a:cs typeface="Arial Unicode MS" pitchFamily="34" charset="-122"/>
              </a:rPr>
              <a:t>管理思想</a:t>
            </a:r>
            <a:endParaRPr lang="zh-CN" altLang="en-US" sz="1600" b="1" dirty="0">
              <a:solidFill>
                <a:schemeClr val="bg1"/>
              </a:solidFill>
              <a:latin typeface="微软雅黑" panose="020B0503020204020204" pitchFamily="34" charset="-122"/>
              <a:ea typeface="微软雅黑" panose="020B0503020204020204" pitchFamily="34" charset="-122"/>
              <a:cs typeface="Arial Unicode MS" pitchFamily="34" charset="-122"/>
            </a:endParaRPr>
          </a:p>
        </p:txBody>
      </p:sp>
      <p:sp>
        <p:nvSpPr>
          <p:cNvPr id="10" name="MH_SubTitle_1"/>
          <p:cNvSpPr>
            <a:spLocks/>
          </p:cNvSpPr>
          <p:nvPr>
            <p:custDataLst>
              <p:tags r:id="rId2"/>
            </p:custDataLst>
          </p:nvPr>
        </p:nvSpPr>
        <p:spPr bwMode="auto">
          <a:xfrm>
            <a:off x="3157682" y="915566"/>
            <a:ext cx="1414318" cy="1741884"/>
          </a:xfrm>
          <a:custGeom>
            <a:avLst/>
            <a:gdLst>
              <a:gd name="T0" fmla="*/ 1058029 w 1710887"/>
              <a:gd name="T1" fmla="*/ 0 h 2111188"/>
              <a:gd name="T2" fmla="*/ 1649582 w 1710887"/>
              <a:gd name="T3" fmla="*/ 180423 h 2111188"/>
              <a:gd name="T4" fmla="*/ 1714833 w 1710887"/>
              <a:gd name="T5" fmla="*/ 229140 h 2111188"/>
              <a:gd name="T6" fmla="*/ 1676017 w 1710887"/>
              <a:gd name="T7" fmla="*/ 258126 h 2111188"/>
              <a:gd name="T8" fmla="*/ 1290992 w 1710887"/>
              <a:gd name="T9" fmla="*/ 1073321 h 2111188"/>
              <a:gd name="T10" fmla="*/ 1676017 w 1710887"/>
              <a:gd name="T11" fmla="*/ 1888516 h 2111188"/>
              <a:gd name="T12" fmla="*/ 1692218 w 1710887"/>
              <a:gd name="T13" fmla="*/ 1900612 h 2111188"/>
              <a:gd name="T14" fmla="*/ 1649582 w 1710887"/>
              <a:gd name="T15" fmla="*/ 1932448 h 2111188"/>
              <a:gd name="T16" fmla="*/ 1058029 w 1710887"/>
              <a:gd name="T17" fmla="*/ 2112871 h 2111188"/>
              <a:gd name="T18" fmla="*/ 0 w 1710887"/>
              <a:gd name="T19" fmla="*/ 1056440 h 2111188"/>
              <a:gd name="T20" fmla="*/ 1058029 w 1710887"/>
              <a:gd name="T21" fmla="*/ 0 h 211118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10887"/>
              <a:gd name="T34" fmla="*/ 0 h 2111188"/>
              <a:gd name="T35" fmla="*/ 1710887 w 1710887"/>
              <a:gd name="T36" fmla="*/ 2111188 h 211118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10887" h="2111188">
                <a:moveTo>
                  <a:pt x="1055594" y="0"/>
                </a:moveTo>
                <a:cubicBezTo>
                  <a:pt x="1274215" y="0"/>
                  <a:pt x="1477313" y="66460"/>
                  <a:pt x="1645786" y="180279"/>
                </a:cubicBezTo>
                <a:lnTo>
                  <a:pt x="1710887" y="228960"/>
                </a:lnTo>
                <a:lnTo>
                  <a:pt x="1672160" y="257919"/>
                </a:lnTo>
                <a:cubicBezTo>
                  <a:pt x="1437558" y="451530"/>
                  <a:pt x="1288022" y="744535"/>
                  <a:pt x="1288022" y="1072466"/>
                </a:cubicBezTo>
                <a:cubicBezTo>
                  <a:pt x="1288022" y="1400397"/>
                  <a:pt x="1437558" y="1693402"/>
                  <a:pt x="1672160" y="1887013"/>
                </a:cubicBezTo>
                <a:lnTo>
                  <a:pt x="1688324" y="1899100"/>
                </a:lnTo>
                <a:lnTo>
                  <a:pt x="1645786" y="1930909"/>
                </a:lnTo>
                <a:cubicBezTo>
                  <a:pt x="1477313" y="2044728"/>
                  <a:pt x="1274215" y="2111188"/>
                  <a:pt x="1055594" y="2111188"/>
                </a:cubicBezTo>
                <a:cubicBezTo>
                  <a:pt x="472606" y="2111188"/>
                  <a:pt x="0" y="1638582"/>
                  <a:pt x="0" y="1055594"/>
                </a:cubicBezTo>
                <a:cubicBezTo>
                  <a:pt x="0" y="472606"/>
                  <a:pt x="472606" y="0"/>
                  <a:pt x="1055594" y="0"/>
                </a:cubicBezTo>
                <a:close/>
              </a:path>
            </a:pathLst>
          </a:custGeom>
          <a:solidFill>
            <a:srgbClr val="003296"/>
          </a:solidFill>
          <a:ln w="38100">
            <a:solidFill>
              <a:srgbClr val="FFFFFF"/>
            </a:solidFill>
            <a:round/>
            <a:headEnd/>
            <a:tailEnd/>
          </a:ln>
        </p:spPr>
        <p:txBody>
          <a:bodyPr lIns="216000" rIns="288000"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b="1" dirty="0">
                <a:solidFill>
                  <a:schemeClr val="bg1"/>
                </a:solidFill>
                <a:latin typeface="微软雅黑" panose="020B0503020204020204" pitchFamily="34" charset="-122"/>
                <a:ea typeface="微软雅黑" panose="020B0503020204020204" pitchFamily="34" charset="-122"/>
                <a:cs typeface="Arial Unicode MS" pitchFamily="34" charset="-122"/>
              </a:rPr>
              <a:t>价值观</a:t>
            </a:r>
          </a:p>
        </p:txBody>
      </p:sp>
      <p:sp>
        <p:nvSpPr>
          <p:cNvPr id="11" name="MH_SubTitle_2"/>
          <p:cNvSpPr>
            <a:spLocks/>
          </p:cNvSpPr>
          <p:nvPr>
            <p:custDataLst>
              <p:tags r:id="rId3"/>
            </p:custDataLst>
          </p:nvPr>
        </p:nvSpPr>
        <p:spPr bwMode="auto">
          <a:xfrm>
            <a:off x="4572000" y="915566"/>
            <a:ext cx="1414318" cy="1741884"/>
          </a:xfrm>
          <a:custGeom>
            <a:avLst/>
            <a:gdLst>
              <a:gd name="T0" fmla="*/ 656804 w 1710886"/>
              <a:gd name="T1" fmla="*/ 0 h 2111188"/>
              <a:gd name="T2" fmla="*/ 1714841 w 1710886"/>
              <a:gd name="T3" fmla="*/ 1056440 h 2111188"/>
              <a:gd name="T4" fmla="*/ 656804 w 1710886"/>
              <a:gd name="T5" fmla="*/ 2112871 h 2111188"/>
              <a:gd name="T6" fmla="*/ 65253 w 1710886"/>
              <a:gd name="T7" fmla="*/ 1932448 h 2111188"/>
              <a:gd name="T8" fmla="*/ 0 w 1710886"/>
              <a:gd name="T9" fmla="*/ 1883731 h 2111188"/>
              <a:gd name="T10" fmla="*/ 38816 w 1710886"/>
              <a:gd name="T11" fmla="*/ 1854745 h 2111188"/>
              <a:gd name="T12" fmla="*/ 423845 w 1710886"/>
              <a:gd name="T13" fmla="*/ 1039550 h 2111188"/>
              <a:gd name="T14" fmla="*/ 38816 w 1710886"/>
              <a:gd name="T15" fmla="*/ 224355 h 2111188"/>
              <a:gd name="T16" fmla="*/ 22617 w 1710886"/>
              <a:gd name="T17" fmla="*/ 212259 h 2111188"/>
              <a:gd name="T18" fmla="*/ 65253 w 1710886"/>
              <a:gd name="T19" fmla="*/ 180423 h 2111188"/>
              <a:gd name="T20" fmla="*/ 656804 w 1710886"/>
              <a:gd name="T21" fmla="*/ 0 h 211118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10886"/>
              <a:gd name="T34" fmla="*/ 0 h 2111188"/>
              <a:gd name="T35" fmla="*/ 1710886 w 1710886"/>
              <a:gd name="T36" fmla="*/ 2111188 h 211118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10886" h="2111188">
                <a:moveTo>
                  <a:pt x="655292" y="0"/>
                </a:moveTo>
                <a:cubicBezTo>
                  <a:pt x="1238280" y="0"/>
                  <a:pt x="1710886" y="472606"/>
                  <a:pt x="1710886" y="1055594"/>
                </a:cubicBezTo>
                <a:cubicBezTo>
                  <a:pt x="1710886" y="1638582"/>
                  <a:pt x="1238280" y="2111188"/>
                  <a:pt x="655292" y="2111188"/>
                </a:cubicBezTo>
                <a:cubicBezTo>
                  <a:pt x="436672" y="2111188"/>
                  <a:pt x="233574" y="2044728"/>
                  <a:pt x="65100" y="1930909"/>
                </a:cubicBezTo>
                <a:lnTo>
                  <a:pt x="0" y="1882228"/>
                </a:lnTo>
                <a:lnTo>
                  <a:pt x="38726" y="1853269"/>
                </a:lnTo>
                <a:cubicBezTo>
                  <a:pt x="273329" y="1659658"/>
                  <a:pt x="422864" y="1366653"/>
                  <a:pt x="422864" y="1038722"/>
                </a:cubicBezTo>
                <a:cubicBezTo>
                  <a:pt x="422864" y="710791"/>
                  <a:pt x="273329" y="417786"/>
                  <a:pt x="38726" y="224175"/>
                </a:cubicBezTo>
                <a:lnTo>
                  <a:pt x="22563" y="212088"/>
                </a:lnTo>
                <a:lnTo>
                  <a:pt x="65100" y="180279"/>
                </a:lnTo>
                <a:cubicBezTo>
                  <a:pt x="233574" y="66460"/>
                  <a:pt x="436672" y="0"/>
                  <a:pt x="655292" y="0"/>
                </a:cubicBezTo>
                <a:close/>
              </a:path>
            </a:pathLst>
          </a:custGeom>
          <a:solidFill>
            <a:srgbClr val="FF6600"/>
          </a:solidFill>
          <a:ln w="38100">
            <a:solidFill>
              <a:srgbClr val="FFFFFF"/>
            </a:solidFill>
            <a:round/>
            <a:headEnd/>
            <a:tailEnd/>
          </a:ln>
        </p:spPr>
        <p:txBody>
          <a:bodyPr lIns="504000" rIns="180000"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r" eaLnBrk="1" hangingPunct="1"/>
            <a:r>
              <a:rPr lang="zh-CN" altLang="en-US" b="1" dirty="0" smtClean="0">
                <a:solidFill>
                  <a:srgbClr val="FFFFFF"/>
                </a:solidFill>
                <a:latin typeface="微软雅黑" panose="020B0503020204020204" pitchFamily="34" charset="-122"/>
                <a:ea typeface="微软雅黑" panose="020B0503020204020204" pitchFamily="34" charset="-122"/>
                <a:cs typeface="Arial Unicode MS" pitchFamily="34" charset="-122"/>
              </a:rPr>
              <a:t>产品观</a:t>
            </a:r>
            <a:endParaRPr lang="zh-CN" altLang="en-US" b="1" dirty="0">
              <a:solidFill>
                <a:srgbClr val="FFFFFF"/>
              </a:solidFill>
              <a:latin typeface="微软雅黑" panose="020B0503020204020204" pitchFamily="34" charset="-122"/>
              <a:ea typeface="微软雅黑" panose="020B0503020204020204" pitchFamily="34" charset="-122"/>
              <a:cs typeface="Arial Unicode MS" pitchFamily="34" charset="-122"/>
            </a:endParaRPr>
          </a:p>
        </p:txBody>
      </p:sp>
      <p:pic>
        <p:nvPicPr>
          <p:cNvPr id="1026" name="Picture 2" descr="G:\绍林科技\会博通营销材料\图标\政协徽.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342785" y="3318099"/>
            <a:ext cx="456841" cy="461409"/>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G:\绍林科技\会博通营销材料\图标\国徽.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217670" y="3188663"/>
            <a:ext cx="668862" cy="66886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G:\绍林科技\会博通营销材料\图标\党徽.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339680" y="3322667"/>
            <a:ext cx="685263" cy="45684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pic.baike.soso.com/p/20140211/20140211160419-2121497839.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538444" y="3821334"/>
            <a:ext cx="831659" cy="671245"/>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755668" y="3861058"/>
            <a:ext cx="669698" cy="5467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4" name="Picture 1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830903" y="3904121"/>
            <a:ext cx="698959" cy="4032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5" name="Picture 1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884515" y="3918100"/>
            <a:ext cx="847725" cy="314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6" name="Picture 12"/>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683518" y="4509310"/>
            <a:ext cx="496086" cy="4796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7" name="Picture 13" descr="http://www.gdzhenrong.com/sitecn/images/top_logo.jp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501665" y="4587974"/>
            <a:ext cx="1790415" cy="344104"/>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466941" y="4577620"/>
            <a:ext cx="1555455" cy="343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982344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253" y="1275606"/>
            <a:ext cx="1882101" cy="415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https://ss2.baidu.com/6ONYsjip0QIZ8tyhnq/it/u=3976528788,3136940671&amp;fm=58&amp;s=8132CC328F216909466998C60200D0B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5776" y="1018730"/>
            <a:ext cx="1521333" cy="950833"/>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中国南方电网">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44008" y="1203598"/>
            <a:ext cx="2282851" cy="56677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556173" y="1969563"/>
            <a:ext cx="2016224" cy="2308324"/>
          </a:xfrm>
          <a:prstGeom prst="rect">
            <a:avLst/>
          </a:prstGeom>
          <a:noFill/>
        </p:spPr>
        <p:txBody>
          <a:bodyPr wrap="square" rtlCol="0">
            <a:spAutoFit/>
          </a:bodyPr>
          <a:lstStyle/>
          <a:p>
            <a:r>
              <a:rPr lang="zh-CN" altLang="en-US" dirty="0" smtClean="0">
                <a:latin typeface="微软雅黑" panose="020B0503020204020204" pitchFamily="34" charset="-122"/>
                <a:ea typeface="微软雅黑" panose="020B0503020204020204" pitchFamily="34" charset="-122"/>
              </a:rPr>
              <a:t>实现：</a:t>
            </a:r>
            <a:endParaRPr lang="en-US" altLang="zh-CN" dirty="0" smtClean="0">
              <a:latin typeface="微软雅黑" panose="020B0503020204020204" pitchFamily="34" charset="-122"/>
              <a:ea typeface="微软雅黑" panose="020B0503020204020204" pitchFamily="34" charset="-122"/>
            </a:endParaRPr>
          </a:p>
          <a:p>
            <a:r>
              <a:rPr lang="zh-CN" altLang="en-US" dirty="0" smtClean="0">
                <a:latin typeface="微软雅黑" panose="020B0503020204020204" pitchFamily="34" charset="-122"/>
                <a:ea typeface="微软雅黑" panose="020B0503020204020204" pitchFamily="34" charset="-122"/>
              </a:rPr>
              <a:t>综合办公管理；</a:t>
            </a:r>
            <a:endParaRPr lang="en-US" altLang="zh-CN" dirty="0" smtClean="0">
              <a:latin typeface="微软雅黑" panose="020B0503020204020204" pitchFamily="34" charset="-122"/>
              <a:ea typeface="微软雅黑" panose="020B0503020204020204" pitchFamily="34" charset="-122"/>
            </a:endParaRPr>
          </a:p>
          <a:p>
            <a:r>
              <a:rPr lang="zh-CN" altLang="en-US" dirty="0" smtClean="0">
                <a:latin typeface="微软雅黑" panose="020B0503020204020204" pitchFamily="34" charset="-122"/>
                <a:ea typeface="微软雅黑" panose="020B0503020204020204" pitchFamily="34" charset="-122"/>
              </a:rPr>
              <a:t>综合档案管理；</a:t>
            </a:r>
            <a:endParaRPr lang="en-US" altLang="zh-CN" dirty="0" smtClean="0">
              <a:latin typeface="微软雅黑" panose="020B0503020204020204" pitchFamily="34" charset="-122"/>
              <a:ea typeface="微软雅黑" panose="020B0503020204020204" pitchFamily="34" charset="-122"/>
            </a:endParaRPr>
          </a:p>
          <a:p>
            <a:r>
              <a:rPr lang="zh-CN" altLang="en-US" dirty="0">
                <a:latin typeface="微软雅黑" panose="020B0503020204020204" pitchFamily="34" charset="-122"/>
                <a:ea typeface="微软雅黑" panose="020B0503020204020204" pitchFamily="34" charset="-122"/>
              </a:rPr>
              <a:t>证</a:t>
            </a:r>
            <a:r>
              <a:rPr lang="zh-CN" altLang="en-US" dirty="0" smtClean="0">
                <a:latin typeface="微软雅黑" panose="020B0503020204020204" pitchFamily="34" charset="-122"/>
                <a:ea typeface="微软雅黑" panose="020B0503020204020204" pitchFamily="34" charset="-122"/>
              </a:rPr>
              <a:t>照管理；</a:t>
            </a:r>
            <a:endParaRPr lang="en-US" altLang="zh-CN" dirty="0" smtClean="0">
              <a:latin typeface="微软雅黑" panose="020B0503020204020204" pitchFamily="34" charset="-122"/>
              <a:ea typeface="微软雅黑" panose="020B0503020204020204" pitchFamily="34" charset="-122"/>
            </a:endParaRPr>
          </a:p>
          <a:p>
            <a:r>
              <a:rPr lang="zh-CN" altLang="en-US" dirty="0" smtClean="0">
                <a:latin typeface="微软雅黑" panose="020B0503020204020204" pitchFamily="34" charset="-122"/>
                <a:ea typeface="微软雅黑" panose="020B0503020204020204" pitchFamily="34" charset="-122"/>
              </a:rPr>
              <a:t>办公自动化；</a:t>
            </a:r>
            <a:endParaRPr lang="en-US" altLang="zh-CN" dirty="0" smtClean="0">
              <a:latin typeface="微软雅黑" panose="020B0503020204020204" pitchFamily="34" charset="-122"/>
              <a:ea typeface="微软雅黑" panose="020B0503020204020204" pitchFamily="34" charset="-122"/>
            </a:endParaRPr>
          </a:p>
          <a:p>
            <a:r>
              <a:rPr lang="zh-CN" altLang="en-US" dirty="0" smtClean="0">
                <a:latin typeface="微软雅黑" panose="020B0503020204020204" pitchFamily="34" charset="-122"/>
                <a:ea typeface="微软雅黑" panose="020B0503020204020204" pitchFamily="34" charset="-122"/>
              </a:rPr>
              <a:t>借阅与归还；</a:t>
            </a:r>
            <a:endParaRPr lang="en-US" altLang="zh-CN" dirty="0" smtClean="0">
              <a:latin typeface="微软雅黑" panose="020B0503020204020204" pitchFamily="34" charset="-122"/>
              <a:ea typeface="微软雅黑" panose="020B0503020204020204" pitchFamily="34" charset="-122"/>
            </a:endParaRPr>
          </a:p>
          <a:p>
            <a:r>
              <a:rPr lang="zh-CN" altLang="en-US" dirty="0" smtClean="0">
                <a:latin typeface="微软雅黑" panose="020B0503020204020204" pitchFamily="34" charset="-122"/>
                <a:ea typeface="微软雅黑" panose="020B0503020204020204" pitchFamily="34" charset="-122"/>
              </a:rPr>
              <a:t>合同管理；</a:t>
            </a:r>
            <a:endParaRPr lang="en-US" altLang="zh-CN" dirty="0" smtClean="0">
              <a:latin typeface="微软雅黑" panose="020B0503020204020204" pitchFamily="34" charset="-122"/>
              <a:ea typeface="微软雅黑" panose="020B0503020204020204" pitchFamily="34" charset="-122"/>
            </a:endParaRPr>
          </a:p>
          <a:p>
            <a:r>
              <a:rPr lang="en-US" altLang="zh-CN" dirty="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p:txBody>
      </p:sp>
      <p:sp>
        <p:nvSpPr>
          <p:cNvPr id="6" name="TextBox 5"/>
          <p:cNvSpPr txBox="1"/>
          <p:nvPr/>
        </p:nvSpPr>
        <p:spPr>
          <a:xfrm>
            <a:off x="2699792" y="227424"/>
            <a:ext cx="1217000" cy="400110"/>
          </a:xfrm>
          <a:prstGeom prst="rect">
            <a:avLst/>
          </a:prstGeom>
          <a:noFill/>
        </p:spPr>
        <p:txBody>
          <a:bodyPr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应用案例</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7" name="TextBox 6"/>
          <p:cNvSpPr txBox="1"/>
          <p:nvPr/>
        </p:nvSpPr>
        <p:spPr>
          <a:xfrm>
            <a:off x="136253" y="1969563"/>
            <a:ext cx="2016224" cy="2308324"/>
          </a:xfrm>
          <a:prstGeom prst="rect">
            <a:avLst/>
          </a:prstGeom>
          <a:noFill/>
        </p:spPr>
        <p:txBody>
          <a:bodyPr wrap="square" rtlCol="0">
            <a:spAutoFit/>
          </a:bodyPr>
          <a:lstStyle/>
          <a:p>
            <a:r>
              <a:rPr lang="zh-CN" altLang="en-US" dirty="0" smtClean="0">
                <a:latin typeface="微软雅黑" panose="020B0503020204020204" pitchFamily="34" charset="-122"/>
                <a:ea typeface="微软雅黑" panose="020B0503020204020204" pitchFamily="34" charset="-122"/>
              </a:rPr>
              <a:t>实现：</a:t>
            </a:r>
            <a:endParaRPr lang="en-US" altLang="zh-CN" dirty="0" smtClean="0">
              <a:latin typeface="微软雅黑" panose="020B0503020204020204" pitchFamily="34" charset="-122"/>
              <a:ea typeface="微软雅黑" panose="020B0503020204020204" pitchFamily="34" charset="-122"/>
            </a:endParaRPr>
          </a:p>
          <a:p>
            <a:r>
              <a:rPr lang="zh-CN" altLang="en-US" dirty="0" smtClean="0">
                <a:latin typeface="微软雅黑" panose="020B0503020204020204" pitchFamily="34" charset="-122"/>
                <a:ea typeface="微软雅黑" panose="020B0503020204020204" pitchFamily="34" charset="-122"/>
              </a:rPr>
              <a:t>综合办公管理；</a:t>
            </a:r>
            <a:endParaRPr lang="en-US" altLang="zh-CN" dirty="0" smtClean="0">
              <a:latin typeface="微软雅黑" panose="020B0503020204020204" pitchFamily="34" charset="-122"/>
              <a:ea typeface="微软雅黑" panose="020B0503020204020204" pitchFamily="34" charset="-122"/>
            </a:endParaRPr>
          </a:p>
          <a:p>
            <a:r>
              <a:rPr lang="zh-CN" altLang="en-US" dirty="0" smtClean="0">
                <a:latin typeface="微软雅黑" panose="020B0503020204020204" pitchFamily="34" charset="-122"/>
                <a:ea typeface="微软雅黑" panose="020B0503020204020204" pitchFamily="34" charset="-122"/>
              </a:rPr>
              <a:t>综合档案管理；</a:t>
            </a:r>
            <a:endParaRPr lang="en-US" altLang="zh-CN" dirty="0" smtClean="0">
              <a:latin typeface="微软雅黑" panose="020B0503020204020204" pitchFamily="34" charset="-122"/>
              <a:ea typeface="微软雅黑" panose="020B0503020204020204" pitchFamily="34" charset="-122"/>
            </a:endParaRPr>
          </a:p>
          <a:p>
            <a:r>
              <a:rPr lang="zh-CN" altLang="en-US" dirty="0">
                <a:latin typeface="微软雅黑" panose="020B0503020204020204" pitchFamily="34" charset="-122"/>
                <a:ea typeface="微软雅黑" panose="020B0503020204020204" pitchFamily="34" charset="-122"/>
              </a:rPr>
              <a:t>证</a:t>
            </a:r>
            <a:r>
              <a:rPr lang="zh-CN" altLang="en-US" dirty="0" smtClean="0">
                <a:latin typeface="微软雅黑" panose="020B0503020204020204" pitchFamily="34" charset="-122"/>
                <a:ea typeface="微软雅黑" panose="020B0503020204020204" pitchFamily="34" charset="-122"/>
              </a:rPr>
              <a:t>照管理；</a:t>
            </a:r>
            <a:endParaRPr lang="en-US" altLang="zh-CN" dirty="0" smtClean="0">
              <a:latin typeface="微软雅黑" panose="020B0503020204020204" pitchFamily="34" charset="-122"/>
              <a:ea typeface="微软雅黑" panose="020B0503020204020204" pitchFamily="34" charset="-122"/>
            </a:endParaRPr>
          </a:p>
          <a:p>
            <a:r>
              <a:rPr lang="zh-CN" altLang="en-US" dirty="0">
                <a:latin typeface="微软雅黑" panose="020B0503020204020204" pitchFamily="34" charset="-122"/>
                <a:ea typeface="微软雅黑" panose="020B0503020204020204" pitchFamily="34" charset="-122"/>
              </a:rPr>
              <a:t>公文流转；</a:t>
            </a:r>
            <a:endParaRPr lang="en-US" altLang="zh-CN" dirty="0">
              <a:latin typeface="微软雅黑" panose="020B0503020204020204" pitchFamily="34" charset="-122"/>
              <a:ea typeface="微软雅黑" panose="020B0503020204020204" pitchFamily="34" charset="-122"/>
            </a:endParaRPr>
          </a:p>
          <a:p>
            <a:r>
              <a:rPr lang="zh-CN" altLang="en-US" dirty="0" smtClean="0">
                <a:latin typeface="微软雅黑" panose="020B0503020204020204" pitchFamily="34" charset="-122"/>
                <a:ea typeface="微软雅黑" panose="020B0503020204020204" pitchFamily="34" charset="-122"/>
              </a:rPr>
              <a:t>工程项目管理；</a:t>
            </a:r>
            <a:endParaRPr lang="en-US" altLang="zh-CN" dirty="0" smtClean="0">
              <a:latin typeface="微软雅黑" panose="020B0503020204020204" pitchFamily="34" charset="-122"/>
              <a:ea typeface="微软雅黑" panose="020B0503020204020204" pitchFamily="34" charset="-122"/>
            </a:endParaRPr>
          </a:p>
          <a:p>
            <a:r>
              <a:rPr lang="zh-CN" altLang="en-US" dirty="0" smtClean="0">
                <a:latin typeface="微软雅黑" panose="020B0503020204020204" pitchFamily="34" charset="-122"/>
                <a:ea typeface="微软雅黑" panose="020B0503020204020204" pitchFamily="34" charset="-122"/>
              </a:rPr>
              <a:t>移动办公；</a:t>
            </a:r>
            <a:endParaRPr lang="en-US" altLang="zh-CN" dirty="0" smtClean="0">
              <a:latin typeface="微软雅黑" panose="020B0503020204020204" pitchFamily="34" charset="-122"/>
              <a:ea typeface="微软雅黑" panose="020B0503020204020204" pitchFamily="34" charset="-122"/>
            </a:endParaRPr>
          </a:p>
          <a:p>
            <a:r>
              <a:rPr lang="en-US" altLang="zh-CN" dirty="0" smtClean="0">
                <a:latin typeface="微软雅黑" panose="020B0503020204020204" pitchFamily="34" charset="-122"/>
                <a:ea typeface="微软雅黑" panose="020B0503020204020204" pitchFamily="34" charset="-122"/>
              </a:rPr>
              <a:t>……</a:t>
            </a:r>
          </a:p>
        </p:txBody>
      </p:sp>
      <p:sp>
        <p:nvSpPr>
          <p:cNvPr id="8" name="TextBox 7"/>
          <p:cNvSpPr txBox="1"/>
          <p:nvPr/>
        </p:nvSpPr>
        <p:spPr>
          <a:xfrm>
            <a:off x="4777321" y="1969563"/>
            <a:ext cx="2016224" cy="2031325"/>
          </a:xfrm>
          <a:prstGeom prst="rect">
            <a:avLst/>
          </a:prstGeom>
          <a:noFill/>
        </p:spPr>
        <p:txBody>
          <a:bodyPr wrap="square" rtlCol="0">
            <a:spAutoFit/>
          </a:bodyPr>
          <a:lstStyle/>
          <a:p>
            <a:r>
              <a:rPr lang="zh-CN" altLang="en-US" dirty="0" smtClean="0">
                <a:latin typeface="微软雅黑" panose="020B0503020204020204" pitchFamily="34" charset="-122"/>
                <a:ea typeface="微软雅黑" panose="020B0503020204020204" pitchFamily="34" charset="-122"/>
              </a:rPr>
              <a:t>实现：</a:t>
            </a:r>
            <a:endParaRPr lang="en-US" altLang="zh-CN" dirty="0" smtClean="0">
              <a:latin typeface="微软雅黑" panose="020B0503020204020204" pitchFamily="34" charset="-122"/>
              <a:ea typeface="微软雅黑" panose="020B0503020204020204" pitchFamily="34" charset="-122"/>
            </a:endParaRPr>
          </a:p>
          <a:p>
            <a:r>
              <a:rPr lang="zh-CN" altLang="en-US" dirty="0" smtClean="0">
                <a:latin typeface="微软雅黑" panose="020B0503020204020204" pitchFamily="34" charset="-122"/>
                <a:ea typeface="微软雅黑" panose="020B0503020204020204" pitchFamily="34" charset="-122"/>
              </a:rPr>
              <a:t>综合知识管理</a:t>
            </a:r>
            <a:endParaRPr lang="en-US" altLang="zh-CN" dirty="0" smtClean="0">
              <a:latin typeface="微软雅黑" panose="020B0503020204020204" pitchFamily="34" charset="-122"/>
              <a:ea typeface="微软雅黑" panose="020B0503020204020204" pitchFamily="34" charset="-122"/>
            </a:endParaRPr>
          </a:p>
          <a:p>
            <a:r>
              <a:rPr lang="zh-CN" altLang="en-US" dirty="0" smtClean="0">
                <a:latin typeface="微软雅黑" panose="020B0503020204020204" pitchFamily="34" charset="-122"/>
                <a:ea typeface="微软雅黑" panose="020B0503020204020204" pitchFamily="34" charset="-122"/>
              </a:rPr>
              <a:t>综合档案管理；</a:t>
            </a:r>
            <a:endParaRPr lang="en-US" altLang="zh-CN" dirty="0" smtClean="0">
              <a:latin typeface="微软雅黑" panose="020B0503020204020204" pitchFamily="34" charset="-122"/>
              <a:ea typeface="微软雅黑" panose="020B0503020204020204" pitchFamily="34" charset="-122"/>
            </a:endParaRPr>
          </a:p>
          <a:p>
            <a:r>
              <a:rPr lang="zh-CN" altLang="en-US" dirty="0" smtClean="0">
                <a:latin typeface="微软雅黑" panose="020B0503020204020204" pitchFamily="34" charset="-122"/>
                <a:ea typeface="微软雅黑" panose="020B0503020204020204" pitchFamily="34" charset="-122"/>
              </a:rPr>
              <a:t>数字化档案馆；</a:t>
            </a:r>
            <a:endParaRPr lang="en-US" altLang="zh-CN" dirty="0" smtClean="0">
              <a:latin typeface="微软雅黑" panose="020B0503020204020204" pitchFamily="34" charset="-122"/>
              <a:ea typeface="微软雅黑" panose="020B0503020204020204" pitchFamily="34" charset="-122"/>
            </a:endParaRPr>
          </a:p>
          <a:p>
            <a:r>
              <a:rPr lang="zh-CN" altLang="en-US" dirty="0" smtClean="0">
                <a:latin typeface="微软雅黑" panose="020B0503020204020204" pitchFamily="34" charset="-122"/>
                <a:ea typeface="微软雅黑" panose="020B0503020204020204" pitchFamily="34" charset="-122"/>
              </a:rPr>
              <a:t>借阅与归还；</a:t>
            </a:r>
            <a:endParaRPr lang="en-US" altLang="zh-CN" dirty="0" smtClean="0">
              <a:latin typeface="微软雅黑" panose="020B0503020204020204" pitchFamily="34" charset="-122"/>
              <a:ea typeface="微软雅黑" panose="020B0503020204020204" pitchFamily="34" charset="-122"/>
            </a:endParaRPr>
          </a:p>
          <a:p>
            <a:r>
              <a:rPr lang="zh-CN" altLang="en-US" dirty="0" smtClean="0">
                <a:latin typeface="微软雅黑" panose="020B0503020204020204" pitchFamily="34" charset="-122"/>
                <a:ea typeface="微软雅黑" panose="020B0503020204020204" pitchFamily="34" charset="-122"/>
              </a:rPr>
              <a:t>档案提档流转；</a:t>
            </a:r>
            <a:endParaRPr lang="en-US" altLang="zh-CN" dirty="0" smtClean="0">
              <a:latin typeface="微软雅黑" panose="020B0503020204020204" pitchFamily="34" charset="-122"/>
              <a:ea typeface="微软雅黑" panose="020B0503020204020204" pitchFamily="34" charset="-122"/>
            </a:endParaRPr>
          </a:p>
          <a:p>
            <a:r>
              <a:rPr lang="en-US" altLang="zh-CN" dirty="0" smtClean="0">
                <a:latin typeface="微软雅黑" panose="020B0503020204020204" pitchFamily="34" charset="-122"/>
                <a:ea typeface="微软雅黑" panose="020B0503020204020204" pitchFamily="34" charset="-122"/>
              </a:rPr>
              <a:t>……</a:t>
            </a:r>
          </a:p>
        </p:txBody>
      </p:sp>
      <p:sp>
        <p:nvSpPr>
          <p:cNvPr id="9" name="TextBox 8"/>
          <p:cNvSpPr txBox="1"/>
          <p:nvPr/>
        </p:nvSpPr>
        <p:spPr>
          <a:xfrm>
            <a:off x="7236296" y="1969563"/>
            <a:ext cx="2016224" cy="2031325"/>
          </a:xfrm>
          <a:prstGeom prst="rect">
            <a:avLst/>
          </a:prstGeom>
          <a:noFill/>
        </p:spPr>
        <p:txBody>
          <a:bodyPr wrap="square" rtlCol="0">
            <a:spAutoFit/>
          </a:bodyPr>
          <a:lstStyle/>
          <a:p>
            <a:r>
              <a:rPr lang="zh-CN" altLang="en-US" dirty="0" smtClean="0">
                <a:latin typeface="微软雅黑" panose="020B0503020204020204" pitchFamily="34" charset="-122"/>
                <a:ea typeface="微软雅黑" panose="020B0503020204020204" pitchFamily="34" charset="-122"/>
              </a:rPr>
              <a:t>实现：</a:t>
            </a:r>
            <a:endParaRPr lang="en-US" altLang="zh-CN" dirty="0" smtClean="0">
              <a:latin typeface="微软雅黑" panose="020B0503020204020204" pitchFamily="34" charset="-122"/>
              <a:ea typeface="微软雅黑" panose="020B0503020204020204" pitchFamily="34" charset="-122"/>
            </a:endParaRPr>
          </a:p>
          <a:p>
            <a:r>
              <a:rPr lang="zh-CN" altLang="en-US" dirty="0" smtClean="0">
                <a:latin typeface="微软雅黑" panose="020B0503020204020204" pitchFamily="34" charset="-122"/>
                <a:ea typeface="微软雅黑" panose="020B0503020204020204" pitchFamily="34" charset="-122"/>
              </a:rPr>
              <a:t>文件管理</a:t>
            </a:r>
            <a:endParaRPr lang="en-US" altLang="zh-CN" dirty="0" smtClean="0">
              <a:latin typeface="微软雅黑" panose="020B0503020204020204" pitchFamily="34" charset="-122"/>
              <a:ea typeface="微软雅黑" panose="020B0503020204020204" pitchFamily="34" charset="-122"/>
            </a:endParaRPr>
          </a:p>
          <a:p>
            <a:r>
              <a:rPr lang="zh-CN" altLang="en-US" dirty="0" smtClean="0">
                <a:latin typeface="微软雅黑" panose="020B0503020204020204" pitchFamily="34" charset="-122"/>
                <a:ea typeface="微软雅黑" panose="020B0503020204020204" pitchFamily="34" charset="-122"/>
              </a:rPr>
              <a:t>综合档案管理；</a:t>
            </a:r>
            <a:endParaRPr lang="en-US" altLang="zh-CN" dirty="0" smtClean="0">
              <a:latin typeface="微软雅黑" panose="020B0503020204020204" pitchFamily="34" charset="-122"/>
              <a:ea typeface="微软雅黑" panose="020B0503020204020204" pitchFamily="34" charset="-122"/>
            </a:endParaRPr>
          </a:p>
          <a:p>
            <a:r>
              <a:rPr lang="zh-CN" altLang="en-US" dirty="0" smtClean="0">
                <a:latin typeface="微软雅黑" panose="020B0503020204020204" pitchFamily="34" charset="-122"/>
                <a:ea typeface="微软雅黑" panose="020B0503020204020204" pitchFamily="34" charset="-122"/>
              </a:rPr>
              <a:t>数字化档案馆；</a:t>
            </a:r>
            <a:endParaRPr lang="en-US" altLang="zh-CN" dirty="0" smtClean="0">
              <a:latin typeface="微软雅黑" panose="020B0503020204020204" pitchFamily="34" charset="-122"/>
              <a:ea typeface="微软雅黑" panose="020B0503020204020204" pitchFamily="34" charset="-122"/>
            </a:endParaRPr>
          </a:p>
          <a:p>
            <a:r>
              <a:rPr lang="zh-CN" altLang="en-US" dirty="0" smtClean="0">
                <a:latin typeface="微软雅黑" panose="020B0503020204020204" pitchFamily="34" charset="-122"/>
                <a:ea typeface="微软雅黑" panose="020B0503020204020204" pitchFamily="34" charset="-122"/>
              </a:rPr>
              <a:t>借阅与归还；</a:t>
            </a:r>
            <a:endParaRPr lang="en-US" altLang="zh-CN" dirty="0" smtClean="0">
              <a:latin typeface="微软雅黑" panose="020B0503020204020204" pitchFamily="34" charset="-122"/>
              <a:ea typeface="微软雅黑" panose="020B0503020204020204" pitchFamily="34" charset="-122"/>
            </a:endParaRPr>
          </a:p>
          <a:p>
            <a:r>
              <a:rPr lang="zh-CN" altLang="en-US" dirty="0" smtClean="0">
                <a:latin typeface="微软雅黑" panose="020B0503020204020204" pitchFamily="34" charset="-122"/>
                <a:ea typeface="微软雅黑" panose="020B0503020204020204" pitchFamily="34" charset="-122"/>
              </a:rPr>
              <a:t>知识流程</a:t>
            </a:r>
            <a:r>
              <a:rPr lang="zh-CN" altLang="en-US" dirty="0">
                <a:latin typeface="微软雅黑" panose="020B0503020204020204" pitchFamily="34" charset="-122"/>
                <a:ea typeface="微软雅黑" panose="020B0503020204020204" pitchFamily="34" charset="-122"/>
              </a:rPr>
              <a:t>化管理；</a:t>
            </a:r>
            <a:endParaRPr lang="en-US" altLang="zh-CN" dirty="0" smtClean="0">
              <a:latin typeface="微软雅黑" panose="020B0503020204020204" pitchFamily="34" charset="-122"/>
              <a:ea typeface="微软雅黑" panose="020B0503020204020204" pitchFamily="34" charset="-122"/>
            </a:endParaRPr>
          </a:p>
          <a:p>
            <a:r>
              <a:rPr lang="en-US" altLang="zh-CN" dirty="0" smtClean="0">
                <a:latin typeface="微软雅黑" panose="020B0503020204020204" pitchFamily="34" charset="-122"/>
                <a:ea typeface="微软雅黑" panose="020B0503020204020204" pitchFamily="34" charset="-122"/>
              </a:rPr>
              <a:t>……</a:t>
            </a:r>
          </a:p>
        </p:txBody>
      </p:sp>
      <p:pic>
        <p:nvPicPr>
          <p:cNvPr id="10" name="图片 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80312" y="1059275"/>
            <a:ext cx="1066800" cy="8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862163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圆角矩形 9"/>
          <p:cNvSpPr/>
          <p:nvPr/>
        </p:nvSpPr>
        <p:spPr>
          <a:xfrm>
            <a:off x="4569511" y="1557090"/>
            <a:ext cx="3530881" cy="426575"/>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b="1" dirty="0">
                <a:latin typeface="微软雅黑" panose="020B0503020204020204" pitchFamily="34" charset="-122"/>
                <a:ea typeface="微软雅黑" panose="020B0503020204020204" pitchFamily="34" charset="-122"/>
              </a:rPr>
              <a:t>绍林科技公司介绍</a:t>
            </a:r>
          </a:p>
        </p:txBody>
      </p:sp>
      <p:sp>
        <p:nvSpPr>
          <p:cNvPr id="11" name="圆角矩形 10"/>
          <p:cNvSpPr/>
          <p:nvPr/>
        </p:nvSpPr>
        <p:spPr>
          <a:xfrm>
            <a:off x="4569512" y="2235565"/>
            <a:ext cx="3530881" cy="426575"/>
          </a:xfrm>
          <a:prstGeom prst="round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b="1" dirty="0">
                <a:latin typeface="微软雅黑" panose="020B0503020204020204" pitchFamily="34" charset="-122"/>
                <a:ea typeface="微软雅黑" panose="020B0503020204020204" pitchFamily="34" charset="-122"/>
              </a:rPr>
              <a:t>绍林科技对知识管理的理解</a:t>
            </a:r>
          </a:p>
        </p:txBody>
      </p:sp>
      <p:sp>
        <p:nvSpPr>
          <p:cNvPr id="12" name="圆角矩形 11"/>
          <p:cNvSpPr/>
          <p:nvPr/>
        </p:nvSpPr>
        <p:spPr>
          <a:xfrm>
            <a:off x="4569510" y="2910597"/>
            <a:ext cx="3530881" cy="426575"/>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b="1" dirty="0">
                <a:latin typeface="微软雅黑" panose="020B0503020204020204" pitchFamily="34" charset="-122"/>
                <a:ea typeface="微软雅黑" panose="020B0503020204020204" pitchFamily="34" charset="-122"/>
              </a:rPr>
              <a:t>怎样实现房地产企业知识管理</a:t>
            </a:r>
          </a:p>
        </p:txBody>
      </p:sp>
      <p:sp>
        <p:nvSpPr>
          <p:cNvPr id="14" name="TextBox 13"/>
          <p:cNvSpPr txBox="1"/>
          <p:nvPr/>
        </p:nvSpPr>
        <p:spPr>
          <a:xfrm>
            <a:off x="3917822" y="1531677"/>
            <a:ext cx="412292" cy="523220"/>
          </a:xfrm>
          <a:prstGeom prst="rect">
            <a:avLst/>
          </a:prstGeom>
          <a:noFill/>
        </p:spPr>
        <p:txBody>
          <a:bodyPr wrap="none" rtlCol="0">
            <a:spAutoFit/>
          </a:bodyPr>
          <a:lstStyle/>
          <a:p>
            <a:r>
              <a:rPr lang="en-US" altLang="zh-CN" sz="2800" b="1" dirty="0" smtClean="0">
                <a:solidFill>
                  <a:schemeClr val="bg2">
                    <a:lumMod val="90000"/>
                  </a:schemeClr>
                </a:solidFill>
                <a:latin typeface="Bernard MT Condensed" panose="02050806060905020404" pitchFamily="18" charset="0"/>
              </a:rPr>
              <a:t>1.</a:t>
            </a:r>
            <a:endParaRPr lang="zh-CN" altLang="en-US" sz="2800" b="1" dirty="0">
              <a:solidFill>
                <a:schemeClr val="bg2">
                  <a:lumMod val="90000"/>
                </a:schemeClr>
              </a:solidFill>
              <a:latin typeface="Bernard MT Condensed" panose="02050806060905020404" pitchFamily="18" charset="0"/>
            </a:endParaRPr>
          </a:p>
        </p:txBody>
      </p:sp>
      <p:sp>
        <p:nvSpPr>
          <p:cNvPr id="15" name="TextBox 14"/>
          <p:cNvSpPr txBox="1"/>
          <p:nvPr/>
        </p:nvSpPr>
        <p:spPr>
          <a:xfrm>
            <a:off x="3917822" y="2187242"/>
            <a:ext cx="453970" cy="523220"/>
          </a:xfrm>
          <a:prstGeom prst="rect">
            <a:avLst/>
          </a:prstGeom>
          <a:noFill/>
        </p:spPr>
        <p:txBody>
          <a:bodyPr wrap="none" rtlCol="0">
            <a:spAutoFit/>
          </a:bodyPr>
          <a:lstStyle/>
          <a:p>
            <a:r>
              <a:rPr lang="en-US" altLang="zh-CN" sz="2800" b="1" dirty="0" smtClean="0">
                <a:solidFill>
                  <a:srgbClr val="003296"/>
                </a:solidFill>
                <a:latin typeface="Bernard MT Condensed" panose="02050806060905020404" pitchFamily="18" charset="0"/>
              </a:rPr>
              <a:t>2.</a:t>
            </a:r>
            <a:endParaRPr lang="zh-CN" altLang="en-US" sz="2800" b="1" dirty="0">
              <a:solidFill>
                <a:srgbClr val="003296"/>
              </a:solidFill>
              <a:latin typeface="Bernard MT Condensed" panose="02050806060905020404" pitchFamily="18" charset="0"/>
            </a:endParaRPr>
          </a:p>
        </p:txBody>
      </p:sp>
      <p:sp>
        <p:nvSpPr>
          <p:cNvPr id="16" name="TextBox 15"/>
          <p:cNvSpPr txBox="1"/>
          <p:nvPr/>
        </p:nvSpPr>
        <p:spPr>
          <a:xfrm>
            <a:off x="3917822" y="2862274"/>
            <a:ext cx="453970" cy="523220"/>
          </a:xfrm>
          <a:prstGeom prst="rect">
            <a:avLst/>
          </a:prstGeom>
          <a:noFill/>
        </p:spPr>
        <p:txBody>
          <a:bodyPr wrap="none" rtlCol="0">
            <a:spAutoFit/>
          </a:bodyPr>
          <a:lstStyle/>
          <a:p>
            <a:r>
              <a:rPr lang="en-US" altLang="zh-CN" sz="2800" b="1" dirty="0" smtClean="0">
                <a:solidFill>
                  <a:schemeClr val="bg2">
                    <a:lumMod val="90000"/>
                  </a:schemeClr>
                </a:solidFill>
                <a:latin typeface="Bernard MT Condensed" panose="02050806060905020404" pitchFamily="18" charset="0"/>
              </a:rPr>
              <a:t>3.</a:t>
            </a:r>
            <a:endParaRPr lang="zh-CN" altLang="en-US" sz="2800" b="1" dirty="0">
              <a:solidFill>
                <a:schemeClr val="bg2">
                  <a:lumMod val="90000"/>
                </a:schemeClr>
              </a:solidFill>
              <a:latin typeface="Bernard MT Condensed" panose="02050806060905020404" pitchFamily="18" charset="0"/>
            </a:endParaRPr>
          </a:p>
        </p:txBody>
      </p:sp>
    </p:spTree>
    <p:extLst>
      <p:ext uri="{BB962C8B-B14F-4D97-AF65-F5344CB8AC3E}">
        <p14:creationId xmlns:p14="http://schemas.microsoft.com/office/powerpoint/2010/main" val="32407186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99792" y="227424"/>
            <a:ext cx="3728906" cy="400110"/>
          </a:xfrm>
          <a:prstGeom prst="rect">
            <a:avLst/>
          </a:prstGeom>
          <a:noFill/>
        </p:spPr>
        <p:txBody>
          <a:bodyPr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知识管理体系 </a:t>
            </a:r>
            <a:r>
              <a:rPr lang="en-US" altLang="zh-CN" sz="1600" b="1" dirty="0" smtClean="0">
                <a:solidFill>
                  <a:schemeClr val="bg1"/>
                </a:solidFill>
                <a:latin typeface="微软雅黑" panose="020B0503020204020204" pitchFamily="34" charset="-122"/>
                <a:ea typeface="微软雅黑" panose="020B0503020204020204" pitchFamily="34" charset="-122"/>
              </a:rPr>
              <a:t>| </a:t>
            </a:r>
            <a:r>
              <a:rPr lang="zh-CN" altLang="en-US" sz="1600" b="1" dirty="0" smtClean="0">
                <a:solidFill>
                  <a:schemeClr val="bg1"/>
                </a:solidFill>
                <a:latin typeface="微软雅黑" panose="020B0503020204020204" pitchFamily="34" charset="-122"/>
                <a:ea typeface="微软雅黑" panose="020B0503020204020204" pitchFamily="34" charset="-122"/>
              </a:rPr>
              <a:t>管理规范</a:t>
            </a:r>
            <a:r>
              <a:rPr lang="en-US" altLang="zh-CN" sz="1600" b="1" dirty="0" smtClean="0">
                <a:solidFill>
                  <a:schemeClr val="bg1"/>
                </a:solidFill>
                <a:latin typeface="微软雅黑" panose="020B0503020204020204" pitchFamily="34" charset="-122"/>
                <a:ea typeface="微软雅黑" panose="020B0503020204020204" pitchFamily="34" charset="-122"/>
              </a:rPr>
              <a:t>+</a:t>
            </a:r>
            <a:r>
              <a:rPr lang="zh-CN" altLang="en-US" sz="1600" b="1" dirty="0" smtClean="0">
                <a:solidFill>
                  <a:schemeClr val="bg1"/>
                </a:solidFill>
                <a:latin typeface="微软雅黑" panose="020B0503020204020204" pitchFamily="34" charset="-122"/>
                <a:ea typeface="微软雅黑" panose="020B0503020204020204" pitchFamily="34" charset="-122"/>
              </a:rPr>
              <a:t>知识平台</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aphicFrame>
        <p:nvGraphicFramePr>
          <p:cNvPr id="4" name="图示 3"/>
          <p:cNvGraphicFramePr/>
          <p:nvPr>
            <p:extLst>
              <p:ext uri="{D42A27DB-BD31-4B8C-83A1-F6EECF244321}">
                <p14:modId xmlns:p14="http://schemas.microsoft.com/office/powerpoint/2010/main" val="3426670268"/>
              </p:ext>
            </p:extLst>
          </p:nvPr>
        </p:nvGraphicFramePr>
        <p:xfrm>
          <a:off x="-345202" y="1413919"/>
          <a:ext cx="8949650" cy="3240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矩形 5"/>
          <p:cNvSpPr/>
          <p:nvPr/>
        </p:nvSpPr>
        <p:spPr>
          <a:xfrm>
            <a:off x="899592" y="803411"/>
            <a:ext cx="7560840" cy="646331"/>
          </a:xfrm>
          <a:prstGeom prst="rect">
            <a:avLst/>
          </a:prstGeom>
        </p:spPr>
        <p:txBody>
          <a:bodyPr wrap="square">
            <a:spAutoFit/>
          </a:bodyPr>
          <a:lstStyle/>
          <a:p>
            <a:pPr algn="just"/>
            <a:r>
              <a:rPr lang="zh-CN" altLang="en-US" sz="1200" dirty="0">
                <a:latin typeface="微软雅黑" panose="020B0503020204020204" pitchFamily="34" charset="-122"/>
                <a:ea typeface="微软雅黑" panose="020B0503020204020204" pitchFamily="34" charset="-122"/>
              </a:rPr>
              <a:t>知识管理</a:t>
            </a:r>
            <a:r>
              <a:rPr lang="zh-CN" altLang="zh-CN" sz="1200" dirty="0">
                <a:latin typeface="微软雅黑" panose="020B0503020204020204" pitchFamily="34" charset="-122"/>
                <a:ea typeface="微软雅黑" panose="020B0503020204020204" pitchFamily="34" charset="-122"/>
              </a:rPr>
              <a:t>是一个系统工程，七分在管理，三分在软件，实施过程中要注重管理体系</a:t>
            </a:r>
            <a:r>
              <a:rPr lang="zh-CN" altLang="zh-CN" sz="1200" dirty="0" smtClean="0">
                <a:latin typeface="微软雅黑" panose="020B0503020204020204" pitchFamily="34" charset="-122"/>
                <a:ea typeface="微软雅黑" panose="020B0503020204020204" pitchFamily="34" charset="-122"/>
              </a:rPr>
              <a:t>以及</a:t>
            </a:r>
            <a:r>
              <a:rPr lang="zh-CN" altLang="en-US" sz="1200" dirty="0" smtClean="0">
                <a:latin typeface="微软雅黑" panose="020B0503020204020204" pitchFamily="34" charset="-122"/>
                <a:ea typeface="微软雅黑" panose="020B0503020204020204" pitchFamily="34" charset="-122"/>
              </a:rPr>
              <a:t>平台应用</a:t>
            </a:r>
            <a:r>
              <a:rPr lang="zh-CN" altLang="zh-CN" sz="1200" dirty="0" smtClean="0">
                <a:latin typeface="微软雅黑" panose="020B0503020204020204" pitchFamily="34" charset="-122"/>
                <a:ea typeface="微软雅黑" panose="020B0503020204020204" pitchFamily="34" charset="-122"/>
              </a:rPr>
              <a:t>的</a:t>
            </a:r>
            <a:r>
              <a:rPr lang="zh-CN" altLang="zh-CN" sz="1200" dirty="0">
                <a:latin typeface="微软雅黑" panose="020B0503020204020204" pitchFamily="34" charset="-122"/>
                <a:ea typeface="微软雅黑" panose="020B0503020204020204" pitchFamily="34" charset="-122"/>
              </a:rPr>
              <a:t>调整与改善</a:t>
            </a:r>
            <a:r>
              <a:rPr lang="zh-CN" altLang="en-US" sz="1200" dirty="0">
                <a:latin typeface="微软雅黑" panose="020B0503020204020204" pitchFamily="34" charset="-122"/>
                <a:ea typeface="微软雅黑" panose="020B0503020204020204" pitchFamily="34" charset="-122"/>
              </a:rPr>
              <a:t>，而管理又主要在于人，因此，需要制定相关的管理规范</a:t>
            </a:r>
            <a:r>
              <a:rPr lang="zh-CN" altLang="en-US" sz="1200" dirty="0" smtClean="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同时</a:t>
            </a:r>
            <a:r>
              <a:rPr lang="zh-CN" altLang="en-US" sz="1200" dirty="0" smtClean="0">
                <a:latin typeface="微软雅黑" panose="020B0503020204020204" pitchFamily="34" charset="-122"/>
                <a:ea typeface="微软雅黑" panose="020B0503020204020204" pitchFamily="34" charset="-122"/>
              </a:rPr>
              <a:t>，最基本的就是把显性知识与隐性知识管理起来，然后利用起来，实现传播与共享，最后进行持续优化，所以，知识管理体系应该分三步走：</a:t>
            </a:r>
            <a:endParaRPr lang="en-US" altLang="zh-CN" sz="1200" dirty="0">
              <a:latin typeface="微软雅黑" panose="020B0503020204020204" pitchFamily="34" charset="-122"/>
              <a:ea typeface="微软雅黑" panose="020B0503020204020204" pitchFamily="34" charset="-122"/>
            </a:endParaRPr>
          </a:p>
        </p:txBody>
      </p:sp>
      <p:sp>
        <p:nvSpPr>
          <p:cNvPr id="7" name="矩形 6"/>
          <p:cNvSpPr/>
          <p:nvPr/>
        </p:nvSpPr>
        <p:spPr>
          <a:xfrm>
            <a:off x="735657" y="803411"/>
            <a:ext cx="64054" cy="646331"/>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267744" y="4379875"/>
            <a:ext cx="2137341" cy="646331"/>
          </a:xfrm>
          <a:prstGeom prst="rect">
            <a:avLst/>
          </a:prstGeom>
        </p:spPr>
        <p:txBody>
          <a:bodyPr wrap="square">
            <a:spAutoFit/>
          </a:bodyPr>
          <a:lstStyle/>
          <a:p>
            <a:r>
              <a:rPr lang="zh-CN" altLang="en-US" sz="1200" dirty="0">
                <a:latin typeface="微软雅黑" panose="020B0503020204020204" pitchFamily="34" charset="-122"/>
                <a:ea typeface="微软雅黑" panose="020B0503020204020204" pitchFamily="34" charset="-122"/>
              </a:rPr>
              <a:t>显性知识有序化，建立知识库，知识内容进行统一规范的分类结构化管理</a:t>
            </a:r>
          </a:p>
        </p:txBody>
      </p:sp>
      <p:sp>
        <p:nvSpPr>
          <p:cNvPr id="11" name="矩形 10"/>
          <p:cNvSpPr/>
          <p:nvPr/>
        </p:nvSpPr>
        <p:spPr>
          <a:xfrm>
            <a:off x="3563888" y="3556081"/>
            <a:ext cx="1656184" cy="646331"/>
          </a:xfrm>
          <a:prstGeom prst="rect">
            <a:avLst/>
          </a:prstGeom>
        </p:spPr>
        <p:txBody>
          <a:bodyPr wrap="square">
            <a:spAutoFit/>
          </a:bodyPr>
          <a:lstStyle/>
          <a:p>
            <a:r>
              <a:rPr lang="zh-CN" altLang="en-US" sz="1200" dirty="0">
                <a:latin typeface="微软雅黑" panose="020B0503020204020204" pitchFamily="34" charset="-122"/>
                <a:ea typeface="微软雅黑" panose="020B0503020204020204" pitchFamily="34" charset="-122"/>
              </a:rPr>
              <a:t>贴合业务，实施知识的全生命周期管理，把隐性知识显性化</a:t>
            </a:r>
          </a:p>
        </p:txBody>
      </p:sp>
      <p:sp>
        <p:nvSpPr>
          <p:cNvPr id="12" name="矩形 11"/>
          <p:cNvSpPr/>
          <p:nvPr/>
        </p:nvSpPr>
        <p:spPr>
          <a:xfrm>
            <a:off x="5076056" y="3056674"/>
            <a:ext cx="2643638" cy="646331"/>
          </a:xfrm>
          <a:prstGeom prst="rect">
            <a:avLst/>
          </a:prstGeom>
        </p:spPr>
        <p:txBody>
          <a:bodyPr wrap="square">
            <a:spAutoFit/>
          </a:bodyPr>
          <a:lstStyle/>
          <a:p>
            <a:r>
              <a:rPr lang="zh-CN" altLang="en-US" sz="1200" dirty="0" smtClean="0">
                <a:latin typeface="微软雅黑" panose="020B0503020204020204" pitchFamily="34" charset="-122"/>
                <a:ea typeface="微软雅黑" panose="020B0503020204020204" pitchFamily="34" charset="-122"/>
              </a:rPr>
              <a:t>利用知识管理系统，对知识的维护与应用，并促进企业内部对知识共享与创新的文化。</a:t>
            </a:r>
            <a:endParaRPr lang="zh-CN" altLang="en-US" sz="12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368417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99792" y="227424"/>
            <a:ext cx="1980029" cy="400110"/>
          </a:xfrm>
          <a:prstGeom prst="rect">
            <a:avLst/>
          </a:prstGeom>
          <a:noFill/>
        </p:spPr>
        <p:txBody>
          <a:bodyPr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显性知识有序化</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3" name="矩形 2"/>
          <p:cNvSpPr/>
          <p:nvPr/>
        </p:nvSpPr>
        <p:spPr>
          <a:xfrm>
            <a:off x="1175027" y="820091"/>
            <a:ext cx="6984776" cy="461665"/>
          </a:xfrm>
          <a:prstGeom prst="rect">
            <a:avLst/>
          </a:prstGeom>
        </p:spPr>
        <p:txBody>
          <a:bodyPr wrap="square">
            <a:spAutoFit/>
          </a:bodyPr>
          <a:lstStyle/>
          <a:p>
            <a:r>
              <a:rPr lang="zh-CN" altLang="en-US" sz="1200" dirty="0" smtClean="0">
                <a:latin typeface="微软雅黑" panose="020B0503020204020204" pitchFamily="34" charset="-122"/>
                <a:ea typeface="微软雅黑" panose="020B0503020204020204" pitchFamily="34" charset="-122"/>
              </a:rPr>
              <a:t>有了相关的制度与流程，就须采用知识管理系统进行平台支撑，同样，要三步走，首先，建立让显性知识有序化的知识库，对知识进行分门别类的管理，并实现再利用</a:t>
            </a:r>
            <a:r>
              <a:rPr lang="zh-CN" altLang="zh-CN" sz="1200" dirty="0" smtClean="0">
                <a:latin typeface="微软雅黑" panose="020B0503020204020204" pitchFamily="34" charset="-122"/>
                <a:ea typeface="微软雅黑" panose="020B0503020204020204" pitchFamily="34" charset="-122"/>
              </a:rPr>
              <a:t>。</a:t>
            </a:r>
            <a:endParaRPr lang="zh-CN" altLang="zh-CN" sz="1200" dirty="0">
              <a:latin typeface="微软雅黑" panose="020B0503020204020204" pitchFamily="34" charset="-122"/>
              <a:ea typeface="微软雅黑" panose="020B0503020204020204" pitchFamily="34" charset="-122"/>
            </a:endParaRPr>
          </a:p>
        </p:txBody>
      </p:sp>
      <p:sp>
        <p:nvSpPr>
          <p:cNvPr id="6" name="矩形 5"/>
          <p:cNvSpPr/>
          <p:nvPr/>
        </p:nvSpPr>
        <p:spPr>
          <a:xfrm>
            <a:off x="971600" y="841959"/>
            <a:ext cx="64054" cy="417927"/>
          </a:xfrm>
          <a:prstGeom prst="rect">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14"/>
          <p:cNvSpPr txBox="1"/>
          <p:nvPr/>
        </p:nvSpPr>
        <p:spPr>
          <a:xfrm>
            <a:off x="2057182" y="1699790"/>
            <a:ext cx="1005403" cy="338554"/>
          </a:xfrm>
          <a:prstGeom prst="rect">
            <a:avLst/>
          </a:prstGeom>
          <a:noFill/>
        </p:spPr>
        <p:txBody>
          <a:bodyPr wrap="none" rtlCol="0">
            <a:spAutoFit/>
          </a:bodyPr>
          <a:lstStyle/>
          <a:p>
            <a:r>
              <a:rPr lang="zh-CN" altLang="en-US" sz="1600" b="1" dirty="0" smtClean="0">
                <a:latin typeface="微软雅黑" panose="020B0503020204020204" pitchFamily="34" charset="-122"/>
                <a:ea typeface="微软雅黑" panose="020B0503020204020204" pitchFamily="34" charset="-122"/>
              </a:rPr>
              <a:t>管理制度</a:t>
            </a:r>
            <a:endParaRPr lang="zh-CN" altLang="en-US" sz="1600" b="1" dirty="0">
              <a:latin typeface="微软雅黑" panose="020B0503020204020204" pitchFamily="34" charset="-122"/>
              <a:ea typeface="微软雅黑" panose="020B0503020204020204" pitchFamily="34" charset="-122"/>
            </a:endParaRPr>
          </a:p>
        </p:txBody>
      </p:sp>
      <p:sp>
        <p:nvSpPr>
          <p:cNvPr id="23" name="TextBox 22"/>
          <p:cNvSpPr txBox="1"/>
          <p:nvPr/>
        </p:nvSpPr>
        <p:spPr>
          <a:xfrm>
            <a:off x="1472947" y="2197639"/>
            <a:ext cx="2232248" cy="2031325"/>
          </a:xfrm>
          <a:prstGeom prst="rect">
            <a:avLst/>
          </a:prstGeom>
          <a:noFill/>
        </p:spPr>
        <p:txBody>
          <a:bodyPr wrap="square" rtlCol="0">
            <a:spAutoFit/>
          </a:bodyPr>
          <a:lstStyle/>
          <a:p>
            <a:pPr>
              <a:lnSpc>
                <a:spcPct val="150000"/>
              </a:lnSpc>
            </a:pPr>
            <a:r>
              <a:rPr lang="zh-CN" altLang="en-US" sz="1200" b="1" dirty="0" smtClean="0">
                <a:latin typeface="微软雅黑" panose="020B0503020204020204" pitchFamily="34" charset="-122"/>
                <a:ea typeface="微软雅黑" panose="020B0503020204020204" pitchFamily="34" charset="-122"/>
              </a:rPr>
              <a:t>制定具有</a:t>
            </a:r>
            <a:r>
              <a:rPr lang="zh-CN" altLang="en-US" sz="1200" b="1" dirty="0">
                <a:latin typeface="微软雅黑" panose="020B0503020204020204" pitchFamily="34" charset="-122"/>
                <a:ea typeface="微软雅黑" panose="020B0503020204020204" pitchFamily="34" charset="-122"/>
              </a:rPr>
              <a:t>统一规范的知识分类与梳理</a:t>
            </a:r>
            <a:r>
              <a:rPr lang="zh-CN" altLang="en-US" sz="1200" b="1" dirty="0" smtClean="0">
                <a:latin typeface="微软雅黑" panose="020B0503020204020204" pitchFamily="34" charset="-122"/>
                <a:ea typeface="微软雅黑" panose="020B0503020204020204" pitchFamily="34" charset="-122"/>
              </a:rPr>
              <a:t>体系</a:t>
            </a:r>
            <a:endParaRPr lang="en-US" altLang="zh-CN" sz="1200" dirty="0" smtClean="0">
              <a:latin typeface="微软雅黑" panose="020B0503020204020204" pitchFamily="34" charset="-122"/>
              <a:ea typeface="微软雅黑" panose="020B0503020204020204" pitchFamily="34" charset="-122"/>
            </a:endParaRPr>
          </a:p>
          <a:p>
            <a:pPr marL="171450" indent="-171450">
              <a:lnSpc>
                <a:spcPct val="150000"/>
              </a:lnSpc>
              <a:buFont typeface="Wingdings" panose="05000000000000000000" pitchFamily="2" charset="2"/>
              <a:buChar char="l"/>
            </a:pPr>
            <a:r>
              <a:rPr lang="zh-CN" altLang="en-US" sz="1200" dirty="0" smtClean="0">
                <a:latin typeface="微软雅黑" panose="020B0503020204020204" pitchFamily="34" charset="-122"/>
                <a:ea typeface="微软雅黑" panose="020B0503020204020204" pitchFamily="34" charset="-122"/>
              </a:rPr>
              <a:t>知识分类架构的梳理；</a:t>
            </a:r>
            <a:endParaRPr lang="en-US" altLang="zh-CN" sz="1200" dirty="0" smtClean="0">
              <a:latin typeface="微软雅黑" panose="020B0503020204020204" pitchFamily="34" charset="-122"/>
              <a:ea typeface="微软雅黑" panose="020B0503020204020204" pitchFamily="34" charset="-122"/>
            </a:endParaRPr>
          </a:p>
          <a:p>
            <a:pPr marL="171450" indent="-171450">
              <a:lnSpc>
                <a:spcPct val="150000"/>
              </a:lnSpc>
              <a:buFont typeface="Wingdings" panose="05000000000000000000" pitchFamily="2" charset="2"/>
              <a:buChar char="l"/>
            </a:pPr>
            <a:r>
              <a:rPr lang="zh-CN" altLang="en-US" sz="1200" dirty="0" smtClean="0">
                <a:latin typeface="微软雅黑" panose="020B0503020204020204" pitchFamily="34" charset="-122"/>
                <a:ea typeface="微软雅黑" panose="020B0503020204020204" pitchFamily="34" charset="-122"/>
              </a:rPr>
              <a:t>知识使用权限的梳理；</a:t>
            </a:r>
            <a:endParaRPr lang="en-US" altLang="zh-CN" sz="1200" dirty="0" smtClean="0">
              <a:latin typeface="微软雅黑" panose="020B0503020204020204" pitchFamily="34" charset="-122"/>
              <a:ea typeface="微软雅黑" panose="020B0503020204020204" pitchFamily="34" charset="-122"/>
            </a:endParaRPr>
          </a:p>
          <a:p>
            <a:pPr marL="171450" indent="-171450">
              <a:lnSpc>
                <a:spcPct val="150000"/>
              </a:lnSpc>
              <a:buFont typeface="Wingdings" panose="05000000000000000000" pitchFamily="2" charset="2"/>
              <a:buChar char="l"/>
            </a:pPr>
            <a:r>
              <a:rPr lang="zh-CN" altLang="en-US" sz="1200" dirty="0" smtClean="0">
                <a:latin typeface="微软雅黑" panose="020B0503020204020204" pitchFamily="34" charset="-122"/>
                <a:ea typeface="微软雅黑" panose="020B0503020204020204" pitchFamily="34" charset="-122"/>
              </a:rPr>
              <a:t>知识生命周期管理的梳理；</a:t>
            </a:r>
            <a:endParaRPr lang="en-US" altLang="zh-CN" sz="1200" dirty="0" smtClean="0">
              <a:latin typeface="微软雅黑" panose="020B0503020204020204" pitchFamily="34" charset="-122"/>
              <a:ea typeface="微软雅黑" panose="020B0503020204020204" pitchFamily="34" charset="-122"/>
            </a:endParaRPr>
          </a:p>
          <a:p>
            <a:pPr marL="171450" indent="-171450">
              <a:lnSpc>
                <a:spcPct val="150000"/>
              </a:lnSpc>
              <a:buFont typeface="Wingdings" panose="05000000000000000000" pitchFamily="2" charset="2"/>
              <a:buChar char="l"/>
            </a:pPr>
            <a:r>
              <a:rPr lang="zh-CN" altLang="en-US" sz="1200" dirty="0" smtClean="0">
                <a:latin typeface="微软雅黑" panose="020B0503020204020204" pitchFamily="34" charset="-122"/>
                <a:ea typeface="微软雅黑" panose="020B0503020204020204" pitchFamily="34" charset="-122"/>
              </a:rPr>
              <a:t>与职位、职能挂钩的知识地图的梳理；</a:t>
            </a:r>
            <a:endParaRPr lang="en-US" altLang="zh-CN" sz="1200" dirty="0" smtClean="0">
              <a:latin typeface="微软雅黑" panose="020B0503020204020204" pitchFamily="34" charset="-122"/>
              <a:ea typeface="微软雅黑" panose="020B0503020204020204" pitchFamily="34" charset="-122"/>
            </a:endParaRPr>
          </a:p>
        </p:txBody>
      </p:sp>
      <p:sp>
        <p:nvSpPr>
          <p:cNvPr id="24" name="TextBox 23"/>
          <p:cNvSpPr txBox="1"/>
          <p:nvPr/>
        </p:nvSpPr>
        <p:spPr>
          <a:xfrm>
            <a:off x="5544639" y="2172806"/>
            <a:ext cx="2372492" cy="2031325"/>
          </a:xfrm>
          <a:prstGeom prst="rect">
            <a:avLst/>
          </a:prstGeom>
          <a:noFill/>
        </p:spPr>
        <p:txBody>
          <a:bodyPr wrap="square" rtlCol="0">
            <a:spAutoFit/>
          </a:bodyPr>
          <a:lstStyle/>
          <a:p>
            <a:pPr marL="171450" indent="-171450">
              <a:lnSpc>
                <a:spcPct val="150000"/>
              </a:lnSpc>
              <a:buFont typeface="Wingdings" panose="05000000000000000000" pitchFamily="2" charset="2"/>
              <a:buChar char="l"/>
            </a:pPr>
            <a:r>
              <a:rPr lang="zh-CN" altLang="en-US" sz="1200" dirty="0" smtClean="0">
                <a:latin typeface="微软雅黑" panose="020B0503020204020204" pitchFamily="34" charset="-122"/>
                <a:ea typeface="微软雅黑" panose="020B0503020204020204" pitchFamily="34" charset="-122"/>
              </a:rPr>
              <a:t>知识根据分类架构进行储存；</a:t>
            </a:r>
            <a:endParaRPr lang="en-US" altLang="zh-CN" sz="1200" dirty="0" smtClean="0">
              <a:latin typeface="微软雅黑" panose="020B0503020204020204" pitchFamily="34" charset="-122"/>
              <a:ea typeface="微软雅黑" panose="020B0503020204020204" pitchFamily="34" charset="-122"/>
            </a:endParaRPr>
          </a:p>
          <a:p>
            <a:pPr marL="171450" indent="-171450">
              <a:lnSpc>
                <a:spcPct val="150000"/>
              </a:lnSpc>
              <a:buFont typeface="Wingdings" panose="05000000000000000000" pitchFamily="2" charset="2"/>
              <a:buChar char="l"/>
            </a:pPr>
            <a:r>
              <a:rPr lang="zh-CN" altLang="en-US" sz="1200" dirty="0" smtClean="0">
                <a:latin typeface="微软雅黑" panose="020B0503020204020204" pitchFamily="34" charset="-122"/>
                <a:ea typeface="微软雅黑" panose="020B0503020204020204" pitchFamily="34" charset="-122"/>
              </a:rPr>
              <a:t>根据职能职责设置知识的密级与使用权限；</a:t>
            </a:r>
            <a:endParaRPr lang="en-US" altLang="zh-CN" sz="1200" dirty="0" smtClean="0">
              <a:latin typeface="微软雅黑" panose="020B0503020204020204" pitchFamily="34" charset="-122"/>
              <a:ea typeface="微软雅黑" panose="020B0503020204020204" pitchFamily="34" charset="-122"/>
            </a:endParaRPr>
          </a:p>
          <a:p>
            <a:pPr marL="171450" indent="-171450">
              <a:lnSpc>
                <a:spcPct val="150000"/>
              </a:lnSpc>
              <a:buFont typeface="Wingdings" panose="05000000000000000000" pitchFamily="2" charset="2"/>
              <a:buChar char="l"/>
            </a:pPr>
            <a:r>
              <a:rPr lang="zh-CN" altLang="en-US" sz="1200" dirty="0" smtClean="0">
                <a:latin typeface="微软雅黑" panose="020B0503020204020204" pitchFamily="34" charset="-122"/>
                <a:ea typeface="微软雅黑" panose="020B0503020204020204" pitchFamily="34" charset="-122"/>
              </a:rPr>
              <a:t>建立贯穿知识整个生命周期，并与企业业务挂钩的管理分类；</a:t>
            </a:r>
            <a:endParaRPr lang="en-US" altLang="zh-CN" sz="1200" dirty="0" smtClean="0">
              <a:latin typeface="微软雅黑" panose="020B0503020204020204" pitchFamily="34" charset="-122"/>
              <a:ea typeface="微软雅黑" panose="020B0503020204020204" pitchFamily="34" charset="-122"/>
            </a:endParaRPr>
          </a:p>
          <a:p>
            <a:pPr marL="171450" indent="-171450">
              <a:lnSpc>
                <a:spcPct val="150000"/>
              </a:lnSpc>
              <a:buFont typeface="Wingdings" panose="05000000000000000000" pitchFamily="2" charset="2"/>
              <a:buChar char="l"/>
            </a:pPr>
            <a:r>
              <a:rPr lang="zh-CN" altLang="en-US" sz="1200" dirty="0" smtClean="0">
                <a:latin typeface="微软雅黑" panose="020B0503020204020204" pitchFamily="34" charset="-122"/>
                <a:ea typeface="微软雅黑" panose="020B0503020204020204" pitchFamily="34" charset="-122"/>
              </a:rPr>
              <a:t>使用知识地图支撑不同职级与职位职员的个性化知识需求。</a:t>
            </a:r>
            <a:endParaRPr lang="en-US" altLang="zh-CN" sz="1200" dirty="0" smtClean="0">
              <a:latin typeface="微软雅黑" panose="020B0503020204020204" pitchFamily="34" charset="-122"/>
              <a:ea typeface="微软雅黑" panose="020B0503020204020204" pitchFamily="34" charset="-122"/>
            </a:endParaRPr>
          </a:p>
        </p:txBody>
      </p:sp>
      <p:sp>
        <p:nvSpPr>
          <p:cNvPr id="30" name="TextBox 29"/>
          <p:cNvSpPr txBox="1"/>
          <p:nvPr/>
        </p:nvSpPr>
        <p:spPr>
          <a:xfrm>
            <a:off x="6228184" y="1699790"/>
            <a:ext cx="1005403" cy="338554"/>
          </a:xfrm>
          <a:prstGeom prst="rect">
            <a:avLst/>
          </a:prstGeom>
          <a:noFill/>
        </p:spPr>
        <p:txBody>
          <a:bodyPr wrap="none" rtlCol="0">
            <a:spAutoFit/>
          </a:bodyPr>
          <a:lstStyle/>
          <a:p>
            <a:r>
              <a:rPr lang="zh-CN" altLang="en-US" sz="1600" b="1" dirty="0" smtClean="0">
                <a:latin typeface="微软雅黑" panose="020B0503020204020204" pitchFamily="34" charset="-122"/>
                <a:ea typeface="微软雅黑" panose="020B0503020204020204" pitchFamily="34" charset="-122"/>
              </a:rPr>
              <a:t>知识平台</a:t>
            </a:r>
            <a:endParaRPr lang="zh-CN" altLang="en-US" sz="1600" b="1" dirty="0">
              <a:latin typeface="微软雅黑" panose="020B0503020204020204" pitchFamily="34" charset="-122"/>
              <a:ea typeface="微软雅黑" panose="020B0503020204020204" pitchFamily="34" charset="-122"/>
            </a:endParaRPr>
          </a:p>
        </p:txBody>
      </p:sp>
      <p:sp>
        <p:nvSpPr>
          <p:cNvPr id="4" name="加号 3"/>
          <p:cNvSpPr/>
          <p:nvPr/>
        </p:nvSpPr>
        <p:spPr>
          <a:xfrm>
            <a:off x="4222621" y="2560617"/>
            <a:ext cx="914400" cy="914400"/>
          </a:xfrm>
          <a:prstGeom prst="mathPlus">
            <a:avLst/>
          </a:prstGeom>
          <a:solidFill>
            <a:srgbClr val="003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88419487"/>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H" val="20151210105030"/>
  <p:tag name="MH_LIBRARY" val="GRAPHIC"/>
  <p:tag name="MH_TYPE" val="Title"/>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51210105030"/>
  <p:tag name="MH_LIBRARY" val="GRAPHIC"/>
  <p:tag name="MH_TYPE" val="SubTitle"/>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51210105030"/>
  <p:tag name="MH_LIBRARY" val="GRAPHIC"/>
  <p:tag name="MH_TYPE" val="SubTitle"/>
  <p:tag name="MH_ORDER" val="2"/>
</p:tagLst>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Office 主题">
  <a:themeElements>
    <a:clrScheme name="绍林科技">
      <a:dk1>
        <a:sysClr val="windowText" lastClr="000000"/>
      </a:dk1>
      <a:lt1>
        <a:sysClr val="window" lastClr="FFFFFF"/>
      </a:lt1>
      <a:dk2>
        <a:srgbClr val="1F497D"/>
      </a:dk2>
      <a:lt2>
        <a:srgbClr val="C6D9F0"/>
      </a:lt2>
      <a:accent1>
        <a:srgbClr val="4F81BD"/>
      </a:accent1>
      <a:accent2>
        <a:srgbClr val="4BACC6"/>
      </a:accent2>
      <a:accent3>
        <a:srgbClr val="C0504D"/>
      </a:accent3>
      <a:accent4>
        <a:srgbClr val="E5B9B7"/>
      </a:accent4>
      <a:accent5>
        <a:srgbClr val="F79646"/>
      </a:accent5>
      <a:accent6>
        <a:srgbClr val="F5770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dpi="0" rotWithShape="1">
          <a:blip xmlns:r="http://schemas.openxmlformats.org/officeDocument/2006/relationships" r:embed="rId1"/>
          <a:srcRect/>
          <a:tile tx="0" ty="-2095500" sx="30000" sy="30000" flip="none" algn="tl"/>
        </a:blipFill>
        <a:ln>
          <a:solidFill>
            <a:schemeClr val="accent5">
              <a:lumMod val="75000"/>
            </a:schemeClr>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2132</TotalTime>
  <Words>2760</Words>
  <Application>Microsoft Office PowerPoint</Application>
  <PresentationFormat>全屏显示(16:9)</PresentationFormat>
  <Paragraphs>219</Paragraphs>
  <Slides>26</Slides>
  <Notes>5</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26</vt:i4>
      </vt:variant>
    </vt:vector>
  </HeadingPairs>
  <TitlesOfParts>
    <vt:vector size="36" baseType="lpstr">
      <vt:lpstr>Arial Unicode MS</vt:lpstr>
      <vt:lpstr>宋体</vt:lpstr>
      <vt:lpstr>微软雅黑</vt:lpstr>
      <vt:lpstr>Arial</vt:lpstr>
      <vt:lpstr>Bernard MT Condensed</vt:lpstr>
      <vt:lpstr>Calibri</vt:lpstr>
      <vt:lpstr>Matura MT Script Capitals</vt:lpstr>
      <vt:lpstr>Times New Roman</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谭卓之</dc:creator>
  <cp:lastModifiedBy>谭绍林</cp:lastModifiedBy>
  <cp:revision>153</cp:revision>
  <cp:lastPrinted>2016-04-05T03:02:03Z</cp:lastPrinted>
  <dcterms:created xsi:type="dcterms:W3CDTF">2015-12-09T08:48:35Z</dcterms:created>
  <dcterms:modified xsi:type="dcterms:W3CDTF">2016-07-07T07:41:32Z</dcterms:modified>
</cp:coreProperties>
</file>